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heme/theme3.xml" ContentType="application/vnd.openxmlformats-officedocument.theme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slides/slide11.xml" ContentType="application/vnd.openxmlformats-officedocument.presentationml.slide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703" r:id="rId3"/>
    <p:sldId id="702" r:id="rId4"/>
    <p:sldId id="694" r:id="rId5"/>
    <p:sldId id="695" r:id="rId6"/>
    <p:sldId id="696" r:id="rId7"/>
    <p:sldId id="697" r:id="rId8"/>
    <p:sldId id="699" r:id="rId9"/>
    <p:sldId id="700" r:id="rId10"/>
    <p:sldId id="701" r:id="rId11"/>
    <p:sldId id="259" r:id="rId1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143C78"/>
    <a:srgbClr val="141428"/>
    <a:srgbClr val="280028"/>
    <a:srgbClr val="99FFCB"/>
    <a:srgbClr val="006632"/>
    <a:srgbClr val="FF99CB"/>
    <a:srgbClr val="A5C3FF"/>
    <a:srgbClr val="660032"/>
    <a:srgbClr val="8CB4F0"/>
    <a:srgbClr val="7805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7774" autoAdjust="0"/>
  </p:normalViewPr>
  <p:slideViewPr>
    <p:cSldViewPr snapToGrid="0" snapToObjects="1">
      <p:cViewPr>
        <p:scale>
          <a:sx n="100" d="100"/>
          <a:sy n="100" d="100"/>
        </p:scale>
        <p:origin x="-58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10.09.2015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10.09.2015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10.09.2015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1978559"/>
            <a:ext cx="8712200" cy="22632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Der Erste Punische Krieg</a:t>
            </a:r>
            <a:br>
              <a:rPr lang="de-DE" dirty="0" smtClean="0"/>
            </a:br>
            <a:r>
              <a:rPr lang="de-DE" dirty="0" smtClean="0"/>
              <a:t>264 – 241 </a:t>
            </a:r>
            <a:r>
              <a:rPr lang="de-DE" dirty="0" err="1" smtClean="0"/>
              <a:t>v.Chr</a:t>
            </a:r>
            <a:r>
              <a:rPr lang="de-DE" dirty="0" smtClean="0"/>
              <a:t>.</a:t>
            </a:r>
            <a:endParaRPr lang="de-DE" sz="2000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4487590" cy="5153445"/>
          </a:xfrm>
        </p:spPr>
        <p:txBody>
          <a:bodyPr/>
          <a:lstStyle/>
          <a:p>
            <a:pPr>
              <a:spcAft>
                <a:spcPts val="4200"/>
              </a:spcAft>
            </a:pPr>
            <a:r>
              <a:rPr lang="de-DE" dirty="0" smtClean="0"/>
              <a:t>Roms Position ist gestärkt</a:t>
            </a:r>
          </a:p>
          <a:p>
            <a:pPr>
              <a:spcAft>
                <a:spcPts val="4200"/>
              </a:spcAft>
            </a:pPr>
            <a:r>
              <a:rPr lang="de-DE" dirty="0" smtClean="0"/>
              <a:t>Karthago ist geschwächt, bleibt jedoch als Großmacht bestehen</a:t>
            </a:r>
          </a:p>
          <a:p>
            <a:pPr>
              <a:spcAft>
                <a:spcPts val="4200"/>
              </a:spcAft>
            </a:pPr>
            <a:r>
              <a:rPr lang="de-DE" dirty="0" smtClean="0"/>
              <a:t>Einige nordafrikanische Städte fallen von Karthago ab</a:t>
            </a:r>
          </a:p>
          <a:p>
            <a:pPr>
              <a:spcAft>
                <a:spcPts val="4200"/>
              </a:spcAft>
            </a:pPr>
            <a:r>
              <a:rPr lang="de-DE" dirty="0" smtClean="0"/>
              <a:t>238 </a:t>
            </a:r>
            <a:r>
              <a:rPr lang="de-DE" dirty="0" err="1" smtClean="0"/>
              <a:t>v.Chr</a:t>
            </a:r>
            <a:r>
              <a:rPr lang="de-DE" dirty="0" smtClean="0"/>
              <a:t>.: Rom besetzt Korsika &amp; Sardinien, welche zuvor zum Machtbereich Karthagos gehörten</a:t>
            </a:r>
          </a:p>
          <a:p>
            <a:pPr>
              <a:spcAft>
                <a:spcPts val="4200"/>
              </a:spcAft>
            </a:pPr>
            <a:r>
              <a:rPr lang="de-DE" dirty="0" smtClean="0"/>
              <a:t>218 – 201 </a:t>
            </a:r>
            <a:r>
              <a:rPr lang="de-DE" dirty="0" err="1" smtClean="0"/>
              <a:t>v.Chr</a:t>
            </a:r>
            <a:r>
              <a:rPr lang="de-DE" dirty="0" smtClean="0"/>
              <a:t>.: Zweiter Punischer Krieg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790" y="972718"/>
            <a:ext cx="3732587" cy="4742282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4944790" y="5710664"/>
            <a:ext cx="37420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143C78"/>
                </a:solidFill>
              </a:rPr>
              <a:t>Hannibal überquert die Alpen während des Zweiten Punischen Krieges</a:t>
            </a:r>
            <a:endParaRPr lang="de-DE" sz="1600" dirty="0">
              <a:solidFill>
                <a:srgbClr val="143C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84" y="927100"/>
            <a:ext cx="5622916" cy="37677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65900" y="6356350"/>
            <a:ext cx="2133600" cy="304019"/>
          </a:xfrm>
        </p:spPr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813300"/>
            <a:ext cx="8407402" cy="1720850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de-DE" dirty="0" smtClean="0"/>
              <a:t>Ereignis:</a:t>
            </a:r>
          </a:p>
          <a:p>
            <a:pPr lvl="1">
              <a:spcAft>
                <a:spcPts val="1200"/>
              </a:spcAft>
              <a:defRPr/>
            </a:pPr>
            <a:r>
              <a:rPr lang="de-DE" dirty="0" smtClean="0"/>
              <a:t>Militärische Auseinandersetzung zwischen Rom &amp; Karthago um die Vorherrschaft im Westlichen Mittelmeer</a:t>
            </a:r>
            <a:endParaRPr lang="de-DE" sz="1200" dirty="0" smtClean="0"/>
          </a:p>
          <a:p>
            <a:pPr lvl="1">
              <a:spcAft>
                <a:spcPts val="1200"/>
              </a:spcAft>
              <a:defRPr/>
            </a:pPr>
            <a:endParaRPr lang="de-DE" dirty="0" smtClean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457199" y="950496"/>
            <a:ext cx="2654301" cy="3862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Beteiligten: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Römische Republik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Karthago</a:t>
            </a:r>
          </a:p>
          <a:p>
            <a:pPr marL="285750" indent="-285750">
              <a:spcBef>
                <a:spcPct val="20000"/>
              </a:spcBef>
              <a:spcAft>
                <a:spcPts val="1800"/>
              </a:spcAft>
              <a:buClr>
                <a:srgbClr val="660032"/>
              </a:buClr>
              <a:buFont typeface="Arial"/>
              <a:buChar char="•"/>
              <a:defRPr/>
            </a:pPr>
            <a:r>
              <a:rPr lang="de-DE" sz="1600" dirty="0" smtClean="0">
                <a:solidFill>
                  <a:srgbClr val="143C78"/>
                </a:solidFill>
              </a:rPr>
              <a:t>Datum:</a:t>
            </a:r>
          </a:p>
          <a:p>
            <a:pPr marL="742950" lvl="1" indent="-285750">
              <a:spcBef>
                <a:spcPct val="20000"/>
              </a:spcBef>
              <a:spcAft>
                <a:spcPts val="1800"/>
              </a:spcAft>
              <a:buClr>
                <a:srgbClr val="660032"/>
              </a:buClr>
              <a:buFont typeface="Arial"/>
              <a:buChar char="•"/>
              <a:defRPr/>
            </a:pPr>
            <a:r>
              <a:rPr lang="de-DE" sz="1400" dirty="0" smtClean="0">
                <a:solidFill>
                  <a:srgbClr val="143C78"/>
                </a:solidFill>
              </a:rPr>
              <a:t>264 – 241 </a:t>
            </a:r>
            <a:r>
              <a:rPr lang="de-DE" sz="1400" dirty="0" err="1" smtClean="0">
                <a:solidFill>
                  <a:srgbClr val="143C78"/>
                </a:solidFill>
              </a:rPr>
              <a:t>v.Chr</a:t>
            </a:r>
            <a:r>
              <a:rPr lang="de-DE" sz="1400" dirty="0" smtClean="0">
                <a:solidFill>
                  <a:srgbClr val="143C78"/>
                </a:solidFill>
              </a:rPr>
              <a:t>.</a:t>
            </a:r>
          </a:p>
          <a:p>
            <a:pPr indent="-285750">
              <a:spcBef>
                <a:spcPct val="20000"/>
              </a:spcBef>
              <a:spcAft>
                <a:spcPts val="1800"/>
              </a:spcAft>
              <a:buClr>
                <a:srgbClr val="660032"/>
              </a:buClr>
              <a:buFont typeface="Arial"/>
              <a:buChar char="•"/>
              <a:defRPr/>
            </a:pPr>
            <a:r>
              <a:rPr lang="de-DE" sz="1600" dirty="0" smtClean="0">
                <a:solidFill>
                  <a:srgbClr val="143C78"/>
                </a:solidFill>
              </a:rPr>
              <a:t>Ort:</a:t>
            </a:r>
          </a:p>
          <a:p>
            <a:pPr lvl="1" indent="-285750">
              <a:spcBef>
                <a:spcPct val="20000"/>
              </a:spcBef>
              <a:spcAft>
                <a:spcPts val="1800"/>
              </a:spcAft>
              <a:buClr>
                <a:srgbClr val="660032"/>
              </a:buClr>
              <a:buFont typeface="Arial"/>
              <a:buChar char="•"/>
              <a:defRPr/>
            </a:pPr>
            <a:r>
              <a:rPr lang="de-DE" sz="1400" dirty="0" smtClean="0">
                <a:solidFill>
                  <a:srgbClr val="143C78"/>
                </a:solidFill>
              </a:rPr>
              <a:t>Westliches Mittelmeer, insb. Sizilien</a:t>
            </a:r>
          </a:p>
          <a:p>
            <a:pPr marL="742950" lvl="1" indent="-285750">
              <a:spcBef>
                <a:spcPct val="20000"/>
              </a:spcBef>
              <a:spcAft>
                <a:spcPts val="1800"/>
              </a:spcAft>
              <a:buClr>
                <a:srgbClr val="660032"/>
              </a:buClr>
              <a:buFont typeface="Arial"/>
              <a:buChar char="•"/>
              <a:defRPr/>
            </a:pPr>
            <a:endParaRPr lang="de-DE" sz="1400" dirty="0" smtClean="0">
              <a:solidFill>
                <a:srgbClr val="143C78"/>
              </a:solidFill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20"/>
          <p:cNvGrpSpPr/>
          <p:nvPr/>
        </p:nvGrpSpPr>
        <p:grpSpPr>
          <a:xfrm>
            <a:off x="838198" y="1056218"/>
            <a:ext cx="7416799" cy="4944533"/>
            <a:chOff x="838198" y="1056218"/>
            <a:chExt cx="7416799" cy="4944533"/>
          </a:xfrm>
        </p:grpSpPr>
        <p:pic>
          <p:nvPicPr>
            <p:cNvPr id="22" name="Bild 21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8198" y="1056218"/>
              <a:ext cx="7416799" cy="4944533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grpSp>
          <p:nvGrpSpPr>
            <p:cNvPr id="5" name="Gruppierung 30"/>
            <p:cNvGrpSpPr/>
            <p:nvPr/>
          </p:nvGrpSpPr>
          <p:grpSpPr>
            <a:xfrm>
              <a:off x="5830516" y="3155950"/>
              <a:ext cx="1049474" cy="276999"/>
              <a:chOff x="4110533" y="4562919"/>
              <a:chExt cx="1049474" cy="276999"/>
            </a:xfrm>
          </p:grpSpPr>
          <p:sp>
            <p:nvSpPr>
              <p:cNvPr id="69" name="Oval 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0" name="Textfeld 8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Rom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6" name="Gruppierung 30"/>
            <p:cNvGrpSpPr/>
            <p:nvPr/>
          </p:nvGrpSpPr>
          <p:grpSpPr>
            <a:xfrm>
              <a:off x="6438900" y="4561701"/>
              <a:ext cx="1049474" cy="276999"/>
              <a:chOff x="4110533" y="4562919"/>
              <a:chExt cx="1049474" cy="276999"/>
            </a:xfrm>
          </p:grpSpPr>
          <p:sp>
            <p:nvSpPr>
              <p:cNvPr id="67" name="Oval 10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8" name="Textfeld 11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Syrakus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7" name="Gruppierung 30"/>
            <p:cNvGrpSpPr/>
            <p:nvPr/>
          </p:nvGrpSpPr>
          <p:grpSpPr>
            <a:xfrm>
              <a:off x="6485500" y="4291052"/>
              <a:ext cx="1049474" cy="276999"/>
              <a:chOff x="4110533" y="4562919"/>
              <a:chExt cx="1049474" cy="276999"/>
            </a:xfrm>
          </p:grpSpPr>
          <p:sp>
            <p:nvSpPr>
              <p:cNvPr id="65" name="Oval 1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6" name="Textfeld 14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Messina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8" name="Gruppierung 30"/>
            <p:cNvGrpSpPr/>
            <p:nvPr/>
          </p:nvGrpSpPr>
          <p:grpSpPr>
            <a:xfrm>
              <a:off x="5078539" y="4481202"/>
              <a:ext cx="1057974" cy="276999"/>
              <a:chOff x="3124559" y="4550219"/>
              <a:chExt cx="1057974" cy="276999"/>
            </a:xfrm>
          </p:grpSpPr>
          <p:sp>
            <p:nvSpPr>
              <p:cNvPr id="63" name="Oval 16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4" name="Textfeld 63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err="1" smtClean="0">
                    <a:solidFill>
                      <a:srgbClr val="143C78"/>
                    </a:solidFill>
                  </a:rPr>
                  <a:t>Akragas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0" name="Gruppierung 30"/>
            <p:cNvGrpSpPr/>
            <p:nvPr/>
          </p:nvGrpSpPr>
          <p:grpSpPr>
            <a:xfrm>
              <a:off x="5503726" y="4672651"/>
              <a:ext cx="1049474" cy="276999"/>
              <a:chOff x="4110533" y="4562919"/>
              <a:chExt cx="1049474" cy="276999"/>
            </a:xfrm>
          </p:grpSpPr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Aspis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3" name="Gruppierung 30"/>
            <p:cNvGrpSpPr/>
            <p:nvPr/>
          </p:nvGrpSpPr>
          <p:grpSpPr>
            <a:xfrm>
              <a:off x="4303576" y="4594301"/>
              <a:ext cx="1057974" cy="276999"/>
              <a:chOff x="3124559" y="4550219"/>
              <a:chExt cx="1057974" cy="276999"/>
            </a:xfrm>
          </p:grpSpPr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smtClean="0">
                    <a:solidFill>
                      <a:srgbClr val="143C78"/>
                    </a:solidFill>
                  </a:rPr>
                  <a:t>Karthago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4" name="Gruppierung 30"/>
            <p:cNvGrpSpPr/>
            <p:nvPr/>
          </p:nvGrpSpPr>
          <p:grpSpPr>
            <a:xfrm>
              <a:off x="5019189" y="4263502"/>
              <a:ext cx="1057974" cy="276999"/>
              <a:chOff x="3124559" y="4550219"/>
              <a:chExt cx="1057974" cy="276999"/>
            </a:xfrm>
          </p:grpSpPr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err="1" smtClean="0">
                    <a:solidFill>
                      <a:srgbClr val="143C78"/>
                    </a:solidFill>
                  </a:rPr>
                  <a:t>Panormos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5" name="Gruppierung 30"/>
            <p:cNvGrpSpPr/>
            <p:nvPr/>
          </p:nvGrpSpPr>
          <p:grpSpPr>
            <a:xfrm>
              <a:off x="2978150" y="3784504"/>
              <a:ext cx="1049474" cy="276999"/>
              <a:chOff x="4110533" y="4562919"/>
              <a:chExt cx="1049474" cy="276999"/>
            </a:xfrm>
          </p:grpSpPr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Sagunt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6" name="Gruppierung 30"/>
            <p:cNvGrpSpPr/>
            <p:nvPr/>
          </p:nvGrpSpPr>
          <p:grpSpPr>
            <a:xfrm>
              <a:off x="6689490" y="3370650"/>
              <a:ext cx="1049474" cy="276999"/>
              <a:chOff x="4110533" y="4562919"/>
              <a:chExt cx="1049474" cy="276999"/>
            </a:xfrm>
          </p:grpSpPr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Cannae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7" name="Gruppierung 30"/>
            <p:cNvGrpSpPr/>
            <p:nvPr/>
          </p:nvGrpSpPr>
          <p:grpSpPr>
            <a:xfrm>
              <a:off x="6447400" y="3521849"/>
              <a:ext cx="1049474" cy="276999"/>
              <a:chOff x="4110533" y="4562919"/>
              <a:chExt cx="1049474" cy="276999"/>
            </a:xfrm>
          </p:grpSpPr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2" name="Textfeld 51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Capua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8" name="Gruppierung 30"/>
            <p:cNvGrpSpPr/>
            <p:nvPr/>
          </p:nvGrpSpPr>
          <p:grpSpPr>
            <a:xfrm>
              <a:off x="6921337" y="3605755"/>
              <a:ext cx="1049474" cy="276999"/>
              <a:chOff x="4110533" y="4562919"/>
              <a:chExt cx="1049474" cy="276999"/>
            </a:xfrm>
          </p:grpSpPr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0" name="Textfeld 49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Tarent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3" name="Gruppierung 30"/>
            <p:cNvGrpSpPr/>
            <p:nvPr/>
          </p:nvGrpSpPr>
          <p:grpSpPr>
            <a:xfrm>
              <a:off x="1689100" y="4402002"/>
              <a:ext cx="1049474" cy="276999"/>
              <a:chOff x="4110533" y="4562919"/>
              <a:chExt cx="1049474" cy="276999"/>
            </a:xfrm>
          </p:grpSpPr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Ilipia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 &amp; Vorgeschichte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Pfeil nach rechts 8"/>
          <p:cNvSpPr/>
          <p:nvPr/>
        </p:nvSpPr>
        <p:spPr>
          <a:xfrm>
            <a:off x="457199" y="855989"/>
            <a:ext cx="8229601" cy="1107996"/>
          </a:xfrm>
          <a:prstGeom prst="rightArrow">
            <a:avLst>
              <a:gd name="adj1" fmla="val 100000"/>
              <a:gd name="adj2" fmla="val 22832"/>
            </a:avLst>
          </a:prstGeom>
          <a:solidFill>
            <a:schemeClr val="bg1">
              <a:alpha val="83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Herrschafts- &amp; Einflussbereiche:</a:t>
            </a:r>
          </a:p>
          <a:p>
            <a:pPr algn="ctr">
              <a:spcAft>
                <a:spcPts val="600"/>
              </a:spcAft>
              <a:buFont typeface="Arial"/>
              <a:buChar char="•"/>
            </a:pP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Die Seemacht Karthago ist die führende Handelsmacht im westlichen Mittelmeer &amp; übt über Stützpunkte in Nordafrika, Spanien, Korsika, Sardinien &amp; Sizilien die Kontrolle in diesen Gebieten aus</a:t>
            </a:r>
          </a:p>
          <a:p>
            <a:pPr algn="ctr">
              <a:spcAft>
                <a:spcPts val="600"/>
              </a:spcAft>
              <a:buFont typeface="Arial"/>
              <a:buChar char="•"/>
            </a:pP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Das Römische Reich beherrscht als Landmacht die italienische Halbinsel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4" name="Gruppierung 18"/>
          <p:cNvGrpSpPr/>
          <p:nvPr/>
        </p:nvGrpSpPr>
        <p:grpSpPr>
          <a:xfrm>
            <a:off x="1951494" y="1964782"/>
            <a:ext cx="4639806" cy="809758"/>
            <a:chOff x="4450818" y="-12987345"/>
            <a:chExt cx="3527938" cy="1358670"/>
          </a:xfrm>
        </p:grpSpPr>
        <p:sp>
          <p:nvSpPr>
            <p:cNvPr id="11" name="Textfeld 10"/>
            <p:cNvSpPr txBox="1"/>
            <p:nvPr/>
          </p:nvSpPr>
          <p:spPr>
            <a:xfrm>
              <a:off x="4450818" y="-12506570"/>
              <a:ext cx="3527938" cy="877895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Kriegsursache</a:t>
              </a:r>
              <a:r>
                <a:rPr 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 Die </a:t>
              </a:r>
              <a:r>
                <a:rPr 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Proximität</a:t>
              </a:r>
              <a:r>
                <a:rPr 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der beiden Einflusssphären &amp; das Expansionsstreben führen zum Ersten Punischen Krieg</a:t>
              </a:r>
            </a:p>
          </p:txBody>
        </p:sp>
        <p:cxnSp>
          <p:nvCxnSpPr>
            <p:cNvPr id="12" name="Gerade Verbindung mit Pfeil 11"/>
            <p:cNvCxnSpPr>
              <a:endCxn id="11" idx="0"/>
            </p:cNvCxnSpPr>
            <p:nvPr/>
          </p:nvCxnSpPr>
          <p:spPr>
            <a:xfrm rot="5400000">
              <a:off x="5973737" y="-12746899"/>
              <a:ext cx="482099" cy="1207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5" name="Gruppierung 18"/>
          <p:cNvGrpSpPr/>
          <p:nvPr/>
        </p:nvGrpSpPr>
        <p:grpSpPr>
          <a:xfrm>
            <a:off x="2656153" y="2976227"/>
            <a:ext cx="3784899" cy="1404574"/>
            <a:chOff x="9386756" y="-13627065"/>
            <a:chExt cx="2877897" cy="2356687"/>
          </a:xfrm>
        </p:grpSpPr>
        <p:sp>
          <p:nvSpPr>
            <p:cNvPr id="19" name="Textfeld 18"/>
            <p:cNvSpPr txBox="1"/>
            <p:nvPr/>
          </p:nvSpPr>
          <p:spPr>
            <a:xfrm>
              <a:off x="9386756" y="-13627065"/>
              <a:ext cx="1564035" cy="51640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Kriegsanlass</a:t>
              </a:r>
              <a:r>
                <a:rPr 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in Messina</a:t>
              </a:r>
            </a:p>
          </p:txBody>
        </p:sp>
        <p:cxnSp>
          <p:nvCxnSpPr>
            <p:cNvPr id="20" name="Gerade Verbindung mit Pfeil 19"/>
            <p:cNvCxnSpPr>
              <a:stCxn id="19" idx="3"/>
            </p:cNvCxnSpPr>
            <p:nvPr/>
          </p:nvCxnSpPr>
          <p:spPr>
            <a:xfrm>
              <a:off x="10950791" y="-13368855"/>
              <a:ext cx="1313862" cy="2098477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6" name="Gruppierung 18"/>
          <p:cNvGrpSpPr/>
          <p:nvPr/>
        </p:nvGrpSpPr>
        <p:grpSpPr>
          <a:xfrm>
            <a:off x="178563" y="3284008"/>
            <a:ext cx="3545861" cy="826688"/>
            <a:chOff x="2012379" y="-13496541"/>
            <a:chExt cx="2696143" cy="1387077"/>
          </a:xfrm>
        </p:grpSpPr>
        <p:sp>
          <p:nvSpPr>
            <p:cNvPr id="29" name="Textfeld 28"/>
            <p:cNvSpPr txBox="1"/>
            <p:nvPr/>
          </p:nvSpPr>
          <p:spPr>
            <a:xfrm>
              <a:off x="2012379" y="-12987361"/>
              <a:ext cx="2696143" cy="877897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143C78"/>
                  </a:solidFill>
                </a:rPr>
                <a:t>Die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Marmetiner</a:t>
              </a:r>
              <a:r>
                <a:rPr lang="de-DE" sz="1400" dirty="0" smtClean="0">
                  <a:solidFill>
                    <a:srgbClr val="143C78"/>
                  </a:solidFill>
                </a:rPr>
                <a:t> in Messina verbünden sich mit Karthago im Kampf gegen Syrakus</a:t>
              </a:r>
            </a:p>
          </p:txBody>
        </p:sp>
        <p:cxnSp>
          <p:nvCxnSpPr>
            <p:cNvPr id="30" name="Gerade Verbindung mit Pfeil 29"/>
            <p:cNvCxnSpPr>
              <a:stCxn id="19" idx="2"/>
              <a:endCxn id="29" idx="0"/>
            </p:cNvCxnSpPr>
            <p:nvPr/>
          </p:nvCxnSpPr>
          <p:spPr>
            <a:xfrm rot="5400000">
              <a:off x="3764767" y="-13900857"/>
              <a:ext cx="509183" cy="1317815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8" name="Gruppierung 18"/>
          <p:cNvGrpSpPr/>
          <p:nvPr/>
        </p:nvGrpSpPr>
        <p:grpSpPr>
          <a:xfrm>
            <a:off x="178563" y="4875134"/>
            <a:ext cx="3545861" cy="1193728"/>
            <a:chOff x="2012379" y="-13750901"/>
            <a:chExt cx="2696143" cy="2002922"/>
          </a:xfrm>
        </p:grpSpPr>
        <p:sp>
          <p:nvSpPr>
            <p:cNvPr id="39" name="Textfeld 38"/>
            <p:cNvSpPr txBox="1"/>
            <p:nvPr/>
          </p:nvSpPr>
          <p:spPr>
            <a:xfrm>
              <a:off x="2012379" y="-12987362"/>
              <a:ext cx="2696143" cy="1239383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264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v.Chr</a:t>
              </a:r>
              <a:r>
                <a:rPr lang="de-DE" sz="1400" dirty="0" smtClean="0">
                  <a:solidFill>
                    <a:srgbClr val="660032"/>
                  </a:solidFill>
                </a:rPr>
                <a:t>.: Die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Marmetiner</a:t>
              </a:r>
              <a:r>
                <a:rPr lang="de-DE" sz="1400" dirty="0" smtClean="0">
                  <a:solidFill>
                    <a:srgbClr val="660032"/>
                  </a:solidFill>
                </a:rPr>
                <a:t> bestimmen Rom zur Schutzmacht, um die Karthager loszuwerden, was kampflos gelingt</a:t>
              </a:r>
            </a:p>
          </p:txBody>
        </p:sp>
        <p:cxnSp>
          <p:nvCxnSpPr>
            <p:cNvPr id="40" name="Gerade Verbindung mit Pfeil 29"/>
            <p:cNvCxnSpPr>
              <a:stCxn id="36" idx="2"/>
              <a:endCxn id="39" idx="0"/>
            </p:cNvCxnSpPr>
            <p:nvPr/>
          </p:nvCxnSpPr>
          <p:spPr>
            <a:xfrm rot="5400000">
              <a:off x="2978015" y="-13369069"/>
              <a:ext cx="764871" cy="1207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31" name="Gruppierung 76"/>
          <p:cNvGrpSpPr/>
          <p:nvPr/>
        </p:nvGrpSpPr>
        <p:grpSpPr>
          <a:xfrm>
            <a:off x="4986701" y="4875133"/>
            <a:ext cx="359999" cy="307777"/>
            <a:chOff x="8456000" y="5349434"/>
            <a:chExt cx="359999" cy="307777"/>
          </a:xfrm>
        </p:grpSpPr>
        <p:sp>
          <p:nvSpPr>
            <p:cNvPr id="72" name="Oval 71"/>
            <p:cNvSpPr/>
            <p:nvPr/>
          </p:nvSpPr>
          <p:spPr>
            <a:xfrm>
              <a:off x="8506801" y="5387534"/>
              <a:ext cx="251998" cy="251998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rgbClr val="143C78"/>
                </a:solidFill>
              </a:endParaRP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8456000" y="5349434"/>
              <a:ext cx="359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</a:rPr>
                <a:t>K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uppierung 75"/>
          <p:cNvGrpSpPr/>
          <p:nvPr/>
        </p:nvGrpSpPr>
        <p:grpSpPr>
          <a:xfrm>
            <a:off x="5865463" y="2873573"/>
            <a:ext cx="359999" cy="307777"/>
            <a:chOff x="8479201" y="3819915"/>
            <a:chExt cx="359999" cy="307777"/>
          </a:xfrm>
        </p:grpSpPr>
        <p:sp>
          <p:nvSpPr>
            <p:cNvPr id="74" name="Oval 73"/>
            <p:cNvSpPr/>
            <p:nvPr/>
          </p:nvSpPr>
          <p:spPr>
            <a:xfrm>
              <a:off x="8530002" y="3858015"/>
              <a:ext cx="251998" cy="251998"/>
            </a:xfrm>
            <a:prstGeom prst="ellipse">
              <a:avLst/>
            </a:prstGeom>
            <a:solidFill>
              <a:srgbClr val="660032"/>
            </a:solidFill>
            <a:ln w="3175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rgbClr val="143C78"/>
                </a:solidFill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8479201" y="3819915"/>
              <a:ext cx="359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</a:rPr>
                <a:t>R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uppierung 77"/>
          <p:cNvGrpSpPr/>
          <p:nvPr/>
        </p:nvGrpSpPr>
        <p:grpSpPr>
          <a:xfrm>
            <a:off x="6287191" y="3289072"/>
            <a:ext cx="359999" cy="307777"/>
            <a:chOff x="8479201" y="3819915"/>
            <a:chExt cx="359999" cy="307777"/>
          </a:xfrm>
        </p:grpSpPr>
        <p:sp>
          <p:nvSpPr>
            <p:cNvPr id="79" name="Oval 78"/>
            <p:cNvSpPr/>
            <p:nvPr/>
          </p:nvSpPr>
          <p:spPr>
            <a:xfrm>
              <a:off x="8530002" y="3858015"/>
              <a:ext cx="251998" cy="251998"/>
            </a:xfrm>
            <a:prstGeom prst="ellipse">
              <a:avLst/>
            </a:prstGeom>
            <a:solidFill>
              <a:srgbClr val="660032"/>
            </a:solidFill>
            <a:ln w="3175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rgbClr val="143C78"/>
                </a:solidFill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8479201" y="3819915"/>
              <a:ext cx="359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</a:rPr>
                <a:t>R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uppierung 80"/>
          <p:cNvGrpSpPr/>
          <p:nvPr/>
        </p:nvGrpSpPr>
        <p:grpSpPr>
          <a:xfrm>
            <a:off x="6591300" y="3957601"/>
            <a:ext cx="359999" cy="307777"/>
            <a:chOff x="8479201" y="3819915"/>
            <a:chExt cx="359999" cy="307777"/>
          </a:xfrm>
        </p:grpSpPr>
        <p:sp>
          <p:nvSpPr>
            <p:cNvPr id="82" name="Oval 81"/>
            <p:cNvSpPr/>
            <p:nvPr/>
          </p:nvSpPr>
          <p:spPr>
            <a:xfrm>
              <a:off x="8530002" y="3858015"/>
              <a:ext cx="251998" cy="251998"/>
            </a:xfrm>
            <a:prstGeom prst="ellipse">
              <a:avLst/>
            </a:prstGeom>
            <a:solidFill>
              <a:srgbClr val="660032"/>
            </a:solidFill>
            <a:ln w="3175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rgbClr val="143C78"/>
                </a:solidFill>
              </a:endParaRP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8479201" y="3819915"/>
              <a:ext cx="359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</a:rPr>
                <a:t>R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uppierung 83"/>
          <p:cNvGrpSpPr/>
          <p:nvPr/>
        </p:nvGrpSpPr>
        <p:grpSpPr>
          <a:xfrm>
            <a:off x="6111113" y="4402002"/>
            <a:ext cx="359999" cy="307777"/>
            <a:chOff x="8456000" y="5349434"/>
            <a:chExt cx="359999" cy="307777"/>
          </a:xfrm>
        </p:grpSpPr>
        <p:sp>
          <p:nvSpPr>
            <p:cNvPr id="85" name="Oval 84"/>
            <p:cNvSpPr/>
            <p:nvPr/>
          </p:nvSpPr>
          <p:spPr>
            <a:xfrm>
              <a:off x="8506801" y="5387534"/>
              <a:ext cx="251998" cy="251998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rgbClr val="143C78"/>
                </a:solidFill>
              </a:endParaRPr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8456000" y="5349434"/>
              <a:ext cx="359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</a:rPr>
                <a:t>K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uppierung 86"/>
          <p:cNvGrpSpPr/>
          <p:nvPr/>
        </p:nvGrpSpPr>
        <p:grpSpPr>
          <a:xfrm>
            <a:off x="4929501" y="3579170"/>
            <a:ext cx="359999" cy="307777"/>
            <a:chOff x="8456000" y="5349434"/>
            <a:chExt cx="359999" cy="307777"/>
          </a:xfrm>
        </p:grpSpPr>
        <p:sp>
          <p:nvSpPr>
            <p:cNvPr id="88" name="Oval 87"/>
            <p:cNvSpPr/>
            <p:nvPr/>
          </p:nvSpPr>
          <p:spPr>
            <a:xfrm>
              <a:off x="8506801" y="5387534"/>
              <a:ext cx="251998" cy="251998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rgbClr val="143C78"/>
                </a:solidFill>
              </a:endParaRPr>
            </a:p>
          </p:txBody>
        </p:sp>
        <p:sp>
          <p:nvSpPr>
            <p:cNvPr id="89" name="Textfeld 88"/>
            <p:cNvSpPr txBox="1"/>
            <p:nvPr/>
          </p:nvSpPr>
          <p:spPr>
            <a:xfrm>
              <a:off x="8456000" y="5349434"/>
              <a:ext cx="359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</a:rPr>
                <a:t>K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Gruppierung 83"/>
          <p:cNvGrpSpPr/>
          <p:nvPr/>
        </p:nvGrpSpPr>
        <p:grpSpPr>
          <a:xfrm>
            <a:off x="2124623" y="4570412"/>
            <a:ext cx="359999" cy="307777"/>
            <a:chOff x="8456000" y="5349434"/>
            <a:chExt cx="359999" cy="307777"/>
          </a:xfrm>
        </p:grpSpPr>
        <p:sp>
          <p:nvSpPr>
            <p:cNvPr id="84" name="Oval 83"/>
            <p:cNvSpPr/>
            <p:nvPr/>
          </p:nvSpPr>
          <p:spPr>
            <a:xfrm>
              <a:off x="8506801" y="5387534"/>
              <a:ext cx="251998" cy="251998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rgbClr val="143C78"/>
                </a:solidFill>
              </a:endParaRPr>
            </a:p>
          </p:txBody>
        </p:sp>
        <p:sp>
          <p:nvSpPr>
            <p:cNvPr id="87" name="Textfeld 86"/>
            <p:cNvSpPr txBox="1"/>
            <p:nvPr/>
          </p:nvSpPr>
          <p:spPr>
            <a:xfrm>
              <a:off x="8456000" y="5349434"/>
              <a:ext cx="359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</a:rPr>
                <a:t>K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uppierung 18"/>
          <p:cNvGrpSpPr/>
          <p:nvPr/>
        </p:nvGrpSpPr>
        <p:grpSpPr>
          <a:xfrm>
            <a:off x="178563" y="4111490"/>
            <a:ext cx="3545861" cy="762842"/>
            <a:chOff x="2012379" y="-13750899"/>
            <a:chExt cx="2696143" cy="1279950"/>
          </a:xfrm>
        </p:grpSpPr>
        <p:sp>
          <p:nvSpPr>
            <p:cNvPr id="36" name="Textfeld 35"/>
            <p:cNvSpPr txBox="1"/>
            <p:nvPr/>
          </p:nvSpPr>
          <p:spPr>
            <a:xfrm>
              <a:off x="2012379" y="-12987360"/>
              <a:ext cx="2696143" cy="516411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143C78"/>
                  </a:solidFill>
                </a:rPr>
                <a:t>269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v.Chr</a:t>
              </a:r>
              <a:r>
                <a:rPr lang="de-DE" sz="1400" dirty="0" smtClean="0">
                  <a:solidFill>
                    <a:srgbClr val="143C78"/>
                  </a:solidFill>
                </a:rPr>
                <a:t>.: Punische Besatzung in Messina</a:t>
              </a:r>
            </a:p>
          </p:txBody>
        </p:sp>
        <p:cxnSp>
          <p:nvCxnSpPr>
            <p:cNvPr id="37" name="Gerade Verbindung mit Pfeil 29"/>
            <p:cNvCxnSpPr>
              <a:stCxn id="29" idx="2"/>
              <a:endCxn id="36" idx="0"/>
            </p:cNvCxnSpPr>
            <p:nvPr/>
          </p:nvCxnSpPr>
          <p:spPr>
            <a:xfrm rot="5400000">
              <a:off x="2978012" y="-13369063"/>
              <a:ext cx="764879" cy="1207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ung 20"/>
          <p:cNvGrpSpPr/>
          <p:nvPr/>
        </p:nvGrpSpPr>
        <p:grpSpPr>
          <a:xfrm>
            <a:off x="838198" y="1056218"/>
            <a:ext cx="7416799" cy="4944533"/>
            <a:chOff x="838198" y="1056218"/>
            <a:chExt cx="7416799" cy="4944533"/>
          </a:xfrm>
        </p:grpSpPr>
        <p:pic>
          <p:nvPicPr>
            <p:cNvPr id="22" name="Bild 21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8198" y="1056218"/>
              <a:ext cx="7416799" cy="4944533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grpSp>
          <p:nvGrpSpPr>
            <p:cNvPr id="26" name="Gruppierung 30"/>
            <p:cNvGrpSpPr/>
            <p:nvPr/>
          </p:nvGrpSpPr>
          <p:grpSpPr>
            <a:xfrm>
              <a:off x="5830516" y="3155950"/>
              <a:ext cx="1049474" cy="276999"/>
              <a:chOff x="4110533" y="4562919"/>
              <a:chExt cx="1049474" cy="276999"/>
            </a:xfrm>
          </p:grpSpPr>
          <p:sp>
            <p:nvSpPr>
              <p:cNvPr id="72" name="Oval 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3" name="Textfeld 8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Rom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7" name="Gruppierung 30"/>
            <p:cNvGrpSpPr/>
            <p:nvPr/>
          </p:nvGrpSpPr>
          <p:grpSpPr>
            <a:xfrm>
              <a:off x="6438900" y="4561701"/>
              <a:ext cx="1049474" cy="276999"/>
              <a:chOff x="4110533" y="4562919"/>
              <a:chExt cx="1049474" cy="276999"/>
            </a:xfrm>
          </p:grpSpPr>
          <p:sp>
            <p:nvSpPr>
              <p:cNvPr id="70" name="Oval 10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1" name="Textfeld 11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Syrakus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8" name="Gruppierung 30"/>
            <p:cNvGrpSpPr/>
            <p:nvPr/>
          </p:nvGrpSpPr>
          <p:grpSpPr>
            <a:xfrm>
              <a:off x="6485500" y="4291052"/>
              <a:ext cx="1049474" cy="276999"/>
              <a:chOff x="4110533" y="4562919"/>
              <a:chExt cx="1049474" cy="276999"/>
            </a:xfrm>
          </p:grpSpPr>
          <p:sp>
            <p:nvSpPr>
              <p:cNvPr id="68" name="Oval 1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9" name="Textfeld 14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Messina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9" name="Gruppierung 30"/>
            <p:cNvGrpSpPr/>
            <p:nvPr/>
          </p:nvGrpSpPr>
          <p:grpSpPr>
            <a:xfrm>
              <a:off x="5078539" y="4481202"/>
              <a:ext cx="1057974" cy="276999"/>
              <a:chOff x="3124559" y="4550219"/>
              <a:chExt cx="1057974" cy="276999"/>
            </a:xfrm>
          </p:grpSpPr>
          <p:sp>
            <p:nvSpPr>
              <p:cNvPr id="66" name="Oval 16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err="1" smtClean="0">
                    <a:solidFill>
                      <a:srgbClr val="143C78"/>
                    </a:solidFill>
                  </a:rPr>
                  <a:t>Akragas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0" name="Gruppierung 30"/>
            <p:cNvGrpSpPr/>
            <p:nvPr/>
          </p:nvGrpSpPr>
          <p:grpSpPr>
            <a:xfrm>
              <a:off x="5503726" y="4672651"/>
              <a:ext cx="1049474" cy="276999"/>
              <a:chOff x="4110533" y="4562919"/>
              <a:chExt cx="1049474" cy="276999"/>
            </a:xfrm>
          </p:grpSpPr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Aspis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6" name="Gruppierung 30"/>
            <p:cNvGrpSpPr/>
            <p:nvPr/>
          </p:nvGrpSpPr>
          <p:grpSpPr>
            <a:xfrm>
              <a:off x="4303576" y="4594301"/>
              <a:ext cx="1057974" cy="276999"/>
              <a:chOff x="3124559" y="4550219"/>
              <a:chExt cx="1057974" cy="276999"/>
            </a:xfrm>
          </p:grpSpPr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smtClean="0">
                    <a:solidFill>
                      <a:srgbClr val="143C78"/>
                    </a:solidFill>
                  </a:rPr>
                  <a:t>Karthago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7" name="Gruppierung 30"/>
            <p:cNvGrpSpPr/>
            <p:nvPr/>
          </p:nvGrpSpPr>
          <p:grpSpPr>
            <a:xfrm>
              <a:off x="5019189" y="4263502"/>
              <a:ext cx="1057974" cy="276999"/>
              <a:chOff x="3124559" y="4550219"/>
              <a:chExt cx="1057974" cy="276999"/>
            </a:xfrm>
          </p:grpSpPr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err="1" smtClean="0">
                    <a:solidFill>
                      <a:srgbClr val="143C78"/>
                    </a:solidFill>
                  </a:rPr>
                  <a:t>Panormos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9" name="Gruppierung 30"/>
            <p:cNvGrpSpPr/>
            <p:nvPr/>
          </p:nvGrpSpPr>
          <p:grpSpPr>
            <a:xfrm>
              <a:off x="2978150" y="3784504"/>
              <a:ext cx="1049474" cy="276999"/>
              <a:chOff x="4110533" y="4562919"/>
              <a:chExt cx="1049474" cy="276999"/>
            </a:xfrm>
          </p:grpSpPr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Sagunt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40" name="Gruppierung 30"/>
            <p:cNvGrpSpPr/>
            <p:nvPr/>
          </p:nvGrpSpPr>
          <p:grpSpPr>
            <a:xfrm>
              <a:off x="6689490" y="3370650"/>
              <a:ext cx="1049474" cy="276999"/>
              <a:chOff x="4110533" y="4562919"/>
              <a:chExt cx="1049474" cy="276999"/>
            </a:xfrm>
          </p:grpSpPr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7" name="Textfeld 56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Cannae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44" name="Gruppierung 30"/>
            <p:cNvGrpSpPr/>
            <p:nvPr/>
          </p:nvGrpSpPr>
          <p:grpSpPr>
            <a:xfrm>
              <a:off x="6447400" y="3521849"/>
              <a:ext cx="1049474" cy="276999"/>
              <a:chOff x="4110533" y="4562919"/>
              <a:chExt cx="1049474" cy="276999"/>
            </a:xfrm>
          </p:grpSpPr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Capua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45" name="Gruppierung 30"/>
            <p:cNvGrpSpPr/>
            <p:nvPr/>
          </p:nvGrpSpPr>
          <p:grpSpPr>
            <a:xfrm>
              <a:off x="6921337" y="3605755"/>
              <a:ext cx="1049474" cy="276999"/>
              <a:chOff x="4110533" y="4562919"/>
              <a:chExt cx="1049474" cy="276999"/>
            </a:xfrm>
          </p:grpSpPr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3" name="Textfeld 52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Tarent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47" name="Gruppierung 30"/>
            <p:cNvGrpSpPr/>
            <p:nvPr/>
          </p:nvGrpSpPr>
          <p:grpSpPr>
            <a:xfrm>
              <a:off x="1689100" y="4402002"/>
              <a:ext cx="1049474" cy="276999"/>
              <a:chOff x="4110533" y="4562919"/>
              <a:chExt cx="1049474" cy="276999"/>
            </a:xfrm>
          </p:grpSpPr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Ilipia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Erste Kriegsphase (264 – 262 </a:t>
            </a:r>
            <a:r>
              <a:rPr lang="de-DE" dirty="0" err="1" smtClean="0"/>
              <a:t>v.Chr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5" name="Gruppierung 18"/>
          <p:cNvGrpSpPr/>
          <p:nvPr/>
        </p:nvGrpSpPr>
        <p:grpSpPr>
          <a:xfrm>
            <a:off x="2312781" y="947008"/>
            <a:ext cx="4115572" cy="3396642"/>
            <a:chOff x="10229934" y="-14552545"/>
            <a:chExt cx="2436110" cy="5699108"/>
          </a:xfrm>
        </p:grpSpPr>
        <p:sp>
          <p:nvSpPr>
            <p:cNvPr id="19" name="Textfeld 18"/>
            <p:cNvSpPr txBox="1"/>
            <p:nvPr/>
          </p:nvSpPr>
          <p:spPr>
            <a:xfrm>
              <a:off x="10229934" y="-14552545"/>
              <a:ext cx="2030117" cy="877893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143C78"/>
                  </a:solidFill>
                </a:rPr>
                <a:t>264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v.Chr</a:t>
              </a:r>
              <a:r>
                <a:rPr lang="de-DE" sz="1400" dirty="0" smtClean="0">
                  <a:solidFill>
                    <a:srgbClr val="143C78"/>
                  </a:solidFill>
                </a:rPr>
                <a:t>.: Punisches Ultimatum an Rom, seine Truppen aus Messina abzuziehen</a:t>
              </a:r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 rot="16200000" flipH="1">
              <a:off x="9544910" y="-11974571"/>
              <a:ext cx="4821218" cy="1421050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3" name="Gruppierung 18"/>
          <p:cNvGrpSpPr/>
          <p:nvPr/>
        </p:nvGrpSpPr>
        <p:grpSpPr>
          <a:xfrm>
            <a:off x="185187" y="1208615"/>
            <a:ext cx="2642286" cy="1163367"/>
            <a:chOff x="9075802" y="-16363452"/>
            <a:chExt cx="1564035" cy="1951976"/>
          </a:xfrm>
        </p:grpSpPr>
        <p:sp>
          <p:nvSpPr>
            <p:cNvPr id="24" name="Textfeld 23"/>
            <p:cNvSpPr txBox="1"/>
            <p:nvPr/>
          </p:nvSpPr>
          <p:spPr>
            <a:xfrm>
              <a:off x="9075802" y="-15650857"/>
              <a:ext cx="1564035" cy="1239381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143C78"/>
                  </a:solidFill>
                </a:rPr>
                <a:t>264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v.Chr</a:t>
              </a:r>
              <a:r>
                <a:rPr lang="de-DE" sz="1400" dirty="0" smtClean="0">
                  <a:solidFill>
                    <a:srgbClr val="143C78"/>
                  </a:solidFill>
                </a:rPr>
                <a:t>.: Nach Ablauf des Ultimatums greifen Karthago &amp; Syrakus Messina an</a:t>
              </a:r>
            </a:p>
          </p:txBody>
        </p:sp>
        <p:cxnSp>
          <p:nvCxnSpPr>
            <p:cNvPr id="25" name="Gerade Verbindung mit Pfeil 24"/>
            <p:cNvCxnSpPr>
              <a:stCxn id="24" idx="0"/>
              <a:endCxn id="19" idx="1"/>
            </p:cNvCxnSpPr>
            <p:nvPr/>
          </p:nvCxnSpPr>
          <p:spPr>
            <a:xfrm rot="5400000" flipH="1" flipV="1">
              <a:off x="9740200" y="-16245831"/>
              <a:ext cx="712599" cy="477358"/>
            </a:xfrm>
            <a:prstGeom prst="bentConnector2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31" name="Gruppierung 18"/>
          <p:cNvGrpSpPr/>
          <p:nvPr/>
        </p:nvGrpSpPr>
        <p:grpSpPr>
          <a:xfrm>
            <a:off x="5690816" y="2077826"/>
            <a:ext cx="3289987" cy="2526176"/>
            <a:chOff x="9040950" y="-16412666"/>
            <a:chExt cx="1947425" cy="4238580"/>
          </a:xfrm>
        </p:grpSpPr>
        <p:sp>
          <p:nvSpPr>
            <p:cNvPr id="32" name="Textfeld 31"/>
            <p:cNvSpPr txBox="1"/>
            <p:nvPr/>
          </p:nvSpPr>
          <p:spPr>
            <a:xfrm>
              <a:off x="9040950" y="-16412666"/>
              <a:ext cx="1947425" cy="1600862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264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v.Chr</a:t>
              </a:r>
              <a:r>
                <a:rPr lang="de-DE" sz="1400" dirty="0" smtClean="0">
                  <a:solidFill>
                    <a:srgbClr val="660032"/>
                  </a:solidFill>
                </a:rPr>
                <a:t>.: Konsul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Appius</a:t>
              </a:r>
              <a:r>
                <a:rPr lang="de-DE" sz="1400" dirty="0" smtClean="0">
                  <a:solidFill>
                    <a:srgbClr val="660032"/>
                  </a:solidFill>
                </a:rPr>
                <a:t> Claudius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Caudex</a:t>
              </a:r>
              <a:r>
                <a:rPr lang="de-DE" sz="1400" dirty="0" smtClean="0">
                  <a:solidFill>
                    <a:srgbClr val="660032"/>
                  </a:solidFill>
                </a:rPr>
                <a:t> landet mit einer Armee auf Sizilien &amp; besiegt die Truppen aus Syrakus, kann die Stadt aber nicht einnehmen</a:t>
              </a:r>
            </a:p>
          </p:txBody>
        </p:sp>
        <p:cxnSp>
          <p:nvCxnSpPr>
            <p:cNvPr id="33" name="Gerade Verbindung mit Pfeil 32"/>
            <p:cNvCxnSpPr>
              <a:endCxn id="32" idx="2"/>
            </p:cNvCxnSpPr>
            <p:nvPr/>
          </p:nvCxnSpPr>
          <p:spPr>
            <a:xfrm rot="5400000" flipH="1" flipV="1">
              <a:off x="8444143" y="-13744606"/>
              <a:ext cx="2637720" cy="503320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34" name="Gruppierung 18"/>
          <p:cNvGrpSpPr/>
          <p:nvPr/>
        </p:nvGrpSpPr>
        <p:grpSpPr>
          <a:xfrm>
            <a:off x="631660" y="3322842"/>
            <a:ext cx="5718727" cy="1319011"/>
            <a:chOff x="6081209" y="-8735326"/>
            <a:chExt cx="3385057" cy="2213125"/>
          </a:xfrm>
        </p:grpSpPr>
        <p:sp>
          <p:nvSpPr>
            <p:cNvPr id="35" name="Textfeld 34"/>
            <p:cNvSpPr txBox="1"/>
            <p:nvPr/>
          </p:nvSpPr>
          <p:spPr>
            <a:xfrm>
              <a:off x="6081209" y="-8735326"/>
              <a:ext cx="1990193" cy="123937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263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v.Chr</a:t>
              </a:r>
              <a:r>
                <a:rPr lang="de-DE" sz="1400" dirty="0" smtClean="0">
                  <a:solidFill>
                    <a:srgbClr val="660032"/>
                  </a:solidFill>
                </a:rPr>
                <a:t>.: Ein neu aufgestelltes römisches Heer agiert erfolgreich gegen Syrakus, das zum Frieden gezwungen wird</a:t>
              </a:r>
            </a:p>
          </p:txBody>
        </p:sp>
        <p:cxnSp>
          <p:nvCxnSpPr>
            <p:cNvPr id="38" name="Gerade Verbindung mit Pfeil 37"/>
            <p:cNvCxnSpPr>
              <a:stCxn id="35" idx="3"/>
            </p:cNvCxnSpPr>
            <p:nvPr/>
          </p:nvCxnSpPr>
          <p:spPr>
            <a:xfrm>
              <a:off x="8071402" y="-8115641"/>
              <a:ext cx="1394864" cy="1593440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41" name="Gruppierung 18"/>
          <p:cNvGrpSpPr/>
          <p:nvPr/>
        </p:nvGrpSpPr>
        <p:grpSpPr>
          <a:xfrm>
            <a:off x="1388079" y="4751002"/>
            <a:ext cx="4617086" cy="1372917"/>
            <a:chOff x="9184951" y="-11822731"/>
            <a:chExt cx="2732968" cy="2303574"/>
          </a:xfrm>
        </p:grpSpPr>
        <p:sp>
          <p:nvSpPr>
            <p:cNvPr id="42" name="Textfeld 41"/>
            <p:cNvSpPr txBox="1"/>
            <p:nvPr/>
          </p:nvSpPr>
          <p:spPr>
            <a:xfrm>
              <a:off x="9184951" y="-10397051"/>
              <a:ext cx="1967643" cy="87789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262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v.Chr</a:t>
              </a:r>
              <a:r>
                <a:rPr lang="de-DE" sz="1400" dirty="0" smtClean="0">
                  <a:solidFill>
                    <a:srgbClr val="660032"/>
                  </a:solidFill>
                </a:rPr>
                <a:t>.: Römische Legionen erobern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Akragas</a:t>
              </a:r>
              <a:r>
                <a:rPr lang="de-DE" sz="1400" dirty="0" smtClean="0">
                  <a:solidFill>
                    <a:srgbClr val="660032"/>
                  </a:solidFill>
                </a:rPr>
                <a:t>, einen Verbündeten Karthagos</a:t>
              </a:r>
            </a:p>
          </p:txBody>
        </p:sp>
        <p:cxnSp>
          <p:nvCxnSpPr>
            <p:cNvPr id="43" name="Gerade Verbindung mit Pfeil 42"/>
            <p:cNvCxnSpPr>
              <a:stCxn id="42" idx="0"/>
            </p:cNvCxnSpPr>
            <p:nvPr/>
          </p:nvCxnSpPr>
          <p:spPr>
            <a:xfrm rot="5400000" flipH="1" flipV="1">
              <a:off x="10330506" y="-11984464"/>
              <a:ext cx="1425680" cy="1749146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ung 25"/>
          <p:cNvGrpSpPr/>
          <p:nvPr/>
        </p:nvGrpSpPr>
        <p:grpSpPr>
          <a:xfrm>
            <a:off x="838198" y="1056218"/>
            <a:ext cx="7416799" cy="4944533"/>
            <a:chOff x="838198" y="1056218"/>
            <a:chExt cx="7416799" cy="4944533"/>
          </a:xfrm>
        </p:grpSpPr>
        <p:pic>
          <p:nvPicPr>
            <p:cNvPr id="27" name="Bild 2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8198" y="1056218"/>
              <a:ext cx="7416799" cy="4944533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grpSp>
          <p:nvGrpSpPr>
            <p:cNvPr id="28" name="Gruppierung 30"/>
            <p:cNvGrpSpPr/>
            <p:nvPr/>
          </p:nvGrpSpPr>
          <p:grpSpPr>
            <a:xfrm>
              <a:off x="5830516" y="3155950"/>
              <a:ext cx="1049474" cy="276999"/>
              <a:chOff x="4110533" y="4562919"/>
              <a:chExt cx="1049474" cy="276999"/>
            </a:xfrm>
          </p:grpSpPr>
          <p:sp>
            <p:nvSpPr>
              <p:cNvPr id="69" name="Oval 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0" name="Textfeld 8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Rom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9" name="Gruppierung 30"/>
            <p:cNvGrpSpPr/>
            <p:nvPr/>
          </p:nvGrpSpPr>
          <p:grpSpPr>
            <a:xfrm>
              <a:off x="6438900" y="4561701"/>
              <a:ext cx="1049474" cy="276999"/>
              <a:chOff x="4110533" y="4562919"/>
              <a:chExt cx="1049474" cy="276999"/>
            </a:xfrm>
          </p:grpSpPr>
          <p:sp>
            <p:nvSpPr>
              <p:cNvPr id="67" name="Oval 10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8" name="Textfeld 11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Syrakus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0" name="Gruppierung 30"/>
            <p:cNvGrpSpPr/>
            <p:nvPr/>
          </p:nvGrpSpPr>
          <p:grpSpPr>
            <a:xfrm>
              <a:off x="6485500" y="4291052"/>
              <a:ext cx="1049474" cy="276999"/>
              <a:chOff x="4110533" y="4562919"/>
              <a:chExt cx="1049474" cy="276999"/>
            </a:xfrm>
          </p:grpSpPr>
          <p:sp>
            <p:nvSpPr>
              <p:cNvPr id="65" name="Oval 1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6" name="Textfeld 14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Messina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1" name="Gruppierung 30"/>
            <p:cNvGrpSpPr/>
            <p:nvPr/>
          </p:nvGrpSpPr>
          <p:grpSpPr>
            <a:xfrm>
              <a:off x="5078539" y="4481202"/>
              <a:ext cx="1057974" cy="276999"/>
              <a:chOff x="3124559" y="4550219"/>
              <a:chExt cx="1057974" cy="276999"/>
            </a:xfrm>
          </p:grpSpPr>
          <p:sp>
            <p:nvSpPr>
              <p:cNvPr id="63" name="Oval 16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4" name="Textfeld 63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err="1" smtClean="0">
                    <a:solidFill>
                      <a:srgbClr val="143C78"/>
                    </a:solidFill>
                  </a:rPr>
                  <a:t>Akragas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4" name="Gruppierung 30"/>
            <p:cNvGrpSpPr/>
            <p:nvPr/>
          </p:nvGrpSpPr>
          <p:grpSpPr>
            <a:xfrm>
              <a:off x="5503726" y="4672651"/>
              <a:ext cx="1049474" cy="276999"/>
              <a:chOff x="4110533" y="4562919"/>
              <a:chExt cx="1049474" cy="276999"/>
            </a:xfrm>
          </p:grpSpPr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Aspis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6" name="Gruppierung 30"/>
            <p:cNvGrpSpPr/>
            <p:nvPr/>
          </p:nvGrpSpPr>
          <p:grpSpPr>
            <a:xfrm>
              <a:off x="4303576" y="4594301"/>
              <a:ext cx="1057974" cy="276999"/>
              <a:chOff x="3124559" y="4550219"/>
              <a:chExt cx="1057974" cy="276999"/>
            </a:xfrm>
          </p:grpSpPr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smtClean="0">
                    <a:solidFill>
                      <a:srgbClr val="143C78"/>
                    </a:solidFill>
                  </a:rPr>
                  <a:t>Karthago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7" name="Gruppierung 30"/>
            <p:cNvGrpSpPr/>
            <p:nvPr/>
          </p:nvGrpSpPr>
          <p:grpSpPr>
            <a:xfrm>
              <a:off x="5019189" y="4263502"/>
              <a:ext cx="1057974" cy="276999"/>
              <a:chOff x="3124559" y="4550219"/>
              <a:chExt cx="1057974" cy="276999"/>
            </a:xfrm>
          </p:grpSpPr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err="1" smtClean="0">
                    <a:solidFill>
                      <a:srgbClr val="143C78"/>
                    </a:solidFill>
                  </a:rPr>
                  <a:t>Panormos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9" name="Gruppierung 30"/>
            <p:cNvGrpSpPr/>
            <p:nvPr/>
          </p:nvGrpSpPr>
          <p:grpSpPr>
            <a:xfrm>
              <a:off x="2978150" y="3784504"/>
              <a:ext cx="1049474" cy="276999"/>
              <a:chOff x="4110533" y="4562919"/>
              <a:chExt cx="1049474" cy="276999"/>
            </a:xfrm>
          </p:grpSpPr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Sagunt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40" name="Gruppierung 30"/>
            <p:cNvGrpSpPr/>
            <p:nvPr/>
          </p:nvGrpSpPr>
          <p:grpSpPr>
            <a:xfrm>
              <a:off x="6689490" y="3370650"/>
              <a:ext cx="1049474" cy="276999"/>
              <a:chOff x="4110533" y="4562919"/>
              <a:chExt cx="1049474" cy="276999"/>
            </a:xfrm>
          </p:grpSpPr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Cannae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41" name="Gruppierung 30"/>
            <p:cNvGrpSpPr/>
            <p:nvPr/>
          </p:nvGrpSpPr>
          <p:grpSpPr>
            <a:xfrm>
              <a:off x="6447400" y="3521849"/>
              <a:ext cx="1049474" cy="276999"/>
              <a:chOff x="4110533" y="4562919"/>
              <a:chExt cx="1049474" cy="276999"/>
            </a:xfrm>
          </p:grpSpPr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2" name="Textfeld 51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Capua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42" name="Gruppierung 30"/>
            <p:cNvGrpSpPr/>
            <p:nvPr/>
          </p:nvGrpSpPr>
          <p:grpSpPr>
            <a:xfrm>
              <a:off x="6921337" y="3605755"/>
              <a:ext cx="1049474" cy="276999"/>
              <a:chOff x="4110533" y="4562919"/>
              <a:chExt cx="1049474" cy="276999"/>
            </a:xfrm>
          </p:grpSpPr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0" name="Textfeld 49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Tarent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44" name="Gruppierung 30"/>
            <p:cNvGrpSpPr/>
            <p:nvPr/>
          </p:nvGrpSpPr>
          <p:grpSpPr>
            <a:xfrm>
              <a:off x="1689100" y="4402002"/>
              <a:ext cx="1049474" cy="276999"/>
              <a:chOff x="4110533" y="4562919"/>
              <a:chExt cx="1049474" cy="276999"/>
            </a:xfrm>
          </p:grpSpPr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Ilipia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Rom wird zur Seemacht (261 – 260 </a:t>
            </a:r>
            <a:r>
              <a:rPr lang="de-DE" dirty="0" err="1" smtClean="0"/>
              <a:t>v.Chr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3" name="Gruppierung 18"/>
          <p:cNvGrpSpPr/>
          <p:nvPr/>
        </p:nvGrpSpPr>
        <p:grpSpPr>
          <a:xfrm>
            <a:off x="2509971" y="950212"/>
            <a:ext cx="4000931" cy="2951593"/>
            <a:chOff x="10346656" y="-14547201"/>
            <a:chExt cx="2368251" cy="4952386"/>
          </a:xfrm>
        </p:grpSpPr>
        <p:sp>
          <p:nvSpPr>
            <p:cNvPr id="19" name="Textfeld 18"/>
            <p:cNvSpPr txBox="1"/>
            <p:nvPr/>
          </p:nvSpPr>
          <p:spPr>
            <a:xfrm>
              <a:off x="10346656" y="-14547201"/>
              <a:ext cx="2000047" cy="87789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143C78"/>
                  </a:solidFill>
                </a:rPr>
                <a:t>261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v.Chr</a:t>
              </a:r>
              <a:r>
                <a:rPr lang="de-DE" sz="1400" dirty="0" smtClean="0">
                  <a:solidFill>
                    <a:srgbClr val="143C78"/>
                  </a:solidFill>
                </a:rPr>
                <a:t>.: Die punische Flotte überfällt die Küsten der italienischen Halbinsel</a:t>
              </a:r>
            </a:p>
          </p:txBody>
        </p:sp>
        <p:cxnSp>
          <p:nvCxnSpPr>
            <p:cNvPr id="20" name="Gerade Verbindung mit Pfeil 19"/>
            <p:cNvCxnSpPr>
              <a:stCxn id="19" idx="2"/>
            </p:cNvCxnSpPr>
            <p:nvPr/>
          </p:nvCxnSpPr>
          <p:spPr>
            <a:xfrm rot="16200000" flipH="1">
              <a:off x="9993547" y="-12316174"/>
              <a:ext cx="4074493" cy="1368226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5" name="Gruppierung 18"/>
          <p:cNvGrpSpPr/>
          <p:nvPr/>
        </p:nvGrpSpPr>
        <p:grpSpPr>
          <a:xfrm>
            <a:off x="457199" y="1211824"/>
            <a:ext cx="2121587" cy="967713"/>
            <a:chOff x="9236811" y="-16358068"/>
            <a:chExt cx="1255820" cy="1623695"/>
          </a:xfrm>
        </p:grpSpPr>
        <p:sp>
          <p:nvSpPr>
            <p:cNvPr id="24" name="Textfeld 23"/>
            <p:cNvSpPr txBox="1"/>
            <p:nvPr/>
          </p:nvSpPr>
          <p:spPr>
            <a:xfrm>
              <a:off x="9236811" y="-15612267"/>
              <a:ext cx="1255820" cy="87789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Rom verstärkt &amp; reformiert seine Flotte</a:t>
              </a:r>
            </a:p>
          </p:txBody>
        </p:sp>
        <p:cxnSp>
          <p:nvCxnSpPr>
            <p:cNvPr id="25" name="Gerade Verbindung mit Pfeil 24"/>
            <p:cNvCxnSpPr>
              <a:stCxn id="24" idx="0"/>
              <a:endCxn id="19" idx="1"/>
            </p:cNvCxnSpPr>
            <p:nvPr/>
          </p:nvCxnSpPr>
          <p:spPr>
            <a:xfrm rot="5400000" flipH="1" flipV="1">
              <a:off x="9785408" y="-16278756"/>
              <a:ext cx="745802" cy="587177"/>
            </a:xfrm>
            <a:prstGeom prst="bentConnector2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6" name="Gruppierung 18"/>
          <p:cNvGrpSpPr/>
          <p:nvPr/>
        </p:nvGrpSpPr>
        <p:grpSpPr>
          <a:xfrm>
            <a:off x="196851" y="2624039"/>
            <a:ext cx="6150483" cy="1694217"/>
            <a:chOff x="9386755" y="-13627074"/>
            <a:chExt cx="4158693" cy="2842673"/>
          </a:xfrm>
        </p:grpSpPr>
        <p:sp>
          <p:nvSpPr>
            <p:cNvPr id="32" name="Textfeld 31"/>
            <p:cNvSpPr txBox="1"/>
            <p:nvPr/>
          </p:nvSpPr>
          <p:spPr>
            <a:xfrm>
              <a:off x="9386755" y="-13627074"/>
              <a:ext cx="2202617" cy="87789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143C78"/>
                  </a:solidFill>
                </a:rPr>
                <a:t>260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v.Chr</a:t>
              </a:r>
              <a:r>
                <a:rPr lang="de-DE" sz="1400" dirty="0" smtClean="0">
                  <a:solidFill>
                    <a:srgbClr val="143C78"/>
                  </a:solidFill>
                </a:rPr>
                <a:t>.: Die Punier siegen in der Seeschlacht bei den Liparischen Inseln</a:t>
              </a:r>
            </a:p>
          </p:txBody>
        </p:sp>
        <p:cxnSp>
          <p:nvCxnSpPr>
            <p:cNvPr id="33" name="Gerade Verbindung mit Pfeil 32"/>
            <p:cNvCxnSpPr>
              <a:stCxn id="32" idx="3"/>
            </p:cNvCxnSpPr>
            <p:nvPr/>
          </p:nvCxnSpPr>
          <p:spPr>
            <a:xfrm>
              <a:off x="11589370" y="-13188135"/>
              <a:ext cx="1956078" cy="2403734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7" name="Gruppierung 18"/>
          <p:cNvGrpSpPr/>
          <p:nvPr/>
        </p:nvGrpSpPr>
        <p:grpSpPr>
          <a:xfrm>
            <a:off x="1517994" y="3482488"/>
            <a:ext cx="4791239" cy="911018"/>
            <a:chOff x="9386756" y="-13627068"/>
            <a:chExt cx="3184124" cy="1528567"/>
          </a:xfrm>
        </p:grpSpPr>
        <p:sp>
          <p:nvSpPr>
            <p:cNvPr id="35" name="Textfeld 34"/>
            <p:cNvSpPr txBox="1"/>
            <p:nvPr/>
          </p:nvSpPr>
          <p:spPr>
            <a:xfrm>
              <a:off x="9386756" y="-13627068"/>
              <a:ext cx="1564035" cy="877893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260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v.Chr</a:t>
              </a:r>
              <a:r>
                <a:rPr lang="de-DE" sz="1400" dirty="0" smtClean="0">
                  <a:solidFill>
                    <a:srgbClr val="660032"/>
                  </a:solidFill>
                </a:rPr>
                <a:t>.: Rom siegt in der Seeschlacht bei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Mylae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38" name="Gerade Verbindung mit Pfeil 37"/>
            <p:cNvCxnSpPr>
              <a:stCxn id="35" idx="3"/>
            </p:cNvCxnSpPr>
            <p:nvPr/>
          </p:nvCxnSpPr>
          <p:spPr>
            <a:xfrm>
              <a:off x="10950788" y="-13188121"/>
              <a:ext cx="1620092" cy="1089620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93" name="Gruppierung 92"/>
          <p:cNvGrpSpPr/>
          <p:nvPr/>
        </p:nvGrpSpPr>
        <p:grpSpPr>
          <a:xfrm>
            <a:off x="5669540" y="4465502"/>
            <a:ext cx="3149600" cy="1231900"/>
            <a:chOff x="4318000" y="3149600"/>
            <a:chExt cx="3149600" cy="1231900"/>
          </a:xfrm>
        </p:grpSpPr>
        <p:sp>
          <p:nvSpPr>
            <p:cNvPr id="94" name="Freihandform 93"/>
            <p:cNvSpPr/>
            <p:nvPr/>
          </p:nvSpPr>
          <p:spPr>
            <a:xfrm>
              <a:off x="4318000" y="3251200"/>
              <a:ext cx="2692400" cy="1130300"/>
            </a:xfrm>
            <a:custGeom>
              <a:avLst/>
              <a:gdLst>
                <a:gd name="connsiteX0" fmla="*/ 0 w 2692400"/>
                <a:gd name="connsiteY0" fmla="*/ 1130300 h 1130300"/>
                <a:gd name="connsiteX1" fmla="*/ 1473200 w 2692400"/>
                <a:gd name="connsiteY1" fmla="*/ 0 h 1130300"/>
                <a:gd name="connsiteX2" fmla="*/ 2692400 w 2692400"/>
                <a:gd name="connsiteY2" fmla="*/ 139700 h 1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92400" h="1130300">
                  <a:moveTo>
                    <a:pt x="0" y="1130300"/>
                  </a:moveTo>
                  <a:lnTo>
                    <a:pt x="1473200" y="0"/>
                  </a:lnTo>
                  <a:lnTo>
                    <a:pt x="2692400" y="139700"/>
                  </a:lnTo>
                </a:path>
              </a:pathLst>
            </a:custGeom>
            <a:ln>
              <a:solidFill>
                <a:srgbClr val="143C7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Freihandform 94"/>
            <p:cNvSpPr/>
            <p:nvPr/>
          </p:nvSpPr>
          <p:spPr>
            <a:xfrm>
              <a:off x="5816600" y="3149600"/>
              <a:ext cx="1651000" cy="977900"/>
            </a:xfrm>
            <a:custGeom>
              <a:avLst/>
              <a:gdLst>
                <a:gd name="connsiteX0" fmla="*/ 0 w 1651000"/>
                <a:gd name="connsiteY0" fmla="*/ 977900 h 977900"/>
                <a:gd name="connsiteX1" fmla="*/ 1651000 w 1651000"/>
                <a:gd name="connsiteY1" fmla="*/ 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1000" h="977900">
                  <a:moveTo>
                    <a:pt x="0" y="977900"/>
                  </a:moveTo>
                  <a:lnTo>
                    <a:pt x="1651000" y="0"/>
                  </a:lnTo>
                </a:path>
              </a:pathLst>
            </a:custGeom>
            <a:ln w="508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Gleichschenkliges Dreieck 95"/>
            <p:cNvSpPr/>
            <p:nvPr/>
          </p:nvSpPr>
          <p:spPr>
            <a:xfrm rot="8856013">
              <a:off x="7308619" y="3235488"/>
              <a:ext cx="157010" cy="276553"/>
            </a:xfrm>
            <a:prstGeom prst="triangl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97" name="Gleichschenkliges Dreieck 96"/>
            <p:cNvSpPr/>
            <p:nvPr/>
          </p:nvSpPr>
          <p:spPr>
            <a:xfrm>
              <a:off x="5746750" y="3200400"/>
              <a:ext cx="84650" cy="1115500"/>
            </a:xfrm>
            <a:prstGeom prst="triangl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98" name="Gruppierung 97"/>
          <p:cNvGrpSpPr/>
          <p:nvPr/>
        </p:nvGrpSpPr>
        <p:grpSpPr>
          <a:xfrm>
            <a:off x="2893124" y="3465907"/>
            <a:ext cx="5583766" cy="2811152"/>
            <a:chOff x="1626234" y="2152650"/>
            <a:chExt cx="5583766" cy="2811152"/>
          </a:xfrm>
        </p:grpSpPr>
        <p:sp>
          <p:nvSpPr>
            <p:cNvPr id="99" name="Rechteck 98"/>
            <p:cNvSpPr/>
            <p:nvPr/>
          </p:nvSpPr>
          <p:spPr>
            <a:xfrm rot="21038071">
              <a:off x="3200815" y="2371738"/>
              <a:ext cx="2180464" cy="1369546"/>
            </a:xfrm>
            <a:prstGeom prst="rect">
              <a:avLst/>
            </a:prstGeom>
            <a:solidFill>
              <a:srgbClr val="A5C3FF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00" name="Freihandform 99"/>
            <p:cNvSpPr/>
            <p:nvPr/>
          </p:nvSpPr>
          <p:spPr>
            <a:xfrm>
              <a:off x="1626234" y="4074802"/>
              <a:ext cx="5583766" cy="889000"/>
            </a:xfrm>
            <a:custGeom>
              <a:avLst/>
              <a:gdLst>
                <a:gd name="connsiteX0" fmla="*/ 207433 w 5583766"/>
                <a:gd name="connsiteY0" fmla="*/ 99483 h 889000"/>
                <a:gd name="connsiteX1" fmla="*/ 16933 w 5583766"/>
                <a:gd name="connsiteY1" fmla="*/ 328083 h 889000"/>
                <a:gd name="connsiteX2" fmla="*/ 105833 w 5583766"/>
                <a:gd name="connsiteY2" fmla="*/ 645583 h 889000"/>
                <a:gd name="connsiteX3" fmla="*/ 512233 w 5583766"/>
                <a:gd name="connsiteY3" fmla="*/ 836083 h 889000"/>
                <a:gd name="connsiteX4" fmla="*/ 1667933 w 5583766"/>
                <a:gd name="connsiteY4" fmla="*/ 874183 h 889000"/>
                <a:gd name="connsiteX5" fmla="*/ 4995333 w 5583766"/>
                <a:gd name="connsiteY5" fmla="*/ 747183 h 889000"/>
                <a:gd name="connsiteX6" fmla="*/ 5198533 w 5583766"/>
                <a:gd name="connsiteY6" fmla="*/ 645583 h 889000"/>
                <a:gd name="connsiteX7" fmla="*/ 4754033 w 5583766"/>
                <a:gd name="connsiteY7" fmla="*/ 518583 h 889000"/>
                <a:gd name="connsiteX8" fmla="*/ 4741333 w 5583766"/>
                <a:gd name="connsiteY8" fmla="*/ 340783 h 889000"/>
                <a:gd name="connsiteX9" fmla="*/ 4969933 w 5583766"/>
                <a:gd name="connsiteY9" fmla="*/ 35983 h 889000"/>
                <a:gd name="connsiteX10" fmla="*/ 4754033 w 5583766"/>
                <a:gd name="connsiteY10" fmla="*/ 124883 h 889000"/>
                <a:gd name="connsiteX11" fmla="*/ 4055533 w 5583766"/>
                <a:gd name="connsiteY11" fmla="*/ 264583 h 889000"/>
                <a:gd name="connsiteX12" fmla="*/ 1744133 w 5583766"/>
                <a:gd name="connsiteY12" fmla="*/ 353483 h 889000"/>
                <a:gd name="connsiteX13" fmla="*/ 397933 w 5583766"/>
                <a:gd name="connsiteY13" fmla="*/ 378883 h 889000"/>
                <a:gd name="connsiteX14" fmla="*/ 156633 w 5583766"/>
                <a:gd name="connsiteY14" fmla="*/ 378883 h 889000"/>
                <a:gd name="connsiteX15" fmla="*/ 118533 w 5583766"/>
                <a:gd name="connsiteY15" fmla="*/ 251883 h 889000"/>
                <a:gd name="connsiteX16" fmla="*/ 245533 w 5583766"/>
                <a:gd name="connsiteY16" fmla="*/ 137583 h 889000"/>
                <a:gd name="connsiteX17" fmla="*/ 207433 w 5583766"/>
                <a:gd name="connsiteY17" fmla="*/ 99483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3766" h="889000">
                  <a:moveTo>
                    <a:pt x="207433" y="99483"/>
                  </a:moveTo>
                  <a:cubicBezTo>
                    <a:pt x="169333" y="131233"/>
                    <a:pt x="33866" y="237066"/>
                    <a:pt x="16933" y="328083"/>
                  </a:cubicBezTo>
                  <a:cubicBezTo>
                    <a:pt x="0" y="419100"/>
                    <a:pt x="23283" y="560916"/>
                    <a:pt x="105833" y="645583"/>
                  </a:cubicBezTo>
                  <a:cubicBezTo>
                    <a:pt x="188383" y="730250"/>
                    <a:pt x="251883" y="797983"/>
                    <a:pt x="512233" y="836083"/>
                  </a:cubicBezTo>
                  <a:cubicBezTo>
                    <a:pt x="772583" y="874183"/>
                    <a:pt x="920750" y="889000"/>
                    <a:pt x="1667933" y="874183"/>
                  </a:cubicBezTo>
                  <a:cubicBezTo>
                    <a:pt x="2415116" y="859366"/>
                    <a:pt x="4406900" y="785283"/>
                    <a:pt x="4995333" y="747183"/>
                  </a:cubicBezTo>
                  <a:cubicBezTo>
                    <a:pt x="5583766" y="709083"/>
                    <a:pt x="5238750" y="683683"/>
                    <a:pt x="5198533" y="645583"/>
                  </a:cubicBezTo>
                  <a:cubicBezTo>
                    <a:pt x="5158316" y="607483"/>
                    <a:pt x="4830233" y="569383"/>
                    <a:pt x="4754033" y="518583"/>
                  </a:cubicBezTo>
                  <a:cubicBezTo>
                    <a:pt x="4677833" y="467783"/>
                    <a:pt x="4705350" y="421216"/>
                    <a:pt x="4741333" y="340783"/>
                  </a:cubicBezTo>
                  <a:cubicBezTo>
                    <a:pt x="4777316" y="260350"/>
                    <a:pt x="4967816" y="71966"/>
                    <a:pt x="4969933" y="35983"/>
                  </a:cubicBezTo>
                  <a:cubicBezTo>
                    <a:pt x="4972050" y="0"/>
                    <a:pt x="4906433" y="86783"/>
                    <a:pt x="4754033" y="124883"/>
                  </a:cubicBezTo>
                  <a:cubicBezTo>
                    <a:pt x="4601633" y="162983"/>
                    <a:pt x="4557183" y="226483"/>
                    <a:pt x="4055533" y="264583"/>
                  </a:cubicBezTo>
                  <a:cubicBezTo>
                    <a:pt x="3553883" y="302683"/>
                    <a:pt x="2353733" y="334433"/>
                    <a:pt x="1744133" y="353483"/>
                  </a:cubicBezTo>
                  <a:cubicBezTo>
                    <a:pt x="1134533" y="372533"/>
                    <a:pt x="662516" y="374650"/>
                    <a:pt x="397933" y="378883"/>
                  </a:cubicBezTo>
                  <a:cubicBezTo>
                    <a:pt x="133350" y="383116"/>
                    <a:pt x="203200" y="400050"/>
                    <a:pt x="156633" y="378883"/>
                  </a:cubicBezTo>
                  <a:cubicBezTo>
                    <a:pt x="110066" y="357716"/>
                    <a:pt x="103716" y="292100"/>
                    <a:pt x="118533" y="251883"/>
                  </a:cubicBezTo>
                  <a:cubicBezTo>
                    <a:pt x="133350" y="211666"/>
                    <a:pt x="237066" y="167216"/>
                    <a:pt x="245533" y="137583"/>
                  </a:cubicBezTo>
                  <a:cubicBezTo>
                    <a:pt x="254000" y="107950"/>
                    <a:pt x="245533" y="67733"/>
                    <a:pt x="207433" y="99483"/>
                  </a:cubicBez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01" name="Gleichschenkliges Dreieck 100"/>
            <p:cNvSpPr/>
            <p:nvPr/>
          </p:nvSpPr>
          <p:spPr>
            <a:xfrm>
              <a:off x="4282000" y="2152650"/>
              <a:ext cx="120650" cy="2231495"/>
            </a:xfrm>
            <a:prstGeom prst="triangl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21" name="Gruppierung 18"/>
          <p:cNvGrpSpPr/>
          <p:nvPr/>
        </p:nvGrpSpPr>
        <p:grpSpPr>
          <a:xfrm>
            <a:off x="170082" y="4005703"/>
            <a:ext cx="3844842" cy="1159928"/>
            <a:chOff x="6001671" y="-11926012"/>
            <a:chExt cx="2275858" cy="1946206"/>
          </a:xfrm>
        </p:grpSpPr>
        <p:sp>
          <p:nvSpPr>
            <p:cNvPr id="22" name="Textfeld 21"/>
            <p:cNvSpPr txBox="1"/>
            <p:nvPr/>
          </p:nvSpPr>
          <p:spPr>
            <a:xfrm>
              <a:off x="6001671" y="-11219187"/>
              <a:ext cx="2275858" cy="1239381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Die Römer nutzen ihre Überlegenheit im Landkrieg nun zur See durch das Entern der feindlichen Schiffe mit Enterbrücken &amp; Enterhaken</a:t>
              </a:r>
            </a:p>
          </p:txBody>
        </p:sp>
        <p:cxnSp>
          <p:nvCxnSpPr>
            <p:cNvPr id="23" name="Gerade Verbindung mit Pfeil 22"/>
            <p:cNvCxnSpPr>
              <a:stCxn id="22" idx="0"/>
              <a:endCxn id="35" idx="2"/>
            </p:cNvCxnSpPr>
            <p:nvPr/>
          </p:nvCxnSpPr>
          <p:spPr>
            <a:xfrm rot="5400000" flipH="1" flipV="1">
              <a:off x="6964419" y="-11750831"/>
              <a:ext cx="706826" cy="356464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ung 12"/>
          <p:cNvGrpSpPr/>
          <p:nvPr/>
        </p:nvGrpSpPr>
        <p:grpSpPr>
          <a:xfrm>
            <a:off x="838198" y="1056218"/>
            <a:ext cx="7416799" cy="4944533"/>
            <a:chOff x="838198" y="1056218"/>
            <a:chExt cx="7416799" cy="4944533"/>
          </a:xfrm>
        </p:grpSpPr>
        <p:pic>
          <p:nvPicPr>
            <p:cNvPr id="14" name="Bild 13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8198" y="1056218"/>
              <a:ext cx="7416799" cy="4944533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grpSp>
          <p:nvGrpSpPr>
            <p:cNvPr id="15" name="Gruppierung 30"/>
            <p:cNvGrpSpPr/>
            <p:nvPr/>
          </p:nvGrpSpPr>
          <p:grpSpPr>
            <a:xfrm>
              <a:off x="5830516" y="3155950"/>
              <a:ext cx="1049474" cy="276999"/>
              <a:chOff x="4110533" y="4562919"/>
              <a:chExt cx="1049474" cy="276999"/>
            </a:xfrm>
          </p:grpSpPr>
          <p:sp>
            <p:nvSpPr>
              <p:cNvPr id="58" name="Oval 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9" name="Textfeld 8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Rom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6" name="Gruppierung 30"/>
            <p:cNvGrpSpPr/>
            <p:nvPr/>
          </p:nvGrpSpPr>
          <p:grpSpPr>
            <a:xfrm>
              <a:off x="6438900" y="4561701"/>
              <a:ext cx="1049474" cy="276999"/>
              <a:chOff x="4110533" y="4562919"/>
              <a:chExt cx="1049474" cy="276999"/>
            </a:xfrm>
          </p:grpSpPr>
          <p:sp>
            <p:nvSpPr>
              <p:cNvPr id="56" name="Oval 10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7" name="Textfeld 11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Syrakus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7" name="Gruppierung 30"/>
            <p:cNvGrpSpPr/>
            <p:nvPr/>
          </p:nvGrpSpPr>
          <p:grpSpPr>
            <a:xfrm>
              <a:off x="6485500" y="4291052"/>
              <a:ext cx="1049474" cy="276999"/>
              <a:chOff x="4110533" y="4562919"/>
              <a:chExt cx="1049474" cy="276999"/>
            </a:xfrm>
          </p:grpSpPr>
          <p:sp>
            <p:nvSpPr>
              <p:cNvPr id="54" name="Oval 1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5" name="Textfeld 14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Messina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18" name="Gruppierung 30"/>
            <p:cNvGrpSpPr/>
            <p:nvPr/>
          </p:nvGrpSpPr>
          <p:grpSpPr>
            <a:xfrm>
              <a:off x="5078539" y="4481202"/>
              <a:ext cx="1057974" cy="276999"/>
              <a:chOff x="3124559" y="4550219"/>
              <a:chExt cx="1057974" cy="276999"/>
            </a:xfrm>
          </p:grpSpPr>
          <p:sp>
            <p:nvSpPr>
              <p:cNvPr id="52" name="Oval 16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3" name="Textfeld 52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err="1" smtClean="0">
                    <a:solidFill>
                      <a:srgbClr val="143C78"/>
                    </a:solidFill>
                  </a:rPr>
                  <a:t>Akragas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1" name="Gruppierung 30"/>
            <p:cNvGrpSpPr/>
            <p:nvPr/>
          </p:nvGrpSpPr>
          <p:grpSpPr>
            <a:xfrm>
              <a:off x="5503726" y="4672651"/>
              <a:ext cx="1049474" cy="276999"/>
              <a:chOff x="4110533" y="4562919"/>
              <a:chExt cx="1049474" cy="276999"/>
            </a:xfrm>
          </p:grpSpPr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Aspis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2" name="Gruppierung 30"/>
            <p:cNvGrpSpPr/>
            <p:nvPr/>
          </p:nvGrpSpPr>
          <p:grpSpPr>
            <a:xfrm>
              <a:off x="4303576" y="4594301"/>
              <a:ext cx="1057974" cy="276999"/>
              <a:chOff x="3124559" y="4550219"/>
              <a:chExt cx="1057974" cy="276999"/>
            </a:xfrm>
          </p:grpSpPr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smtClean="0">
                    <a:solidFill>
                      <a:srgbClr val="143C78"/>
                    </a:solidFill>
                  </a:rPr>
                  <a:t>Karthago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3" name="Gruppierung 30"/>
            <p:cNvGrpSpPr/>
            <p:nvPr/>
          </p:nvGrpSpPr>
          <p:grpSpPr>
            <a:xfrm>
              <a:off x="5019189" y="4263502"/>
              <a:ext cx="1057974" cy="276999"/>
              <a:chOff x="3124559" y="4550219"/>
              <a:chExt cx="1057974" cy="276999"/>
            </a:xfrm>
          </p:grpSpPr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err="1" smtClean="0">
                    <a:solidFill>
                      <a:srgbClr val="143C78"/>
                    </a:solidFill>
                  </a:rPr>
                  <a:t>Panormos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6" name="Gruppierung 30"/>
            <p:cNvGrpSpPr/>
            <p:nvPr/>
          </p:nvGrpSpPr>
          <p:grpSpPr>
            <a:xfrm>
              <a:off x="2978150" y="3784504"/>
              <a:ext cx="1049474" cy="276999"/>
              <a:chOff x="4110533" y="4562919"/>
              <a:chExt cx="1049474" cy="276999"/>
            </a:xfrm>
          </p:grpSpPr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Sagunt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7" name="Gruppierung 30"/>
            <p:cNvGrpSpPr/>
            <p:nvPr/>
          </p:nvGrpSpPr>
          <p:grpSpPr>
            <a:xfrm>
              <a:off x="6689490" y="3370650"/>
              <a:ext cx="1049474" cy="276999"/>
              <a:chOff x="4110533" y="4562919"/>
              <a:chExt cx="1049474" cy="276999"/>
            </a:xfrm>
          </p:grpSpPr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3" name="Textfeld 42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Cannae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8" name="Gruppierung 30"/>
            <p:cNvGrpSpPr/>
            <p:nvPr/>
          </p:nvGrpSpPr>
          <p:grpSpPr>
            <a:xfrm>
              <a:off x="6447400" y="3521849"/>
              <a:ext cx="1049474" cy="276999"/>
              <a:chOff x="4110533" y="4562919"/>
              <a:chExt cx="1049474" cy="276999"/>
            </a:xfrm>
          </p:grpSpPr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1" name="Textfeld 40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Capua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9" name="Gruppierung 30"/>
            <p:cNvGrpSpPr/>
            <p:nvPr/>
          </p:nvGrpSpPr>
          <p:grpSpPr>
            <a:xfrm>
              <a:off x="6921337" y="3605755"/>
              <a:ext cx="1049474" cy="276999"/>
              <a:chOff x="4110533" y="4562919"/>
              <a:chExt cx="1049474" cy="276999"/>
            </a:xfrm>
          </p:grpSpPr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39" name="Textfeld 38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Tarent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1" name="Gruppierung 30"/>
            <p:cNvGrpSpPr/>
            <p:nvPr/>
          </p:nvGrpSpPr>
          <p:grpSpPr>
            <a:xfrm>
              <a:off x="1689100" y="4402002"/>
              <a:ext cx="1049474" cy="276999"/>
              <a:chOff x="4110533" y="4562919"/>
              <a:chExt cx="1049474" cy="276999"/>
            </a:xfrm>
          </p:grpSpPr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Ilipia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Bis zur Seeschlacht von Kap </a:t>
            </a:r>
            <a:r>
              <a:rPr lang="de-DE" dirty="0" err="1" smtClean="0"/>
              <a:t>Ecnomus</a:t>
            </a:r>
            <a:r>
              <a:rPr lang="de-DE" dirty="0" smtClean="0"/>
              <a:t> (259 – 256 </a:t>
            </a:r>
            <a:r>
              <a:rPr lang="de-DE" dirty="0" err="1" smtClean="0"/>
              <a:t>v.Chr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3" name="Gruppierung 18"/>
          <p:cNvGrpSpPr/>
          <p:nvPr/>
        </p:nvGrpSpPr>
        <p:grpSpPr>
          <a:xfrm>
            <a:off x="3194580" y="911863"/>
            <a:ext cx="2642286" cy="2456385"/>
            <a:chOff x="9386756" y="-13627060"/>
            <a:chExt cx="1564035" cy="4121479"/>
          </a:xfrm>
        </p:grpSpPr>
        <p:sp>
          <p:nvSpPr>
            <p:cNvPr id="19" name="Textfeld 18"/>
            <p:cNvSpPr txBox="1"/>
            <p:nvPr/>
          </p:nvSpPr>
          <p:spPr>
            <a:xfrm>
              <a:off x="9386756" y="-13627060"/>
              <a:ext cx="1564035" cy="877893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259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v.Chr</a:t>
              </a:r>
              <a:r>
                <a:rPr lang="de-DE" sz="1400" dirty="0" smtClean="0">
                  <a:solidFill>
                    <a:srgbClr val="660032"/>
                  </a:solidFill>
                </a:rPr>
                <a:t>.: Rom erobert Korsika &amp; weite Teil von Sardinien</a:t>
              </a:r>
            </a:p>
          </p:txBody>
        </p:sp>
        <p:cxnSp>
          <p:nvCxnSpPr>
            <p:cNvPr id="20" name="Gerade Verbindung mit Pfeil 19"/>
            <p:cNvCxnSpPr>
              <a:stCxn id="19" idx="2"/>
            </p:cNvCxnSpPr>
            <p:nvPr/>
          </p:nvCxnSpPr>
          <p:spPr>
            <a:xfrm rot="16200000" flipH="1">
              <a:off x="8713563" y="-11293936"/>
              <a:ext cx="3243565" cy="333145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5" name="Gruppierung 18"/>
          <p:cNvGrpSpPr/>
          <p:nvPr/>
        </p:nvGrpSpPr>
        <p:grpSpPr>
          <a:xfrm>
            <a:off x="1417432" y="2632733"/>
            <a:ext cx="4659733" cy="1886570"/>
            <a:chOff x="9386756" y="-13627074"/>
            <a:chExt cx="2758212" cy="3165417"/>
          </a:xfrm>
        </p:grpSpPr>
        <p:sp>
          <p:nvSpPr>
            <p:cNvPr id="24" name="Textfeld 23"/>
            <p:cNvSpPr txBox="1"/>
            <p:nvPr/>
          </p:nvSpPr>
          <p:spPr>
            <a:xfrm>
              <a:off x="9386756" y="-13627074"/>
              <a:ext cx="1564035" cy="87789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143C78"/>
                  </a:solidFill>
                </a:rPr>
                <a:t>Ab 259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v.Chr</a:t>
              </a:r>
              <a:r>
                <a:rPr lang="de-DE" sz="1400" dirty="0" smtClean="0">
                  <a:solidFill>
                    <a:srgbClr val="143C78"/>
                  </a:solidFill>
                </a:rPr>
                <a:t>.: Erfolgreiche punische Kampagne auf Sizilien</a:t>
              </a:r>
            </a:p>
          </p:txBody>
        </p:sp>
        <p:cxnSp>
          <p:nvCxnSpPr>
            <p:cNvPr id="25" name="Gerade Verbindung mit Pfeil 24"/>
            <p:cNvCxnSpPr>
              <a:stCxn id="24" idx="2"/>
            </p:cNvCxnSpPr>
            <p:nvPr/>
          </p:nvCxnSpPr>
          <p:spPr>
            <a:xfrm rot="16200000" flipH="1">
              <a:off x="10013107" y="-12593517"/>
              <a:ext cx="2287527" cy="1976194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6" name="Gruppierung 18"/>
          <p:cNvGrpSpPr/>
          <p:nvPr/>
        </p:nvGrpSpPr>
        <p:grpSpPr>
          <a:xfrm>
            <a:off x="552293" y="3934441"/>
            <a:ext cx="5569368" cy="823759"/>
            <a:chOff x="9386756" y="-13627067"/>
            <a:chExt cx="3296648" cy="1382157"/>
          </a:xfrm>
        </p:grpSpPr>
        <p:sp>
          <p:nvSpPr>
            <p:cNvPr id="32" name="Textfeld 31"/>
            <p:cNvSpPr txBox="1"/>
            <p:nvPr/>
          </p:nvSpPr>
          <p:spPr>
            <a:xfrm>
              <a:off x="9386756" y="-13627067"/>
              <a:ext cx="1564035" cy="877893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256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v.Chr</a:t>
              </a:r>
              <a:r>
                <a:rPr lang="de-DE" sz="1400" dirty="0" smtClean="0">
                  <a:solidFill>
                    <a:srgbClr val="660032"/>
                  </a:solidFill>
                </a:rPr>
                <a:t>.: Die Römer siegen in der Seeschlacht von Kap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Ecnomus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33" name="Gerade Verbindung mit Pfeil 32"/>
            <p:cNvCxnSpPr>
              <a:stCxn id="32" idx="3"/>
            </p:cNvCxnSpPr>
            <p:nvPr/>
          </p:nvCxnSpPr>
          <p:spPr>
            <a:xfrm>
              <a:off x="10950791" y="-13188122"/>
              <a:ext cx="1732613" cy="943212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62" name="Gruppierung 61"/>
          <p:cNvGrpSpPr/>
          <p:nvPr/>
        </p:nvGrpSpPr>
        <p:grpSpPr>
          <a:xfrm>
            <a:off x="6510900" y="1916214"/>
            <a:ext cx="2478711" cy="4394744"/>
            <a:chOff x="6510900" y="1916214"/>
            <a:chExt cx="2478711" cy="4394744"/>
          </a:xfrm>
        </p:grpSpPr>
        <p:sp>
          <p:nvSpPr>
            <p:cNvPr id="61" name="Textfeld 60"/>
            <p:cNvSpPr txBox="1"/>
            <p:nvPr/>
          </p:nvSpPr>
          <p:spPr>
            <a:xfrm>
              <a:off x="6510900" y="5849293"/>
              <a:ext cx="2478711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143C7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Marcus </a:t>
              </a:r>
              <a:r>
                <a:rPr lang="de-DE" sz="1200" dirty="0" err="1" smtClean="0">
                  <a:solidFill>
                    <a:srgbClr val="143C78"/>
                  </a:solidFill>
                </a:rPr>
                <a:t>Atilius</a:t>
              </a:r>
              <a:r>
                <a:rPr lang="de-DE" sz="1200" dirty="0" smtClean="0">
                  <a:solidFill>
                    <a:srgbClr val="143C78"/>
                  </a:solidFill>
                </a:rPr>
                <a:t> </a:t>
              </a:r>
              <a:r>
                <a:rPr lang="de-DE" sz="1200" dirty="0" err="1" smtClean="0">
                  <a:solidFill>
                    <a:srgbClr val="143C78"/>
                  </a:solidFill>
                </a:rPr>
                <a:t>Regulus</a:t>
              </a:r>
              <a:r>
                <a:rPr lang="de-DE" sz="1200" dirty="0" smtClean="0">
                  <a:solidFill>
                    <a:srgbClr val="143C78"/>
                  </a:solidFill>
                </a:rPr>
                <a:t>, einer der </a:t>
              </a:r>
              <a:r>
                <a:rPr lang="de-DE" sz="1200" dirty="0" err="1" smtClean="0">
                  <a:solidFill>
                    <a:srgbClr val="143C78"/>
                  </a:solidFill>
                </a:rPr>
                <a:t>röm</a:t>
              </a:r>
              <a:r>
                <a:rPr lang="de-DE" sz="1200" dirty="0" smtClean="0">
                  <a:solidFill>
                    <a:srgbClr val="143C78"/>
                  </a:solidFill>
                </a:rPr>
                <a:t>. Befehlshaber vor Kap </a:t>
              </a:r>
              <a:r>
                <a:rPr lang="de-DE" sz="1200" dirty="0" err="1" smtClean="0">
                  <a:solidFill>
                    <a:srgbClr val="143C78"/>
                  </a:solidFill>
                </a:rPr>
                <a:t>Ecnomus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pic>
          <p:nvPicPr>
            <p:cNvPr id="60" name="Bild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9400" y="1916214"/>
              <a:ext cx="2461711" cy="3933079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ung 15"/>
          <p:cNvGrpSpPr/>
          <p:nvPr/>
        </p:nvGrpSpPr>
        <p:grpSpPr>
          <a:xfrm>
            <a:off x="838198" y="1056218"/>
            <a:ext cx="7416799" cy="4944533"/>
            <a:chOff x="838198" y="1056218"/>
            <a:chExt cx="7416799" cy="4944533"/>
          </a:xfrm>
        </p:grpSpPr>
        <p:pic>
          <p:nvPicPr>
            <p:cNvPr id="17" name="Bild 1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8198" y="1056218"/>
              <a:ext cx="7416799" cy="4944533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grpSp>
          <p:nvGrpSpPr>
            <p:cNvPr id="18" name="Gruppierung 30"/>
            <p:cNvGrpSpPr/>
            <p:nvPr/>
          </p:nvGrpSpPr>
          <p:grpSpPr>
            <a:xfrm>
              <a:off x="5830516" y="3155950"/>
              <a:ext cx="1049474" cy="276999"/>
              <a:chOff x="4110533" y="4562919"/>
              <a:chExt cx="1049474" cy="276999"/>
            </a:xfrm>
          </p:grpSpPr>
          <p:sp>
            <p:nvSpPr>
              <p:cNvPr id="63" name="Oval 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4" name="Textfeld 8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Rom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1" name="Gruppierung 30"/>
            <p:cNvGrpSpPr/>
            <p:nvPr/>
          </p:nvGrpSpPr>
          <p:grpSpPr>
            <a:xfrm>
              <a:off x="6438900" y="4561701"/>
              <a:ext cx="1049474" cy="276999"/>
              <a:chOff x="4110533" y="4562919"/>
              <a:chExt cx="1049474" cy="276999"/>
            </a:xfrm>
          </p:grpSpPr>
          <p:sp>
            <p:nvSpPr>
              <p:cNvPr id="61" name="Oval 10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2" name="Textfeld 11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Syrakus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2" name="Gruppierung 30"/>
            <p:cNvGrpSpPr/>
            <p:nvPr/>
          </p:nvGrpSpPr>
          <p:grpSpPr>
            <a:xfrm>
              <a:off x="6485500" y="4291052"/>
              <a:ext cx="1049474" cy="276999"/>
              <a:chOff x="4110533" y="4562919"/>
              <a:chExt cx="1049474" cy="276999"/>
            </a:xfrm>
          </p:grpSpPr>
          <p:sp>
            <p:nvSpPr>
              <p:cNvPr id="59" name="Oval 1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0" name="Textfeld 14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Messina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3" name="Gruppierung 30"/>
            <p:cNvGrpSpPr/>
            <p:nvPr/>
          </p:nvGrpSpPr>
          <p:grpSpPr>
            <a:xfrm>
              <a:off x="5078539" y="4481202"/>
              <a:ext cx="1057974" cy="276999"/>
              <a:chOff x="3124559" y="4550219"/>
              <a:chExt cx="1057974" cy="276999"/>
            </a:xfrm>
          </p:grpSpPr>
          <p:sp>
            <p:nvSpPr>
              <p:cNvPr id="57" name="Oval 16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err="1" smtClean="0">
                    <a:solidFill>
                      <a:srgbClr val="143C78"/>
                    </a:solidFill>
                  </a:rPr>
                  <a:t>Akragas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6" name="Gruppierung 30"/>
            <p:cNvGrpSpPr/>
            <p:nvPr/>
          </p:nvGrpSpPr>
          <p:grpSpPr>
            <a:xfrm>
              <a:off x="5503726" y="4672651"/>
              <a:ext cx="1049474" cy="276999"/>
              <a:chOff x="4110533" y="4562919"/>
              <a:chExt cx="1049474" cy="276999"/>
            </a:xfrm>
          </p:grpSpPr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Aspis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7" name="Gruppierung 30"/>
            <p:cNvGrpSpPr/>
            <p:nvPr/>
          </p:nvGrpSpPr>
          <p:grpSpPr>
            <a:xfrm>
              <a:off x="4303576" y="4594301"/>
              <a:ext cx="1057974" cy="276999"/>
              <a:chOff x="3124559" y="4550219"/>
              <a:chExt cx="1057974" cy="276999"/>
            </a:xfrm>
          </p:grpSpPr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smtClean="0">
                    <a:solidFill>
                      <a:srgbClr val="143C78"/>
                    </a:solidFill>
                  </a:rPr>
                  <a:t>Karthago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8" name="Gruppierung 30"/>
            <p:cNvGrpSpPr/>
            <p:nvPr/>
          </p:nvGrpSpPr>
          <p:grpSpPr>
            <a:xfrm>
              <a:off x="5019189" y="4263502"/>
              <a:ext cx="1057974" cy="276999"/>
              <a:chOff x="3124559" y="4550219"/>
              <a:chExt cx="1057974" cy="276999"/>
            </a:xfrm>
          </p:grpSpPr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2" name="Textfeld 51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err="1" smtClean="0">
                    <a:solidFill>
                      <a:srgbClr val="143C78"/>
                    </a:solidFill>
                  </a:rPr>
                  <a:t>Panormos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9" name="Gruppierung 30"/>
            <p:cNvGrpSpPr/>
            <p:nvPr/>
          </p:nvGrpSpPr>
          <p:grpSpPr>
            <a:xfrm>
              <a:off x="2978150" y="3784504"/>
              <a:ext cx="1049474" cy="276999"/>
              <a:chOff x="4110533" y="4562919"/>
              <a:chExt cx="1049474" cy="276999"/>
            </a:xfrm>
          </p:grpSpPr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0" name="Textfeld 49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Sagunt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0" name="Gruppierung 30"/>
            <p:cNvGrpSpPr/>
            <p:nvPr/>
          </p:nvGrpSpPr>
          <p:grpSpPr>
            <a:xfrm>
              <a:off x="6689490" y="3370650"/>
              <a:ext cx="1049474" cy="276999"/>
              <a:chOff x="4110533" y="4562919"/>
              <a:chExt cx="1049474" cy="276999"/>
            </a:xfrm>
          </p:grpSpPr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8" name="Textfeld 47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Cannae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1" name="Gruppierung 30"/>
            <p:cNvGrpSpPr/>
            <p:nvPr/>
          </p:nvGrpSpPr>
          <p:grpSpPr>
            <a:xfrm>
              <a:off x="6447400" y="3521849"/>
              <a:ext cx="1049474" cy="276999"/>
              <a:chOff x="4110533" y="4562919"/>
              <a:chExt cx="1049474" cy="276999"/>
            </a:xfrm>
          </p:grpSpPr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Capua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4" name="Gruppierung 30"/>
            <p:cNvGrpSpPr/>
            <p:nvPr/>
          </p:nvGrpSpPr>
          <p:grpSpPr>
            <a:xfrm>
              <a:off x="6921337" y="3605755"/>
              <a:ext cx="1049474" cy="276999"/>
              <a:chOff x="4110533" y="4562919"/>
              <a:chExt cx="1049474" cy="276999"/>
            </a:xfrm>
          </p:grpSpPr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Tarent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7" name="Gruppierung 30"/>
            <p:cNvGrpSpPr/>
            <p:nvPr/>
          </p:nvGrpSpPr>
          <p:grpSpPr>
            <a:xfrm>
              <a:off x="1689100" y="4402002"/>
              <a:ext cx="1049474" cy="276999"/>
              <a:chOff x="4110533" y="4562919"/>
              <a:chExt cx="1049474" cy="276999"/>
            </a:xfrm>
          </p:grpSpPr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Ilipia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Römische Afrika-Kampagne (256 – 255 </a:t>
            </a:r>
            <a:r>
              <a:rPr lang="de-DE" dirty="0" err="1" smtClean="0"/>
              <a:t>v.Chr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3" name="Gruppierung 18"/>
          <p:cNvGrpSpPr/>
          <p:nvPr/>
        </p:nvGrpSpPr>
        <p:grpSpPr>
          <a:xfrm>
            <a:off x="2719265" y="917661"/>
            <a:ext cx="2771762" cy="3809738"/>
            <a:chOff x="9386756" y="-13627060"/>
            <a:chExt cx="1640675" cy="6392232"/>
          </a:xfrm>
        </p:grpSpPr>
        <p:sp>
          <p:nvSpPr>
            <p:cNvPr id="19" name="Textfeld 18"/>
            <p:cNvSpPr txBox="1"/>
            <p:nvPr/>
          </p:nvSpPr>
          <p:spPr>
            <a:xfrm>
              <a:off x="9386756" y="-13627060"/>
              <a:ext cx="1564035" cy="877893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256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v.Chr</a:t>
              </a:r>
              <a:r>
                <a:rPr lang="de-DE" sz="1400" dirty="0" smtClean="0">
                  <a:solidFill>
                    <a:srgbClr val="660032"/>
                  </a:solidFill>
                </a:rPr>
                <a:t>.: Die Römer landen in Afrika &amp; erobern Aspis</a:t>
              </a:r>
            </a:p>
          </p:txBody>
        </p:sp>
        <p:cxnSp>
          <p:nvCxnSpPr>
            <p:cNvPr id="20" name="Gerade Verbindung mit Pfeil 19"/>
            <p:cNvCxnSpPr>
              <a:stCxn id="19" idx="2"/>
            </p:cNvCxnSpPr>
            <p:nvPr/>
          </p:nvCxnSpPr>
          <p:spPr>
            <a:xfrm rot="16200000" flipH="1">
              <a:off x="7840932" y="-10421327"/>
              <a:ext cx="5514340" cy="858658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5" name="Gruppierung 18"/>
          <p:cNvGrpSpPr/>
          <p:nvPr/>
        </p:nvGrpSpPr>
        <p:grpSpPr>
          <a:xfrm>
            <a:off x="240617" y="1885376"/>
            <a:ext cx="4985433" cy="2940623"/>
            <a:chOff x="9386755" y="-13627070"/>
            <a:chExt cx="2951002" cy="4933976"/>
          </a:xfrm>
        </p:grpSpPr>
        <p:sp>
          <p:nvSpPr>
            <p:cNvPr id="24" name="Textfeld 23"/>
            <p:cNvSpPr txBox="1"/>
            <p:nvPr/>
          </p:nvSpPr>
          <p:spPr>
            <a:xfrm>
              <a:off x="9386755" y="-13627070"/>
              <a:ext cx="1842180" cy="1600865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143C78"/>
                  </a:solidFill>
                </a:rPr>
                <a:t>255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v.Chr</a:t>
              </a:r>
              <a:r>
                <a:rPr lang="de-DE" sz="1400" dirty="0" smtClean="0">
                  <a:solidFill>
                    <a:srgbClr val="143C78"/>
                  </a:solidFill>
                </a:rPr>
                <a:t>.: Mit Hilfe von griechischen Söldnern unter dem Spartaner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Xanthippos</a:t>
              </a:r>
              <a:r>
                <a:rPr lang="de-DE" sz="1400" dirty="0" smtClean="0">
                  <a:solidFill>
                    <a:srgbClr val="143C78"/>
                  </a:solidFill>
                </a:rPr>
                <a:t> siegen die Punier entscheidend in der Schlacht von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Tunes</a:t>
              </a:r>
              <a:endParaRPr lang="de-DE" sz="1400" dirty="0" smtClean="0">
                <a:solidFill>
                  <a:srgbClr val="143C78"/>
                </a:solidFill>
              </a:endParaRPr>
            </a:p>
          </p:txBody>
        </p:sp>
        <p:cxnSp>
          <p:nvCxnSpPr>
            <p:cNvPr id="25" name="Gerade Verbindung mit Pfeil 24"/>
            <p:cNvCxnSpPr>
              <a:stCxn id="24" idx="3"/>
            </p:cNvCxnSpPr>
            <p:nvPr/>
          </p:nvCxnSpPr>
          <p:spPr>
            <a:xfrm>
              <a:off x="11228934" y="-12826642"/>
              <a:ext cx="1108823" cy="4133548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6" name="Gruppierung 18"/>
          <p:cNvGrpSpPr/>
          <p:nvPr/>
        </p:nvGrpSpPr>
        <p:grpSpPr>
          <a:xfrm>
            <a:off x="5420930" y="1885369"/>
            <a:ext cx="3578140" cy="2818079"/>
            <a:chOff x="11897988" y="-16644023"/>
            <a:chExt cx="2117990" cy="4728366"/>
          </a:xfrm>
        </p:grpSpPr>
        <p:sp>
          <p:nvSpPr>
            <p:cNvPr id="32" name="Textfeld 31"/>
            <p:cNvSpPr txBox="1"/>
            <p:nvPr/>
          </p:nvSpPr>
          <p:spPr>
            <a:xfrm>
              <a:off x="11897988" y="-16644023"/>
              <a:ext cx="2117990" cy="1962352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255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v.Chr</a:t>
              </a:r>
              <a:r>
                <a:rPr lang="de-DE" sz="1400" dirty="0" smtClean="0">
                  <a:solidFill>
                    <a:srgbClr val="660032"/>
                  </a:solidFill>
                </a:rPr>
                <a:t>.: Eine römische Flotte zur Evakuierung der Truppen in Afrika wird von einer punischen Flotte abgefangen; die Römer siegen in der Seeschlacht von Kap Bon &amp; versenken ca. 130 der 200 punischen Schiffe</a:t>
              </a:r>
            </a:p>
          </p:txBody>
        </p:sp>
        <p:cxnSp>
          <p:nvCxnSpPr>
            <p:cNvPr id="33" name="Gerade Verbindung mit Pfeil 32"/>
            <p:cNvCxnSpPr>
              <a:endCxn id="32" idx="2"/>
            </p:cNvCxnSpPr>
            <p:nvPr/>
          </p:nvCxnSpPr>
          <p:spPr>
            <a:xfrm rot="5400000" flipH="1" flipV="1">
              <a:off x="11119838" y="-13752803"/>
              <a:ext cx="2766012" cy="908279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7" name="Gruppierung 18"/>
          <p:cNvGrpSpPr/>
          <p:nvPr/>
        </p:nvGrpSpPr>
        <p:grpSpPr>
          <a:xfrm>
            <a:off x="2108982" y="4825998"/>
            <a:ext cx="6890087" cy="1361420"/>
            <a:chOff x="8930527" y="-15033470"/>
            <a:chExt cx="2020263" cy="2284283"/>
          </a:xfrm>
        </p:grpSpPr>
        <p:sp>
          <p:nvSpPr>
            <p:cNvPr id="35" name="Textfeld 34"/>
            <p:cNvSpPr txBox="1"/>
            <p:nvPr/>
          </p:nvSpPr>
          <p:spPr>
            <a:xfrm>
              <a:off x="8930527" y="-13627081"/>
              <a:ext cx="2020263" cy="87789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255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v.Chr</a:t>
              </a:r>
              <a:r>
                <a:rPr lang="de-DE" sz="1400" dirty="0" smtClean="0">
                  <a:solidFill>
                    <a:srgbClr val="660032"/>
                  </a:solidFill>
                </a:rPr>
                <a:t>.: Die römische Flotte evakuiert die Truppen aus Afrika, gerät jedoch südlich von Sizilien in einen Sturm, wobei ca. 300 der 370 Schiffe sinken &amp; ca. 100‘000 Mann ertrinken</a:t>
              </a:r>
            </a:p>
          </p:txBody>
        </p:sp>
        <p:cxnSp>
          <p:nvCxnSpPr>
            <p:cNvPr id="38" name="Gerade Verbindung mit Pfeil 37"/>
            <p:cNvCxnSpPr>
              <a:stCxn id="35" idx="0"/>
            </p:cNvCxnSpPr>
            <p:nvPr/>
          </p:nvCxnSpPr>
          <p:spPr>
            <a:xfrm rot="5400000" flipH="1" flipV="1">
              <a:off x="9303604" y="-14396415"/>
              <a:ext cx="1406389" cy="132280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ung 15"/>
          <p:cNvGrpSpPr/>
          <p:nvPr/>
        </p:nvGrpSpPr>
        <p:grpSpPr>
          <a:xfrm>
            <a:off x="838198" y="1056218"/>
            <a:ext cx="7416799" cy="4944533"/>
            <a:chOff x="838198" y="1056218"/>
            <a:chExt cx="7416799" cy="4944533"/>
          </a:xfrm>
        </p:grpSpPr>
        <p:pic>
          <p:nvPicPr>
            <p:cNvPr id="17" name="Bild 1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8198" y="1056218"/>
              <a:ext cx="7416799" cy="4944533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grpSp>
          <p:nvGrpSpPr>
            <p:cNvPr id="18" name="Gruppierung 30"/>
            <p:cNvGrpSpPr/>
            <p:nvPr/>
          </p:nvGrpSpPr>
          <p:grpSpPr>
            <a:xfrm>
              <a:off x="5830516" y="3155950"/>
              <a:ext cx="1049474" cy="276999"/>
              <a:chOff x="4110533" y="4562919"/>
              <a:chExt cx="1049474" cy="276999"/>
            </a:xfrm>
          </p:grpSpPr>
          <p:sp>
            <p:nvSpPr>
              <p:cNvPr id="64" name="Oval 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5" name="Textfeld 8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Rom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6" name="Gruppierung 30"/>
            <p:cNvGrpSpPr/>
            <p:nvPr/>
          </p:nvGrpSpPr>
          <p:grpSpPr>
            <a:xfrm>
              <a:off x="6438900" y="4561701"/>
              <a:ext cx="1049474" cy="276999"/>
              <a:chOff x="4110533" y="4562919"/>
              <a:chExt cx="1049474" cy="276999"/>
            </a:xfrm>
          </p:grpSpPr>
          <p:sp>
            <p:nvSpPr>
              <p:cNvPr id="62" name="Oval 10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3" name="Textfeld 11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Syrakus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7" name="Gruppierung 30"/>
            <p:cNvGrpSpPr/>
            <p:nvPr/>
          </p:nvGrpSpPr>
          <p:grpSpPr>
            <a:xfrm>
              <a:off x="6485500" y="4291052"/>
              <a:ext cx="1049474" cy="276999"/>
              <a:chOff x="4110533" y="4562919"/>
              <a:chExt cx="1049474" cy="276999"/>
            </a:xfrm>
          </p:grpSpPr>
          <p:sp>
            <p:nvSpPr>
              <p:cNvPr id="60" name="Oval 1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1" name="Textfeld 14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Messina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8" name="Gruppierung 30"/>
            <p:cNvGrpSpPr/>
            <p:nvPr/>
          </p:nvGrpSpPr>
          <p:grpSpPr>
            <a:xfrm>
              <a:off x="5078539" y="4481202"/>
              <a:ext cx="1057974" cy="276999"/>
              <a:chOff x="3124559" y="4550219"/>
              <a:chExt cx="1057974" cy="276999"/>
            </a:xfrm>
          </p:grpSpPr>
          <p:sp>
            <p:nvSpPr>
              <p:cNvPr id="58" name="Oval 16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err="1" smtClean="0">
                    <a:solidFill>
                      <a:srgbClr val="143C78"/>
                    </a:solidFill>
                  </a:rPr>
                  <a:t>Akragas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29" name="Gruppierung 30"/>
            <p:cNvGrpSpPr/>
            <p:nvPr/>
          </p:nvGrpSpPr>
          <p:grpSpPr>
            <a:xfrm>
              <a:off x="5503726" y="4672651"/>
              <a:ext cx="1049474" cy="276999"/>
              <a:chOff x="4110533" y="4562919"/>
              <a:chExt cx="1049474" cy="276999"/>
            </a:xfrm>
          </p:grpSpPr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7" name="Textfeld 56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Aspis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0" name="Gruppierung 30"/>
            <p:cNvGrpSpPr/>
            <p:nvPr/>
          </p:nvGrpSpPr>
          <p:grpSpPr>
            <a:xfrm>
              <a:off x="4303576" y="4594301"/>
              <a:ext cx="1057974" cy="276999"/>
              <a:chOff x="3124559" y="4550219"/>
              <a:chExt cx="1057974" cy="276999"/>
            </a:xfrm>
          </p:grpSpPr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smtClean="0">
                    <a:solidFill>
                      <a:srgbClr val="143C78"/>
                    </a:solidFill>
                  </a:rPr>
                  <a:t>Karthago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1" name="Gruppierung 30"/>
            <p:cNvGrpSpPr/>
            <p:nvPr/>
          </p:nvGrpSpPr>
          <p:grpSpPr>
            <a:xfrm>
              <a:off x="5019189" y="4263502"/>
              <a:ext cx="1057974" cy="276999"/>
              <a:chOff x="3124559" y="4550219"/>
              <a:chExt cx="1057974" cy="276999"/>
            </a:xfrm>
          </p:grpSpPr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3" name="Textfeld 52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err="1" smtClean="0">
                    <a:solidFill>
                      <a:srgbClr val="143C78"/>
                    </a:solidFill>
                  </a:rPr>
                  <a:t>Panormos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4" name="Gruppierung 30"/>
            <p:cNvGrpSpPr/>
            <p:nvPr/>
          </p:nvGrpSpPr>
          <p:grpSpPr>
            <a:xfrm>
              <a:off x="2978150" y="3784504"/>
              <a:ext cx="1049474" cy="276999"/>
              <a:chOff x="4110533" y="4562919"/>
              <a:chExt cx="1049474" cy="276999"/>
            </a:xfrm>
          </p:grpSpPr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Sagunt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5" name="Gruppierung 30"/>
            <p:cNvGrpSpPr/>
            <p:nvPr/>
          </p:nvGrpSpPr>
          <p:grpSpPr>
            <a:xfrm>
              <a:off x="6689490" y="3370650"/>
              <a:ext cx="1049474" cy="276999"/>
              <a:chOff x="4110533" y="4562919"/>
              <a:chExt cx="1049474" cy="276999"/>
            </a:xfrm>
          </p:grpSpPr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Cannae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6" name="Gruppierung 30"/>
            <p:cNvGrpSpPr/>
            <p:nvPr/>
          </p:nvGrpSpPr>
          <p:grpSpPr>
            <a:xfrm>
              <a:off x="6447400" y="3521849"/>
              <a:ext cx="1049474" cy="276999"/>
              <a:chOff x="4110533" y="4562919"/>
              <a:chExt cx="1049474" cy="276999"/>
            </a:xfrm>
          </p:grpSpPr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Capua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7" name="Gruppierung 30"/>
            <p:cNvGrpSpPr/>
            <p:nvPr/>
          </p:nvGrpSpPr>
          <p:grpSpPr>
            <a:xfrm>
              <a:off x="6921337" y="3605755"/>
              <a:ext cx="1049474" cy="276999"/>
              <a:chOff x="4110533" y="4562919"/>
              <a:chExt cx="1049474" cy="276999"/>
            </a:xfrm>
          </p:grpSpPr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Tarent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9" name="Gruppierung 30"/>
            <p:cNvGrpSpPr/>
            <p:nvPr/>
          </p:nvGrpSpPr>
          <p:grpSpPr>
            <a:xfrm>
              <a:off x="1689100" y="4402002"/>
              <a:ext cx="1049474" cy="276999"/>
              <a:chOff x="4110533" y="4562919"/>
              <a:chExt cx="1049474" cy="276999"/>
            </a:xfrm>
          </p:grpSpPr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1" name="Textfeld 40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Ilipia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Kampf um Sizilien (254 – 250 </a:t>
            </a:r>
            <a:r>
              <a:rPr lang="de-DE" dirty="0" err="1" smtClean="0"/>
              <a:t>v.Chr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8</a:t>
            </a:fld>
            <a:endParaRPr lang="de-DE" dirty="0"/>
          </a:p>
        </p:txBody>
      </p:sp>
      <p:grpSp>
        <p:nvGrpSpPr>
          <p:cNvPr id="3" name="Gruppierung 18"/>
          <p:cNvGrpSpPr/>
          <p:nvPr/>
        </p:nvGrpSpPr>
        <p:grpSpPr>
          <a:xfrm>
            <a:off x="153435" y="1129266"/>
            <a:ext cx="4418567" cy="3820385"/>
            <a:chOff x="9131567" y="-14246766"/>
            <a:chExt cx="2615460" cy="6410100"/>
          </a:xfrm>
        </p:grpSpPr>
        <p:sp>
          <p:nvSpPr>
            <p:cNvPr id="19" name="Textfeld 18"/>
            <p:cNvSpPr txBox="1"/>
            <p:nvPr/>
          </p:nvSpPr>
          <p:spPr>
            <a:xfrm>
              <a:off x="9131567" y="-14246766"/>
              <a:ext cx="2293227" cy="123938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143C78"/>
                  </a:solidFill>
                </a:rPr>
                <a:t>254 – 252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v.Chr</a:t>
              </a:r>
              <a:r>
                <a:rPr lang="de-DE" sz="1400" dirty="0" smtClean="0">
                  <a:solidFill>
                    <a:srgbClr val="143C78"/>
                  </a:solidFill>
                </a:rPr>
                <a:t>.: Karthago ist in der Bekämpfung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numidischer</a:t>
              </a:r>
              <a:r>
                <a:rPr lang="de-DE" sz="1400" dirty="0" smtClean="0">
                  <a:solidFill>
                    <a:srgbClr val="143C78"/>
                  </a:solidFill>
                </a:rPr>
                <a:t> Stämme gebunden &amp; vernachlässigt die Auseinandersetzung mit Rom</a:t>
              </a:r>
            </a:p>
          </p:txBody>
        </p:sp>
        <p:cxnSp>
          <p:nvCxnSpPr>
            <p:cNvPr id="20" name="Gerade Verbindung mit Pfeil 19"/>
            <p:cNvCxnSpPr>
              <a:stCxn id="19" idx="2"/>
            </p:cNvCxnSpPr>
            <p:nvPr/>
          </p:nvCxnSpPr>
          <p:spPr>
            <a:xfrm rot="16200000" flipH="1">
              <a:off x="8427244" y="-11156449"/>
              <a:ext cx="5170720" cy="1468846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5" name="Gruppierung 18"/>
          <p:cNvGrpSpPr/>
          <p:nvPr/>
        </p:nvGrpSpPr>
        <p:grpSpPr>
          <a:xfrm>
            <a:off x="5678116" y="1720829"/>
            <a:ext cx="3277285" cy="2703570"/>
            <a:chOff x="9635957" y="-11844598"/>
            <a:chExt cx="1939907" cy="4536226"/>
          </a:xfrm>
        </p:grpSpPr>
        <p:sp>
          <p:nvSpPr>
            <p:cNvPr id="24" name="Textfeld 23"/>
            <p:cNvSpPr txBox="1"/>
            <p:nvPr/>
          </p:nvSpPr>
          <p:spPr>
            <a:xfrm>
              <a:off x="9635957" y="-11844598"/>
              <a:ext cx="1939907" cy="1239381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254 – 253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v.Chr</a:t>
              </a:r>
              <a:r>
                <a:rPr lang="de-DE" sz="1400" dirty="0" smtClean="0">
                  <a:solidFill>
                    <a:srgbClr val="660032"/>
                  </a:solidFill>
                </a:rPr>
                <a:t>.: Rom führt erfolgreiche Kampagnen auf Sizilien &amp; kann mehrere Städte im Norden erobern</a:t>
              </a:r>
            </a:p>
          </p:txBody>
        </p:sp>
        <p:cxnSp>
          <p:nvCxnSpPr>
            <p:cNvPr id="25" name="Gerade Verbindung mit Pfeil 24"/>
            <p:cNvCxnSpPr>
              <a:endCxn id="24" idx="2"/>
            </p:cNvCxnSpPr>
            <p:nvPr/>
          </p:nvCxnSpPr>
          <p:spPr>
            <a:xfrm rot="5400000" flipH="1" flipV="1">
              <a:off x="8619104" y="-9295179"/>
              <a:ext cx="3296844" cy="676769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6" name="Gruppierung 18"/>
          <p:cNvGrpSpPr/>
          <p:nvPr/>
        </p:nvGrpSpPr>
        <p:grpSpPr>
          <a:xfrm>
            <a:off x="3498642" y="2636736"/>
            <a:ext cx="2642287" cy="1715065"/>
            <a:chOff x="6851296" y="-17543143"/>
            <a:chExt cx="1564035" cy="2877651"/>
          </a:xfrm>
        </p:grpSpPr>
        <p:sp>
          <p:nvSpPr>
            <p:cNvPr id="32" name="Textfeld 31"/>
            <p:cNvSpPr txBox="1"/>
            <p:nvPr/>
          </p:nvSpPr>
          <p:spPr>
            <a:xfrm>
              <a:off x="6851296" y="-17543143"/>
              <a:ext cx="1564035" cy="123937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143C78"/>
                  </a:solidFill>
                </a:rPr>
                <a:t>251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v.Chr</a:t>
              </a:r>
              <a:r>
                <a:rPr lang="de-DE" sz="1400" dirty="0" smtClean="0">
                  <a:solidFill>
                    <a:srgbClr val="143C78"/>
                  </a:solidFill>
                </a:rPr>
                <a:t>.: Karthago engagiert sich wieder stärker gegen Rom &amp; greift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Panormos</a:t>
              </a:r>
              <a:r>
                <a:rPr lang="de-DE" sz="1400" dirty="0" smtClean="0">
                  <a:solidFill>
                    <a:srgbClr val="143C78"/>
                  </a:solidFill>
                </a:rPr>
                <a:t> (Palermo) an</a:t>
              </a:r>
            </a:p>
          </p:txBody>
        </p:sp>
        <p:cxnSp>
          <p:nvCxnSpPr>
            <p:cNvPr id="33" name="Gerade Verbindung mit Pfeil 32"/>
            <p:cNvCxnSpPr>
              <a:stCxn id="32" idx="2"/>
            </p:cNvCxnSpPr>
            <p:nvPr/>
          </p:nvCxnSpPr>
          <p:spPr>
            <a:xfrm rot="16200000" flipH="1">
              <a:off x="7144949" y="-15815411"/>
              <a:ext cx="1638283" cy="661556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1" name="Gruppierung 18"/>
          <p:cNvGrpSpPr/>
          <p:nvPr/>
        </p:nvGrpSpPr>
        <p:grpSpPr>
          <a:xfrm>
            <a:off x="5503726" y="4519252"/>
            <a:ext cx="2642286" cy="1717176"/>
            <a:chOff x="8988980" y="-15268880"/>
            <a:chExt cx="1564035" cy="2881192"/>
          </a:xfrm>
        </p:grpSpPr>
        <p:sp>
          <p:nvSpPr>
            <p:cNvPr id="22" name="Textfeld 21"/>
            <p:cNvSpPr txBox="1"/>
            <p:nvPr/>
          </p:nvSpPr>
          <p:spPr>
            <a:xfrm>
              <a:off x="8988980" y="-13627066"/>
              <a:ext cx="1564035" cy="1239378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251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v.Chr</a:t>
              </a:r>
              <a:r>
                <a:rPr lang="de-DE" sz="1400" dirty="0" smtClean="0">
                  <a:solidFill>
                    <a:srgbClr val="660032"/>
                  </a:solidFill>
                </a:rPr>
                <a:t>.: Die Römer erringen in den Kämpfen um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Panormos</a:t>
              </a:r>
              <a:r>
                <a:rPr lang="de-DE" sz="1400" dirty="0" smtClean="0">
                  <a:solidFill>
                    <a:srgbClr val="660032"/>
                  </a:solidFill>
                </a:rPr>
                <a:t> einen eindeutigen Sieg</a:t>
              </a:r>
            </a:p>
          </p:txBody>
        </p:sp>
        <p:cxnSp>
          <p:nvCxnSpPr>
            <p:cNvPr id="23" name="Gerade Verbindung mit Pfeil 22"/>
            <p:cNvCxnSpPr>
              <a:endCxn id="22" idx="0"/>
            </p:cNvCxnSpPr>
            <p:nvPr/>
          </p:nvCxnSpPr>
          <p:spPr>
            <a:xfrm rot="16200000" flipH="1">
              <a:off x="8733236" y="-14664830"/>
              <a:ext cx="1641811" cy="433712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ung 28"/>
          <p:cNvGrpSpPr/>
          <p:nvPr/>
        </p:nvGrpSpPr>
        <p:grpSpPr>
          <a:xfrm>
            <a:off x="838198" y="1056218"/>
            <a:ext cx="7416799" cy="4944533"/>
            <a:chOff x="838198" y="1056218"/>
            <a:chExt cx="7416799" cy="4944533"/>
          </a:xfrm>
        </p:grpSpPr>
        <p:pic>
          <p:nvPicPr>
            <p:cNvPr id="30" name="Bild 2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8198" y="1056218"/>
              <a:ext cx="7416799" cy="4944533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grpSp>
          <p:nvGrpSpPr>
            <p:cNvPr id="31" name="Gruppierung 30"/>
            <p:cNvGrpSpPr/>
            <p:nvPr/>
          </p:nvGrpSpPr>
          <p:grpSpPr>
            <a:xfrm>
              <a:off x="5830516" y="3155950"/>
              <a:ext cx="1049474" cy="276999"/>
              <a:chOff x="4110533" y="4562919"/>
              <a:chExt cx="1049474" cy="276999"/>
            </a:xfrm>
          </p:grpSpPr>
          <p:sp>
            <p:nvSpPr>
              <p:cNvPr id="72" name="Oval 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3" name="Textfeld 8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Rom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4" name="Gruppierung 30"/>
            <p:cNvGrpSpPr/>
            <p:nvPr/>
          </p:nvGrpSpPr>
          <p:grpSpPr>
            <a:xfrm>
              <a:off x="6438900" y="4561701"/>
              <a:ext cx="1049474" cy="276999"/>
              <a:chOff x="4110533" y="4562919"/>
              <a:chExt cx="1049474" cy="276999"/>
            </a:xfrm>
          </p:grpSpPr>
          <p:sp>
            <p:nvSpPr>
              <p:cNvPr id="70" name="Oval 10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1" name="Textfeld 11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Syrakus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6" name="Gruppierung 30"/>
            <p:cNvGrpSpPr/>
            <p:nvPr/>
          </p:nvGrpSpPr>
          <p:grpSpPr>
            <a:xfrm>
              <a:off x="6485500" y="4291052"/>
              <a:ext cx="1049474" cy="276999"/>
              <a:chOff x="4110533" y="4562919"/>
              <a:chExt cx="1049474" cy="276999"/>
            </a:xfrm>
          </p:grpSpPr>
          <p:sp>
            <p:nvSpPr>
              <p:cNvPr id="68" name="Oval 1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9" name="Textfeld 14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Messina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7" name="Gruppierung 30"/>
            <p:cNvGrpSpPr/>
            <p:nvPr/>
          </p:nvGrpSpPr>
          <p:grpSpPr>
            <a:xfrm>
              <a:off x="5078539" y="4481202"/>
              <a:ext cx="1057974" cy="276999"/>
              <a:chOff x="3124559" y="4550219"/>
              <a:chExt cx="1057974" cy="276999"/>
            </a:xfrm>
          </p:grpSpPr>
          <p:sp>
            <p:nvSpPr>
              <p:cNvPr id="66" name="Oval 16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err="1" smtClean="0">
                    <a:solidFill>
                      <a:srgbClr val="143C78"/>
                    </a:solidFill>
                  </a:rPr>
                  <a:t>Akragas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39" name="Gruppierung 30"/>
            <p:cNvGrpSpPr/>
            <p:nvPr/>
          </p:nvGrpSpPr>
          <p:grpSpPr>
            <a:xfrm>
              <a:off x="5503726" y="4672651"/>
              <a:ext cx="1049474" cy="276999"/>
              <a:chOff x="4110533" y="4562919"/>
              <a:chExt cx="1049474" cy="276999"/>
            </a:xfrm>
          </p:grpSpPr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Aspis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40" name="Gruppierung 30"/>
            <p:cNvGrpSpPr/>
            <p:nvPr/>
          </p:nvGrpSpPr>
          <p:grpSpPr>
            <a:xfrm>
              <a:off x="4303576" y="4594301"/>
              <a:ext cx="1057974" cy="276999"/>
              <a:chOff x="3124559" y="4550219"/>
              <a:chExt cx="1057974" cy="276999"/>
            </a:xfrm>
          </p:grpSpPr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smtClean="0">
                    <a:solidFill>
                      <a:srgbClr val="143C78"/>
                    </a:solidFill>
                  </a:rPr>
                  <a:t>Karthago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41" name="Gruppierung 30"/>
            <p:cNvGrpSpPr/>
            <p:nvPr/>
          </p:nvGrpSpPr>
          <p:grpSpPr>
            <a:xfrm>
              <a:off x="5019189" y="4263502"/>
              <a:ext cx="1057974" cy="276999"/>
              <a:chOff x="3124559" y="4550219"/>
              <a:chExt cx="1057974" cy="276999"/>
            </a:xfrm>
          </p:grpSpPr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3124559" y="45502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de-DE" sz="1200" dirty="0" err="1" smtClean="0">
                    <a:solidFill>
                      <a:srgbClr val="143C78"/>
                    </a:solidFill>
                  </a:rPr>
                  <a:t>Panormos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42" name="Gruppierung 30"/>
            <p:cNvGrpSpPr/>
            <p:nvPr/>
          </p:nvGrpSpPr>
          <p:grpSpPr>
            <a:xfrm>
              <a:off x="2978150" y="3784504"/>
              <a:ext cx="1049474" cy="276999"/>
              <a:chOff x="4110533" y="4562919"/>
              <a:chExt cx="1049474" cy="276999"/>
            </a:xfrm>
          </p:grpSpPr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Sagunt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43" name="Gruppierung 30"/>
            <p:cNvGrpSpPr/>
            <p:nvPr/>
          </p:nvGrpSpPr>
          <p:grpSpPr>
            <a:xfrm>
              <a:off x="6689490" y="3370650"/>
              <a:ext cx="1049474" cy="276999"/>
              <a:chOff x="4110533" y="4562919"/>
              <a:chExt cx="1049474" cy="276999"/>
            </a:xfrm>
          </p:grpSpPr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7" name="Textfeld 56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Cannae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44" name="Gruppierung 30"/>
            <p:cNvGrpSpPr/>
            <p:nvPr/>
          </p:nvGrpSpPr>
          <p:grpSpPr>
            <a:xfrm>
              <a:off x="6447400" y="3521849"/>
              <a:ext cx="1049474" cy="276999"/>
              <a:chOff x="4110533" y="4562919"/>
              <a:chExt cx="1049474" cy="276999"/>
            </a:xfrm>
          </p:grpSpPr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Capua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45" name="Gruppierung 30"/>
            <p:cNvGrpSpPr/>
            <p:nvPr/>
          </p:nvGrpSpPr>
          <p:grpSpPr>
            <a:xfrm>
              <a:off x="6921337" y="3605755"/>
              <a:ext cx="1049474" cy="276999"/>
              <a:chOff x="4110533" y="4562919"/>
              <a:chExt cx="1049474" cy="276999"/>
            </a:xfrm>
          </p:grpSpPr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3" name="Textfeld 52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Tarent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grpSp>
          <p:nvGrpSpPr>
            <p:cNvPr id="47" name="Gruppierung 30"/>
            <p:cNvGrpSpPr/>
            <p:nvPr/>
          </p:nvGrpSpPr>
          <p:grpSpPr>
            <a:xfrm>
              <a:off x="1689100" y="4402002"/>
              <a:ext cx="1049474" cy="276999"/>
              <a:chOff x="4110533" y="4562919"/>
              <a:chExt cx="1049474" cy="276999"/>
            </a:xfrm>
          </p:grpSpPr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4116883" y="45629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err="1" smtClean="0">
                    <a:solidFill>
                      <a:srgbClr val="143C78"/>
                    </a:solidFill>
                  </a:rPr>
                  <a:t>Ilipia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Entscheidung zur See (249 – 241 </a:t>
            </a:r>
            <a:r>
              <a:rPr lang="de-DE" dirty="0" err="1" smtClean="0"/>
              <a:t>v.Chr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9</a:t>
            </a:fld>
            <a:endParaRPr lang="de-DE" dirty="0"/>
          </a:p>
        </p:txBody>
      </p:sp>
      <p:grpSp>
        <p:nvGrpSpPr>
          <p:cNvPr id="3" name="Gruppierung 18"/>
          <p:cNvGrpSpPr/>
          <p:nvPr/>
        </p:nvGrpSpPr>
        <p:grpSpPr>
          <a:xfrm>
            <a:off x="457201" y="932005"/>
            <a:ext cx="5309814" cy="3410695"/>
            <a:chOff x="10047885" y="-14427497"/>
            <a:chExt cx="3143011" cy="5722689"/>
          </a:xfrm>
        </p:grpSpPr>
        <p:sp>
          <p:nvSpPr>
            <p:cNvPr id="19" name="Textfeld 18"/>
            <p:cNvSpPr txBox="1"/>
            <p:nvPr/>
          </p:nvSpPr>
          <p:spPr>
            <a:xfrm>
              <a:off x="10047885" y="-14427497"/>
              <a:ext cx="2060187" cy="160086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143C78"/>
                  </a:solidFill>
                </a:rPr>
                <a:t>249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v.Chr</a:t>
              </a:r>
              <a:r>
                <a:rPr lang="de-DE" sz="1400" dirty="0" smtClean="0">
                  <a:solidFill>
                    <a:srgbClr val="143C78"/>
                  </a:solidFill>
                </a:rPr>
                <a:t>.: Karthago siegt in der Seeschlacht bei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Drepana</a:t>
              </a:r>
              <a:r>
                <a:rPr lang="de-DE" sz="1400" dirty="0" smtClean="0">
                  <a:solidFill>
                    <a:srgbClr val="143C78"/>
                  </a:solidFill>
                </a:rPr>
                <a:t> &amp; erringt wieder die Seeherrschaft, nachdem eine weitere römische Flotte in einem Sturm verloren geht</a:t>
              </a:r>
            </a:p>
          </p:txBody>
        </p:sp>
        <p:cxnSp>
          <p:nvCxnSpPr>
            <p:cNvPr id="20" name="Gerade Verbindung mit Pfeil 19"/>
            <p:cNvCxnSpPr>
              <a:stCxn id="19" idx="2"/>
            </p:cNvCxnSpPr>
            <p:nvPr/>
          </p:nvCxnSpPr>
          <p:spPr>
            <a:xfrm rot="16200000" flipH="1">
              <a:off x="10073523" y="-11822181"/>
              <a:ext cx="4121827" cy="2112919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5" name="Gruppierung 18"/>
          <p:cNvGrpSpPr/>
          <p:nvPr/>
        </p:nvGrpSpPr>
        <p:grpSpPr>
          <a:xfrm>
            <a:off x="3915214" y="2010799"/>
            <a:ext cx="2642286" cy="2529702"/>
            <a:chOff x="8686625" y="-13007389"/>
            <a:chExt cx="1564035" cy="4244509"/>
          </a:xfrm>
        </p:grpSpPr>
        <p:sp>
          <p:nvSpPr>
            <p:cNvPr id="24" name="Textfeld 23"/>
            <p:cNvSpPr txBox="1"/>
            <p:nvPr/>
          </p:nvSpPr>
          <p:spPr>
            <a:xfrm>
              <a:off x="8686625" y="-13007389"/>
              <a:ext cx="1564035" cy="877895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143C78"/>
                  </a:solidFill>
                </a:rPr>
                <a:t>Ab 247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v.Chr</a:t>
              </a:r>
              <a:r>
                <a:rPr lang="de-DE" sz="1400" dirty="0" smtClean="0">
                  <a:solidFill>
                    <a:srgbClr val="143C78"/>
                  </a:solidFill>
                </a:rPr>
                <a:t>.: Die Punier erobern weite Teile von Sizilien zurück</a:t>
              </a:r>
            </a:p>
          </p:txBody>
        </p:sp>
        <p:cxnSp>
          <p:nvCxnSpPr>
            <p:cNvPr id="25" name="Gerade Verbindung mit Pfeil 24"/>
            <p:cNvCxnSpPr>
              <a:endCxn id="24" idx="2"/>
            </p:cNvCxnSpPr>
            <p:nvPr/>
          </p:nvCxnSpPr>
          <p:spPr>
            <a:xfrm rot="16200000" flipV="1">
              <a:off x="8051749" y="-10712599"/>
              <a:ext cx="3366613" cy="532825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6" name="Gruppierung 18"/>
          <p:cNvGrpSpPr/>
          <p:nvPr/>
        </p:nvGrpSpPr>
        <p:grpSpPr>
          <a:xfrm>
            <a:off x="5927916" y="2272410"/>
            <a:ext cx="3034956" cy="1600461"/>
            <a:chOff x="9401791" y="-14733632"/>
            <a:chExt cx="1796466" cy="2685358"/>
          </a:xfrm>
        </p:grpSpPr>
        <p:sp>
          <p:nvSpPr>
            <p:cNvPr id="32" name="Textfeld 31"/>
            <p:cNvSpPr txBox="1"/>
            <p:nvPr/>
          </p:nvSpPr>
          <p:spPr>
            <a:xfrm>
              <a:off x="9401791" y="-14010623"/>
              <a:ext cx="1796466" cy="196234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Die römische Oberschicht finanziert eine weitere Flotte aus Privatmitteln, da sie die einzige Möglichkeit zur erfolgreichen Beendigung des Krieges auf See sehen</a:t>
              </a:r>
            </a:p>
          </p:txBody>
        </p:sp>
        <p:cxnSp>
          <p:nvCxnSpPr>
            <p:cNvPr id="33" name="Gerade Verbindung mit Pfeil 32"/>
            <p:cNvCxnSpPr>
              <a:stCxn id="32" idx="0"/>
              <a:endCxn id="24" idx="3"/>
            </p:cNvCxnSpPr>
            <p:nvPr/>
          </p:nvCxnSpPr>
          <p:spPr>
            <a:xfrm rot="16200000" flipV="1">
              <a:off x="9675736" y="-14634911"/>
              <a:ext cx="723009" cy="525567"/>
            </a:xfrm>
            <a:prstGeom prst="bentConnector2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1" name="Gruppierung 18"/>
          <p:cNvGrpSpPr/>
          <p:nvPr/>
        </p:nvGrpSpPr>
        <p:grpSpPr>
          <a:xfrm>
            <a:off x="966237" y="4967145"/>
            <a:ext cx="2642286" cy="523396"/>
            <a:chOff x="6380797" y="-13631941"/>
            <a:chExt cx="1564035" cy="878183"/>
          </a:xfrm>
        </p:grpSpPr>
        <p:sp>
          <p:nvSpPr>
            <p:cNvPr id="22" name="Textfeld 21"/>
            <p:cNvSpPr txBox="1"/>
            <p:nvPr/>
          </p:nvSpPr>
          <p:spPr>
            <a:xfrm>
              <a:off x="6380797" y="-13270166"/>
              <a:ext cx="1564035" cy="516408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143C78"/>
                  </a:solidFill>
                </a:rPr>
                <a:t>Karthago bittet um Frieden</a:t>
              </a:r>
            </a:p>
          </p:txBody>
        </p:sp>
        <p:cxnSp>
          <p:nvCxnSpPr>
            <p:cNvPr id="23" name="Gerade Verbindung mit Pfeil 22"/>
            <p:cNvCxnSpPr>
              <a:stCxn id="22" idx="0"/>
              <a:endCxn id="35" idx="2"/>
            </p:cNvCxnSpPr>
            <p:nvPr/>
          </p:nvCxnSpPr>
          <p:spPr>
            <a:xfrm rot="16200000" flipV="1">
              <a:off x="6831245" y="-13601683"/>
              <a:ext cx="361828" cy="301312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6" name="Gruppierung 18"/>
          <p:cNvGrpSpPr/>
          <p:nvPr/>
        </p:nvGrpSpPr>
        <p:grpSpPr>
          <a:xfrm>
            <a:off x="1003301" y="5490575"/>
            <a:ext cx="3746500" cy="748974"/>
            <a:chOff x="6972940" y="-12599452"/>
            <a:chExt cx="2217647" cy="1256670"/>
          </a:xfrm>
        </p:grpSpPr>
        <p:sp>
          <p:nvSpPr>
            <p:cNvPr id="27" name="Textfeld 26"/>
            <p:cNvSpPr txBox="1"/>
            <p:nvPr/>
          </p:nvSpPr>
          <p:spPr>
            <a:xfrm>
              <a:off x="6972940" y="-12220675"/>
              <a:ext cx="2217647" cy="877893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Lutatius-Vertrag</a:t>
              </a:r>
              <a:r>
                <a:rPr 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 Karthago zieht sich aus Sizilien zurück &amp; zahlt hohe Reparationen an Rom</a:t>
              </a:r>
            </a:p>
          </p:txBody>
        </p:sp>
        <p:cxnSp>
          <p:nvCxnSpPr>
            <p:cNvPr id="28" name="Gerade Verbindung mit Pfeil 27"/>
            <p:cNvCxnSpPr>
              <a:stCxn id="27" idx="0"/>
              <a:endCxn id="22" idx="2"/>
            </p:cNvCxnSpPr>
            <p:nvPr/>
          </p:nvCxnSpPr>
          <p:spPr>
            <a:xfrm rot="16200000" flipV="1">
              <a:off x="7717967" y="-12584400"/>
              <a:ext cx="378848" cy="348744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7" name="Gruppierung 18"/>
          <p:cNvGrpSpPr/>
          <p:nvPr/>
        </p:nvGrpSpPr>
        <p:grpSpPr>
          <a:xfrm>
            <a:off x="457199" y="4228488"/>
            <a:ext cx="5222560" cy="738664"/>
            <a:chOff x="9386757" y="-12689469"/>
            <a:chExt cx="3091364" cy="1239379"/>
          </a:xfrm>
        </p:grpSpPr>
        <p:sp>
          <p:nvSpPr>
            <p:cNvPr id="35" name="Textfeld 34"/>
            <p:cNvSpPr txBox="1"/>
            <p:nvPr/>
          </p:nvSpPr>
          <p:spPr>
            <a:xfrm>
              <a:off x="9386757" y="-12689469"/>
              <a:ext cx="1564035" cy="123937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241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v.Chr</a:t>
              </a:r>
              <a:r>
                <a:rPr lang="de-DE" sz="1400" dirty="0" smtClean="0">
                  <a:solidFill>
                    <a:srgbClr val="660032"/>
                  </a:solidFill>
                </a:rPr>
                <a:t>.: Entscheidender Sieg Roms in der Seeschlacht bei den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Ägatischen</a:t>
              </a:r>
              <a:r>
                <a:rPr lang="de-DE" sz="1400" dirty="0" smtClean="0">
                  <a:solidFill>
                    <a:srgbClr val="660032"/>
                  </a:solidFill>
                </a:rPr>
                <a:t> Inseln</a:t>
              </a:r>
            </a:p>
          </p:txBody>
        </p:sp>
        <p:cxnSp>
          <p:nvCxnSpPr>
            <p:cNvPr id="38" name="Gerade Verbindung mit Pfeil 37"/>
            <p:cNvCxnSpPr>
              <a:stCxn id="35" idx="3"/>
            </p:cNvCxnSpPr>
            <p:nvPr/>
          </p:nvCxnSpPr>
          <p:spPr>
            <a:xfrm flipV="1">
              <a:off x="10950792" y="-12165953"/>
              <a:ext cx="1527329" cy="96174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Microsoft Macintosh PowerPoint</Application>
  <PresentationFormat>Bildschirmpräsentation (4:3)</PresentationFormat>
  <Paragraphs>164</Paragraphs>
  <Slides>11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Office-Design</vt:lpstr>
      <vt:lpstr>Geschichte in fünf Der Erste Punische Krieg 264 – 241 v.Chr.</vt:lpstr>
      <vt:lpstr>Überblick</vt:lpstr>
      <vt:lpstr>Hintergrund &amp; Vorgeschichte</vt:lpstr>
      <vt:lpstr>Erste Kriegsphase (264 – 262 v.Chr.)</vt:lpstr>
      <vt:lpstr>Rom wird zur Seemacht (261 – 260 v.Chr.)</vt:lpstr>
      <vt:lpstr>Bis zur Seeschlacht von Kap Ecnomus (259 – 256 v.Chr.)</vt:lpstr>
      <vt:lpstr>Römische Afrika-Kampagne (256 – 255 v.Chr.)</vt:lpstr>
      <vt:lpstr>Kampf um Sizilien (254 – 250 v.Chr.)</vt:lpstr>
      <vt:lpstr>Entscheidung zur See (249 – 241 v.Chr.)</vt:lpstr>
      <vt:lpstr>Folgen</vt:lpstr>
      <vt:lpstr>Folie 11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494</cp:revision>
  <cp:lastPrinted>2015-03-25T14:34:47Z</cp:lastPrinted>
  <dcterms:created xsi:type="dcterms:W3CDTF">2015-09-10T08:49:24Z</dcterms:created>
  <dcterms:modified xsi:type="dcterms:W3CDTF">2015-09-10T10:34:58Z</dcterms:modified>
</cp:coreProperties>
</file>