
<file path=[Content_Types].xml><?xml version="1.0" encoding="utf-8"?>
<Types xmlns="http://schemas.openxmlformats.org/package/2006/content-types">
  <Override PartName="/docProps/core.xml" ContentType="application/vnd.openxmlformats-package.core-propertie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312" r:id="rId3"/>
    <p:sldId id="495" r:id="rId4"/>
    <p:sldId id="491" r:id="rId5"/>
    <p:sldId id="488" r:id="rId6"/>
    <p:sldId id="493" r:id="rId7"/>
    <p:sldId id="496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erste Mondladung</a:t>
            </a:r>
            <a:br>
              <a:rPr lang="de-DE" dirty="0" smtClean="0"/>
            </a:br>
            <a:r>
              <a:rPr lang="de-DE" dirty="0" smtClean="0"/>
              <a:t>(1969)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977245"/>
            <a:ext cx="7110490" cy="3049433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20. Juli 1969 / 21. Juli 1969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Mond</a:t>
            </a:r>
          </a:p>
          <a:p>
            <a:r>
              <a:rPr lang="de-DE" dirty="0" smtClean="0"/>
              <a:t>Ereignis</a:t>
            </a:r>
          </a:p>
          <a:p>
            <a:pPr lvl="1"/>
            <a:r>
              <a:rPr lang="de-DE" dirty="0" smtClean="0"/>
              <a:t>Erste Mondlandung / erster Mensch betritt den Mond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7663572" y="1015345"/>
            <a:ext cx="13280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Neil Armstrong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(1930 – 2012)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663572" y="4618053"/>
            <a:ext cx="13280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Michael Collins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(1930 – 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663572" y="2762763"/>
            <a:ext cx="13280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Buzz Aldrin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(1930 – )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552" y="1015345"/>
            <a:ext cx="1268036" cy="167121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552" y="2762763"/>
            <a:ext cx="1268037" cy="179926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552" y="4618053"/>
            <a:ext cx="1268036" cy="163953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84" y="1393942"/>
            <a:ext cx="2065015" cy="2084374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818" y="1905000"/>
            <a:ext cx="352907" cy="185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 3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988474"/>
            <a:ext cx="8229601" cy="4627507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 &amp; 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93" y="2998798"/>
            <a:ext cx="653472" cy="34393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52750" y="88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268" y="2428266"/>
            <a:ext cx="687864" cy="343932"/>
          </a:xfrm>
          <a:prstGeom prst="rect">
            <a:avLst/>
          </a:prstGeom>
        </p:spPr>
      </p:pic>
      <p:grpSp>
        <p:nvGrpSpPr>
          <p:cNvPr id="12" name="Gruppierung 18"/>
          <p:cNvGrpSpPr/>
          <p:nvPr/>
        </p:nvGrpSpPr>
        <p:grpSpPr>
          <a:xfrm>
            <a:off x="3222382" y="869451"/>
            <a:ext cx="2699235" cy="1902746"/>
            <a:chOff x="665385" y="-3329392"/>
            <a:chExt cx="3904248" cy="1902746"/>
          </a:xfrm>
        </p:grpSpPr>
        <p:sp>
          <p:nvSpPr>
            <p:cNvPr id="13" name="Textfeld 12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1944: Einsatz der ersten ballistischen Raketen (V2)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4" name="Gerade Verbindung mit Pfeil 13"/>
            <p:cNvCxnSpPr>
              <a:stCxn id="13" idx="2"/>
            </p:cNvCxnSpPr>
            <p:nvPr/>
          </p:nvCxnSpPr>
          <p:spPr>
            <a:xfrm rot="16200000" flipH="1">
              <a:off x="2148182" y="-2336846"/>
              <a:ext cx="1379526" cy="44087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ung 18"/>
          <p:cNvGrpSpPr/>
          <p:nvPr/>
        </p:nvGrpSpPr>
        <p:grpSpPr>
          <a:xfrm>
            <a:off x="6272768" y="1523365"/>
            <a:ext cx="2699235" cy="1100428"/>
            <a:chOff x="7164700" y="-4597459"/>
            <a:chExt cx="3904248" cy="1100428"/>
          </a:xfrm>
        </p:grpSpPr>
        <p:sp>
          <p:nvSpPr>
            <p:cNvPr id="19" name="Textfeld 18"/>
            <p:cNvSpPr txBox="1"/>
            <p:nvPr/>
          </p:nvSpPr>
          <p:spPr>
            <a:xfrm>
              <a:off x="7164700" y="-4597459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Ab 1945: Auf Basis von deutschen Erkenntnissen leitet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Sergey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Korolev</a:t>
              </a:r>
              <a:r>
                <a:rPr lang="de-DE" sz="1400" dirty="0" smtClean="0">
                  <a:solidFill>
                    <a:srgbClr val="660032"/>
                  </a:solidFill>
                </a:rPr>
                <a:t> das SU-Raketenprogramm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0" name="Gerade Verbindung mit Pfeil 19"/>
            <p:cNvCxnSpPr>
              <a:endCxn id="19" idx="2"/>
            </p:cNvCxnSpPr>
            <p:nvPr/>
          </p:nvCxnSpPr>
          <p:spPr>
            <a:xfrm flipV="1">
              <a:off x="8214754" y="-3858795"/>
              <a:ext cx="902070" cy="361764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ung 18"/>
          <p:cNvGrpSpPr/>
          <p:nvPr/>
        </p:nvGrpSpPr>
        <p:grpSpPr>
          <a:xfrm>
            <a:off x="6061316" y="2632146"/>
            <a:ext cx="2910687" cy="1977504"/>
            <a:chOff x="943828" y="-4783676"/>
            <a:chExt cx="4210098" cy="1977504"/>
          </a:xfrm>
        </p:grpSpPr>
        <p:sp>
          <p:nvSpPr>
            <p:cNvPr id="22" name="Textfeld 21"/>
            <p:cNvSpPr txBox="1"/>
            <p:nvPr/>
          </p:nvSpPr>
          <p:spPr>
            <a:xfrm>
              <a:off x="1249678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12. Apr. 1961: Yuri Gagarin ist der 1. Mensch im All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3" name="Gerade Verbindung mit Pfeil 22"/>
            <p:cNvCxnSpPr>
              <a:endCxn id="22" idx="1"/>
            </p:cNvCxnSpPr>
            <p:nvPr/>
          </p:nvCxnSpPr>
          <p:spPr>
            <a:xfrm rot="16200000" flipH="1">
              <a:off x="238806" y="-4078654"/>
              <a:ext cx="1715894" cy="305849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ung 18"/>
          <p:cNvGrpSpPr/>
          <p:nvPr/>
        </p:nvGrpSpPr>
        <p:grpSpPr>
          <a:xfrm>
            <a:off x="229566" y="3153198"/>
            <a:ext cx="2699235" cy="933232"/>
            <a:chOff x="1249678" y="-3739404"/>
            <a:chExt cx="3904248" cy="933232"/>
          </a:xfrm>
        </p:grpSpPr>
        <p:sp>
          <p:nvSpPr>
            <p:cNvPr id="25" name="Textfeld 24"/>
            <p:cNvSpPr txBox="1"/>
            <p:nvPr/>
          </p:nvSpPr>
          <p:spPr>
            <a:xfrm>
              <a:off x="1249678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31. Jan. 1958: Explorer 1 ist der 1. US-Satellit 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6" name="Gerade Verbindung mit Pfeil 25"/>
            <p:cNvCxnSpPr>
              <a:stCxn id="25" idx="3"/>
            </p:cNvCxnSpPr>
            <p:nvPr/>
          </p:nvCxnSpPr>
          <p:spPr>
            <a:xfrm flipH="1" flipV="1">
              <a:off x="5062078" y="-3739404"/>
              <a:ext cx="91848" cy="671622"/>
            </a:xfrm>
            <a:prstGeom prst="bentConnector4">
              <a:avLst>
                <a:gd name="adj1" fmla="val -360000"/>
                <a:gd name="adj2" fmla="val 101622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ung 18"/>
          <p:cNvGrpSpPr/>
          <p:nvPr/>
        </p:nvGrpSpPr>
        <p:grpSpPr>
          <a:xfrm>
            <a:off x="6061316" y="2623794"/>
            <a:ext cx="2910687" cy="907088"/>
            <a:chOff x="943833" y="-3713260"/>
            <a:chExt cx="4210093" cy="907088"/>
          </a:xfrm>
        </p:grpSpPr>
        <p:sp>
          <p:nvSpPr>
            <p:cNvPr id="28" name="Textfeld 27"/>
            <p:cNvSpPr txBox="1"/>
            <p:nvPr/>
          </p:nvSpPr>
          <p:spPr>
            <a:xfrm>
              <a:off x="1249678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04. Okt. 1957: Sputnik ist der 1. Satellit im All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9" name="Gerade Verbindung mit Pfeil 28"/>
            <p:cNvCxnSpPr>
              <a:endCxn id="28" idx="1"/>
            </p:cNvCxnSpPr>
            <p:nvPr/>
          </p:nvCxnSpPr>
          <p:spPr>
            <a:xfrm rot="16200000" flipH="1">
              <a:off x="774019" y="-3543446"/>
              <a:ext cx="645478" cy="305850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ung 18"/>
          <p:cNvGrpSpPr/>
          <p:nvPr/>
        </p:nvGrpSpPr>
        <p:grpSpPr>
          <a:xfrm>
            <a:off x="229566" y="3153198"/>
            <a:ext cx="2699235" cy="1979672"/>
            <a:chOff x="1249678" y="-4785844"/>
            <a:chExt cx="3904248" cy="1979672"/>
          </a:xfrm>
        </p:grpSpPr>
        <p:sp>
          <p:nvSpPr>
            <p:cNvPr id="31" name="Textfeld 30"/>
            <p:cNvSpPr txBox="1"/>
            <p:nvPr/>
          </p:nvSpPr>
          <p:spPr>
            <a:xfrm>
              <a:off x="1249678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05. Mai 1961: Alan Shepard ist der 1. Amerikaner im All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2" name="Gerade Verbindung mit Pfeil 31"/>
            <p:cNvCxnSpPr>
              <a:stCxn id="31" idx="3"/>
            </p:cNvCxnSpPr>
            <p:nvPr/>
          </p:nvCxnSpPr>
          <p:spPr>
            <a:xfrm flipH="1" flipV="1">
              <a:off x="5062078" y="-4785844"/>
              <a:ext cx="91848" cy="1718062"/>
            </a:xfrm>
            <a:prstGeom prst="bentConnector4">
              <a:avLst>
                <a:gd name="adj1" fmla="val -360000"/>
                <a:gd name="adj2" fmla="val 100488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Pfeil nach rechts 33"/>
          <p:cNvSpPr/>
          <p:nvPr/>
        </p:nvSpPr>
        <p:spPr>
          <a:xfrm>
            <a:off x="1044574" y="5474585"/>
            <a:ext cx="5508626" cy="738664"/>
          </a:xfrm>
          <a:prstGeom prst="rightArrow">
            <a:avLst>
              <a:gd name="adj1" fmla="val 100000"/>
              <a:gd name="adj2" fmla="val 23477"/>
            </a:avLst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25. Mai 1961: „ I </a:t>
            </a:r>
            <a:r>
              <a:rPr lang="de-DE" sz="1400" dirty="0" err="1" smtClean="0">
                <a:solidFill>
                  <a:schemeClr val="bg1"/>
                </a:solidFill>
              </a:rPr>
              <a:t>blieve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that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this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nation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should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commit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itself</a:t>
            </a:r>
            <a:r>
              <a:rPr lang="de-DE" sz="1400" dirty="0" smtClean="0">
                <a:solidFill>
                  <a:schemeClr val="bg1"/>
                </a:solidFill>
              </a:rPr>
              <a:t> to </a:t>
            </a:r>
            <a:r>
              <a:rPr lang="de-DE" sz="1400" dirty="0" err="1" smtClean="0">
                <a:solidFill>
                  <a:schemeClr val="bg1"/>
                </a:solidFill>
              </a:rPr>
              <a:t>achieving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the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goal</a:t>
            </a:r>
            <a:r>
              <a:rPr lang="de-DE" sz="1400" dirty="0" smtClean="0">
                <a:solidFill>
                  <a:schemeClr val="bg1"/>
                </a:solidFill>
              </a:rPr>
              <a:t>, </a:t>
            </a:r>
            <a:r>
              <a:rPr lang="de-DE" sz="1400" dirty="0" err="1" smtClean="0">
                <a:solidFill>
                  <a:schemeClr val="bg1"/>
                </a:solidFill>
              </a:rPr>
              <a:t>before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this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decade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is</a:t>
            </a:r>
            <a:r>
              <a:rPr lang="de-DE" sz="1400" dirty="0" smtClean="0">
                <a:solidFill>
                  <a:schemeClr val="bg1"/>
                </a:solidFill>
              </a:rPr>
              <a:t> out, of </a:t>
            </a:r>
            <a:r>
              <a:rPr lang="de-DE" sz="1400" dirty="0" err="1" smtClean="0">
                <a:solidFill>
                  <a:schemeClr val="bg1"/>
                </a:solidFill>
              </a:rPr>
              <a:t>landing</a:t>
            </a:r>
            <a:r>
              <a:rPr lang="de-DE" sz="1400" dirty="0" smtClean="0">
                <a:solidFill>
                  <a:schemeClr val="bg1"/>
                </a:solidFill>
              </a:rPr>
              <a:t> a man on </a:t>
            </a:r>
            <a:r>
              <a:rPr lang="de-DE" sz="1400" dirty="0" err="1" smtClean="0">
                <a:solidFill>
                  <a:schemeClr val="bg1"/>
                </a:solidFill>
              </a:rPr>
              <a:t>the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moon</a:t>
            </a:r>
            <a:r>
              <a:rPr lang="de-DE" sz="1400" dirty="0" smtClean="0">
                <a:solidFill>
                  <a:schemeClr val="bg1"/>
                </a:solidFill>
              </a:rPr>
              <a:t> and </a:t>
            </a:r>
            <a:r>
              <a:rPr lang="de-DE" sz="1400" dirty="0" err="1" smtClean="0">
                <a:solidFill>
                  <a:schemeClr val="bg1"/>
                </a:solidFill>
              </a:rPr>
              <a:t>returning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him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safely</a:t>
            </a:r>
            <a:r>
              <a:rPr lang="de-DE" sz="1400" dirty="0" smtClean="0">
                <a:solidFill>
                  <a:schemeClr val="bg1"/>
                </a:solidFill>
              </a:rPr>
              <a:t> to </a:t>
            </a:r>
            <a:r>
              <a:rPr lang="de-DE" sz="1400" dirty="0" err="1" smtClean="0">
                <a:solidFill>
                  <a:schemeClr val="bg1"/>
                </a:solidFill>
              </a:rPr>
              <a:t>earth</a:t>
            </a:r>
            <a:r>
              <a:rPr lang="de-DE" sz="1400" dirty="0" smtClean="0">
                <a:solidFill>
                  <a:schemeClr val="bg1"/>
                </a:solidFill>
              </a:rPr>
              <a:t>.“ (J.F. Kennedy)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53" name="Bild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66" y="869451"/>
            <a:ext cx="1594697" cy="196066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54" name="Bild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54406"/>
            <a:ext cx="1349617" cy="181486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55" name="Bild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321" y="3342730"/>
            <a:ext cx="1347959" cy="196066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15" name="Gruppierung 18"/>
          <p:cNvGrpSpPr/>
          <p:nvPr/>
        </p:nvGrpSpPr>
        <p:grpSpPr>
          <a:xfrm>
            <a:off x="1502983" y="1454406"/>
            <a:ext cx="2699235" cy="1464615"/>
            <a:chOff x="1139458" y="-3329392"/>
            <a:chExt cx="3904248" cy="1464615"/>
          </a:xfrm>
        </p:grpSpPr>
        <p:sp>
          <p:nvSpPr>
            <p:cNvPr id="16" name="Textfeld 15"/>
            <p:cNvSpPr txBox="1"/>
            <p:nvPr/>
          </p:nvSpPr>
          <p:spPr>
            <a:xfrm>
              <a:off x="1139458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Ab 1945: Wernher von Braun &amp; sein Team (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weiter-)entwickeln</a:t>
              </a:r>
              <a:r>
                <a:rPr lang="de-DE" sz="1400" dirty="0" smtClean="0">
                  <a:solidFill>
                    <a:srgbClr val="660032"/>
                  </a:solidFill>
                </a:rPr>
                <a:t> ballistische Raketen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7" name="Gerade Verbindung mit Pfeil 16"/>
            <p:cNvCxnSpPr>
              <a:stCxn id="16" idx="2"/>
            </p:cNvCxnSpPr>
            <p:nvPr/>
          </p:nvCxnSpPr>
          <p:spPr>
            <a:xfrm rot="5400000">
              <a:off x="2429056" y="-2527305"/>
              <a:ext cx="725951" cy="599105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Bild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532" y="5010009"/>
            <a:ext cx="1309223" cy="1313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862" y="2677339"/>
            <a:ext cx="8233975" cy="353125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5" name="Bild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24" y="3787056"/>
            <a:ext cx="424907" cy="223635"/>
          </a:xfrm>
          <a:prstGeom prst="rect">
            <a:avLst/>
          </a:prstGeom>
        </p:spPr>
      </p:pic>
      <p:pic>
        <p:nvPicPr>
          <p:cNvPr id="66" name="Bild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73" y="3306233"/>
            <a:ext cx="352906" cy="176453"/>
          </a:xfrm>
          <a:prstGeom prst="rect">
            <a:avLst/>
          </a:prstGeom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94" y="3306233"/>
            <a:ext cx="352906" cy="1764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1969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489862" y="3361232"/>
            <a:ext cx="4544408" cy="747414"/>
            <a:chOff x="1296922" y="-1441360"/>
            <a:chExt cx="6573159" cy="747414"/>
          </a:xfrm>
        </p:grpSpPr>
        <p:sp>
          <p:nvSpPr>
            <p:cNvPr id="6" name="Textfeld 5"/>
            <p:cNvSpPr txBox="1"/>
            <p:nvPr/>
          </p:nvSpPr>
          <p:spPr>
            <a:xfrm>
              <a:off x="1296922" y="-1441360"/>
              <a:ext cx="3724014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16. Juli – 13:32: Apollo 11 startet vom Kennedy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Space</a:t>
              </a:r>
              <a:r>
                <a:rPr lang="de-DE" sz="1400" dirty="0" smtClean="0">
                  <a:solidFill>
                    <a:srgbClr val="660032"/>
                  </a:solidFill>
                </a:rPr>
                <a:t> Center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8" name="Gerade Verbindung mit Pfeil 7"/>
            <p:cNvCxnSpPr>
              <a:stCxn id="6" idx="3"/>
            </p:cNvCxnSpPr>
            <p:nvPr/>
          </p:nvCxnSpPr>
          <p:spPr>
            <a:xfrm>
              <a:off x="5020936" y="-1179750"/>
              <a:ext cx="2849145" cy="48580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ung 18"/>
          <p:cNvGrpSpPr/>
          <p:nvPr/>
        </p:nvGrpSpPr>
        <p:grpSpPr>
          <a:xfrm>
            <a:off x="2025165" y="1958319"/>
            <a:ext cx="4426435" cy="1168808"/>
            <a:chOff x="1249678" y="-3974980"/>
            <a:chExt cx="6402519" cy="1168808"/>
          </a:xfrm>
        </p:grpSpPr>
        <p:sp>
          <p:nvSpPr>
            <p:cNvPr id="10" name="Textfeld 9"/>
            <p:cNvSpPr txBox="1"/>
            <p:nvPr/>
          </p:nvSpPr>
          <p:spPr>
            <a:xfrm>
              <a:off x="1249678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19. Juli – 17:21: Apollo 11 tritt in die Mondumlaufbahn ein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1" name="Gerade Verbindung mit Pfeil 10"/>
            <p:cNvCxnSpPr>
              <a:stCxn id="10" idx="3"/>
            </p:cNvCxnSpPr>
            <p:nvPr/>
          </p:nvCxnSpPr>
          <p:spPr>
            <a:xfrm flipV="1">
              <a:off x="5153927" y="-3974980"/>
              <a:ext cx="2498270" cy="90719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ung 18"/>
          <p:cNvGrpSpPr/>
          <p:nvPr/>
        </p:nvGrpSpPr>
        <p:grpSpPr>
          <a:xfrm>
            <a:off x="2699590" y="2546954"/>
            <a:ext cx="3701211" cy="3433881"/>
            <a:chOff x="683833" y="-5566088"/>
            <a:chExt cx="4845262" cy="3433881"/>
          </a:xfrm>
        </p:grpSpPr>
        <p:sp>
          <p:nvSpPr>
            <p:cNvPr id="19" name="Textfeld 18"/>
            <p:cNvSpPr txBox="1"/>
            <p:nvPr/>
          </p:nvSpPr>
          <p:spPr>
            <a:xfrm>
              <a:off x="683833" y="-2655427"/>
              <a:ext cx="3072964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21. Juli 17:54: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Eagle</a:t>
              </a:r>
              <a:r>
                <a:rPr lang="de-DE" sz="1400" dirty="0" smtClean="0">
                  <a:solidFill>
                    <a:srgbClr val="660032"/>
                  </a:solidFill>
                </a:rPr>
                <a:t> fliegt zum Kommandomodul zurück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 rot="5400000">
              <a:off x="3062923" y="-5121601"/>
              <a:ext cx="2910659" cy="202168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ung 18"/>
          <p:cNvGrpSpPr/>
          <p:nvPr/>
        </p:nvGrpSpPr>
        <p:grpSpPr>
          <a:xfrm>
            <a:off x="248562" y="4184847"/>
            <a:ext cx="3103685" cy="523220"/>
            <a:chOff x="-1554581" y="-4740772"/>
            <a:chExt cx="4633970" cy="523220"/>
          </a:xfrm>
        </p:grpSpPr>
        <p:sp>
          <p:nvSpPr>
            <p:cNvPr id="22" name="Textfeld 21"/>
            <p:cNvSpPr txBox="1"/>
            <p:nvPr/>
          </p:nvSpPr>
          <p:spPr>
            <a:xfrm>
              <a:off x="-1554581" y="-4740772"/>
              <a:ext cx="3904249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24. Juli 16:50: Kommandomodul Columbia wassert im Pazifik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3" name="Gerade Verbindung mit Pfeil 22"/>
            <p:cNvCxnSpPr>
              <a:endCxn id="22" idx="3"/>
            </p:cNvCxnSpPr>
            <p:nvPr/>
          </p:nvCxnSpPr>
          <p:spPr>
            <a:xfrm rot="10800000" flipV="1">
              <a:off x="2349669" y="-4677494"/>
              <a:ext cx="729720" cy="19833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Bild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" y="4780383"/>
            <a:ext cx="1562406" cy="1498797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6" name="Bild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371" y="846632"/>
            <a:ext cx="1751537" cy="157364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362" y="1607195"/>
            <a:ext cx="1333346" cy="1666683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3853" y="4780383"/>
            <a:ext cx="1483727" cy="1498797"/>
          </a:xfrm>
          <a:prstGeom prst="rect">
            <a:avLst/>
          </a:prstGeom>
          <a:ln>
            <a:solidFill>
              <a:srgbClr val="143C78"/>
            </a:solidFill>
          </a:ln>
        </p:spPr>
      </p:pic>
      <p:cxnSp>
        <p:nvCxnSpPr>
          <p:cNvPr id="34" name="Gerade Verbindung mit Pfeil 33"/>
          <p:cNvCxnSpPr/>
          <p:nvPr/>
        </p:nvCxnSpPr>
        <p:spPr>
          <a:xfrm rot="5400000">
            <a:off x="4734690" y="2321403"/>
            <a:ext cx="2086827" cy="143686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Bild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846632"/>
            <a:ext cx="2514600" cy="2514600"/>
          </a:xfrm>
          <a:prstGeom prst="rect">
            <a:avLst/>
          </a:prstGeom>
        </p:spPr>
      </p:pic>
      <p:cxnSp>
        <p:nvCxnSpPr>
          <p:cNvPr id="42" name="Gerade Verbindung mit Pfeil 41"/>
          <p:cNvCxnSpPr/>
          <p:nvPr/>
        </p:nvCxnSpPr>
        <p:spPr>
          <a:xfrm rot="5400000" flipH="1" flipV="1">
            <a:off x="4777467" y="2685578"/>
            <a:ext cx="2086827" cy="1351307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3416300" y="4248125"/>
            <a:ext cx="1617972" cy="15652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ierung 18"/>
          <p:cNvGrpSpPr/>
          <p:nvPr/>
        </p:nvGrpSpPr>
        <p:grpSpPr>
          <a:xfrm>
            <a:off x="3713690" y="846632"/>
            <a:ext cx="4089401" cy="1149787"/>
            <a:chOff x="-2911771" y="-3704907"/>
            <a:chExt cx="5915022" cy="1149787"/>
          </a:xfrm>
        </p:grpSpPr>
        <p:sp>
          <p:nvSpPr>
            <p:cNvPr id="13" name="Textfeld 12"/>
            <p:cNvSpPr txBox="1"/>
            <p:nvPr/>
          </p:nvSpPr>
          <p:spPr>
            <a:xfrm>
              <a:off x="-2911771" y="-3704907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20. Juli – 20:17: Landungsmodul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Eagle</a:t>
              </a:r>
              <a:r>
                <a:rPr lang="de-DE" sz="1400" dirty="0" smtClean="0">
                  <a:solidFill>
                    <a:srgbClr val="660032"/>
                  </a:solidFill>
                </a:rPr>
                <a:t> landet auf dem Mond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4" name="Gerade Verbindung mit Pfeil 13"/>
            <p:cNvCxnSpPr>
              <a:stCxn id="13" idx="3"/>
            </p:cNvCxnSpPr>
            <p:nvPr/>
          </p:nvCxnSpPr>
          <p:spPr>
            <a:xfrm>
              <a:off x="992477" y="-3443297"/>
              <a:ext cx="2010774" cy="88817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18"/>
          <p:cNvGrpSpPr/>
          <p:nvPr/>
        </p:nvGrpSpPr>
        <p:grpSpPr>
          <a:xfrm>
            <a:off x="6169377" y="2114415"/>
            <a:ext cx="2875273" cy="1893376"/>
            <a:chOff x="1108066" y="-3710183"/>
            <a:chExt cx="3904248" cy="1893376"/>
          </a:xfrm>
        </p:grpSpPr>
        <p:sp>
          <p:nvSpPr>
            <p:cNvPr id="16" name="Textfeld 15"/>
            <p:cNvSpPr txBox="1"/>
            <p:nvPr/>
          </p:nvSpPr>
          <p:spPr>
            <a:xfrm>
              <a:off x="1108066" y="-2340027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21. Juli – 02:56: Neil Armstrong betritt als erster Mensch den Mond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17" name="Gerade Verbindung mit Pfeil 16"/>
            <p:cNvCxnSpPr>
              <a:endCxn id="16" idx="0"/>
            </p:cNvCxnSpPr>
            <p:nvPr/>
          </p:nvCxnSpPr>
          <p:spPr>
            <a:xfrm rot="5400000">
              <a:off x="2542728" y="-3192719"/>
              <a:ext cx="1370155" cy="33522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ung 35"/>
          <p:cNvGrpSpPr/>
          <p:nvPr/>
        </p:nvGrpSpPr>
        <p:grpSpPr>
          <a:xfrm>
            <a:off x="6808380" y="4108646"/>
            <a:ext cx="2299770" cy="1987298"/>
            <a:chOff x="6808380" y="4108646"/>
            <a:chExt cx="2299770" cy="1987298"/>
          </a:xfrm>
        </p:grpSpPr>
        <p:sp>
          <p:nvSpPr>
            <p:cNvPr id="35" name="Textfeld 34"/>
            <p:cNvSpPr txBox="1"/>
            <p:nvPr/>
          </p:nvSpPr>
          <p:spPr>
            <a:xfrm>
              <a:off x="6808380" y="5572724"/>
              <a:ext cx="2299770" cy="523220"/>
            </a:xfrm>
            <a:prstGeom prst="rect">
              <a:avLst/>
            </a:prstGeom>
            <a:solidFill>
              <a:srgbClr val="FFFFFF">
                <a:alpha val="83000"/>
              </a:srgbClr>
            </a:solidFill>
            <a:ln>
              <a:solidFill>
                <a:srgbClr val="143C7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„One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small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step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for</a:t>
              </a:r>
              <a:r>
                <a:rPr lang="de-DE" sz="1400" dirty="0" smtClean="0">
                  <a:solidFill>
                    <a:srgbClr val="143C78"/>
                  </a:solidFill>
                </a:rPr>
                <a:t> man,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one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giant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leap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for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mankind</a:t>
              </a:r>
              <a:r>
                <a:rPr lang="de-DE" sz="1400" dirty="0" smtClean="0">
                  <a:solidFill>
                    <a:srgbClr val="143C78"/>
                  </a:solidFill>
                </a:rPr>
                <a:t>!“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08380" y="4108646"/>
              <a:ext cx="2287070" cy="1514878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977245"/>
            <a:ext cx="8233975" cy="353125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24" y="2072556"/>
            <a:ext cx="424907" cy="22363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952750" y="88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73" y="1591733"/>
            <a:ext cx="352906" cy="176453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94" y="1591733"/>
            <a:ext cx="352906" cy="1764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3416300" y="927100"/>
            <a:ext cx="3094568" cy="1102130"/>
            <a:chOff x="820184" y="-1599227"/>
            <a:chExt cx="4051108" cy="1102130"/>
          </a:xfrm>
        </p:grpSpPr>
        <p:sp>
          <p:nvSpPr>
            <p:cNvPr id="6" name="Textfeld 5"/>
            <p:cNvSpPr txBox="1"/>
            <p:nvPr/>
          </p:nvSpPr>
          <p:spPr>
            <a:xfrm>
              <a:off x="820184" y="-1599227"/>
              <a:ext cx="405110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13. Aug. 1969: Paraden in New York, Chicago &amp; Los Angeles &amp; internationale Feierlichkeiten in LA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7" name="Gerade Verbindung mit Pfeil 6"/>
            <p:cNvCxnSpPr>
              <a:endCxn id="6" idx="2"/>
            </p:cNvCxnSpPr>
            <p:nvPr/>
          </p:nvCxnSpPr>
          <p:spPr>
            <a:xfrm rot="5400000" flipH="1" flipV="1">
              <a:off x="2426570" y="-916265"/>
              <a:ext cx="363466" cy="474869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858418"/>
            <a:ext cx="2387600" cy="1837955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9" name="Inhaltsplatzhalter 2"/>
          <p:cNvSpPr>
            <a:spLocks noGrp="1"/>
          </p:cNvSpPr>
          <p:nvPr>
            <p:ph idx="1"/>
          </p:nvPr>
        </p:nvSpPr>
        <p:spPr>
          <a:xfrm>
            <a:off x="800100" y="3784600"/>
            <a:ext cx="7648094" cy="2438400"/>
          </a:xfrm>
          <a:solidFill>
            <a:schemeClr val="bg1">
              <a:alpha val="83000"/>
            </a:schemeClr>
          </a:solidFill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Weltweite Begeisterung für die technische &amp; menschliche Leistung der Mondlandung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5 weitere Mondmissionen folgen im 20. Jh. / </a:t>
            </a:r>
            <a:r>
              <a:rPr lang="de-DE" dirty="0" err="1" smtClean="0"/>
              <a:t>Insg</a:t>
            </a:r>
            <a:r>
              <a:rPr lang="de-DE" dirty="0" smtClean="0"/>
              <a:t>. 12 Menschen betreten den Mond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Apollo 12 – 19. Nov. 1969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Apollo 14 – 05. Feb. 1971</a:t>
            </a:r>
          </a:p>
          <a:p>
            <a:pPr lvl="1">
              <a:spcAft>
                <a:spcPts val="600"/>
              </a:spcAft>
            </a:pPr>
            <a:r>
              <a:rPr lang="de-DE" dirty="0" smtClean="0"/>
              <a:t>Apollo 15 – 30. Jul. 1971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USA gewinnen den Wettlauf zum Mond &amp; erreichen einen signifikanten Sieg im Kalten Krieg gegen die Sowjetunion</a:t>
            </a:r>
            <a:endParaRPr lang="de-DE" dirty="0"/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4241382" y="4521200"/>
            <a:ext cx="3400418" cy="1103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Apollo 16 – 20. Apr. 1972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Apollo 17 – 11. Dez. 1972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869786"/>
            <a:ext cx="2659286" cy="1837954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2" name="Pfeil nach rechts 21"/>
          <p:cNvSpPr/>
          <p:nvPr/>
        </p:nvSpPr>
        <p:spPr>
          <a:xfrm>
            <a:off x="114300" y="875644"/>
            <a:ext cx="2838450" cy="738664"/>
          </a:xfrm>
          <a:prstGeom prst="rightArrow">
            <a:avLst>
              <a:gd name="adj1" fmla="val 100000"/>
              <a:gd name="adj2" fmla="val 23477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600 Mio. verfolgen die </a:t>
            </a:r>
            <a:r>
              <a:rPr lang="de-DE" sz="1400" dirty="0" err="1" smtClean="0">
                <a:solidFill>
                  <a:srgbClr val="660032"/>
                </a:solidFill>
              </a:rPr>
              <a:t>Mond-landung</a:t>
            </a:r>
            <a:r>
              <a:rPr lang="de-DE" sz="1400" dirty="0" smtClean="0">
                <a:solidFill>
                  <a:srgbClr val="660032"/>
                </a:solidFill>
              </a:rPr>
              <a:t> live am TV</a:t>
            </a:r>
          </a:p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(50 % der TV-Geräte)</a:t>
            </a:r>
            <a:endParaRPr lang="de-DE" sz="14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Triva</a:t>
            </a:r>
            <a:r>
              <a:rPr lang="de-DE" dirty="0" smtClean="0"/>
              <a:t> / Urban Legend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4350144" y="913823"/>
            <a:ext cx="4502915" cy="1588077"/>
            <a:chOff x="-351785" y="-1599227"/>
            <a:chExt cx="5223077" cy="1240098"/>
          </a:xfrm>
        </p:grpSpPr>
        <p:sp>
          <p:nvSpPr>
            <p:cNvPr id="6" name="Textfeld 5"/>
            <p:cNvSpPr txBox="1"/>
            <p:nvPr/>
          </p:nvSpPr>
          <p:spPr>
            <a:xfrm>
              <a:off x="-127476" y="-1599227"/>
              <a:ext cx="4998768" cy="45664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rgbClr val="660032"/>
                  </a:solidFill>
                </a:rPr>
                <a:t>Mrs.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Gorsky</a:t>
              </a:r>
              <a:r>
                <a:rPr lang="de-DE" sz="1600" dirty="0" smtClean="0">
                  <a:solidFill>
                    <a:srgbClr val="660032"/>
                  </a:solidFill>
                </a:rPr>
                <a:t> to Mr.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Gorsky</a:t>
              </a:r>
              <a:r>
                <a:rPr lang="de-DE" sz="1600" dirty="0" smtClean="0">
                  <a:solidFill>
                    <a:srgbClr val="660032"/>
                  </a:solidFill>
                </a:rPr>
                <a:t>: „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You</a:t>
              </a:r>
              <a:r>
                <a:rPr lang="de-DE" sz="1600" dirty="0" smtClean="0">
                  <a:solidFill>
                    <a:srgbClr val="660032"/>
                  </a:solidFill>
                </a:rPr>
                <a:t>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want</a:t>
              </a:r>
              <a:r>
                <a:rPr lang="de-DE" sz="1600" dirty="0" smtClean="0">
                  <a:solidFill>
                    <a:srgbClr val="660032"/>
                  </a:solidFill>
                </a:rPr>
                <a:t> oral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sex</a:t>
              </a:r>
              <a:r>
                <a:rPr lang="de-DE" sz="1600" dirty="0" smtClean="0">
                  <a:solidFill>
                    <a:srgbClr val="660032"/>
                  </a:solidFill>
                </a:rPr>
                <a:t>...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when</a:t>
              </a:r>
              <a:r>
                <a:rPr lang="de-DE" sz="1600" dirty="0" smtClean="0">
                  <a:solidFill>
                    <a:srgbClr val="660032"/>
                  </a:solidFill>
                </a:rPr>
                <a:t>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600" dirty="0" smtClean="0">
                  <a:solidFill>
                    <a:srgbClr val="660032"/>
                  </a:solidFill>
                </a:rPr>
                <a:t>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kid</a:t>
              </a:r>
              <a:r>
                <a:rPr lang="de-DE" sz="1600" dirty="0" smtClean="0">
                  <a:solidFill>
                    <a:srgbClr val="660032"/>
                  </a:solidFill>
                </a:rPr>
                <a:t>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next</a:t>
              </a:r>
              <a:r>
                <a:rPr lang="de-DE" sz="1600" dirty="0" smtClean="0">
                  <a:solidFill>
                    <a:srgbClr val="660032"/>
                  </a:solidFill>
                </a:rPr>
                <a:t>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door</a:t>
              </a:r>
              <a:r>
                <a:rPr lang="de-DE" sz="1600" dirty="0" smtClean="0">
                  <a:solidFill>
                    <a:srgbClr val="660032"/>
                  </a:solidFill>
                </a:rPr>
                <a:t>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walks</a:t>
              </a:r>
              <a:r>
                <a:rPr lang="de-DE" sz="1600" dirty="0" smtClean="0">
                  <a:solidFill>
                    <a:srgbClr val="660032"/>
                  </a:solidFill>
                </a:rPr>
                <a:t> on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the</a:t>
              </a:r>
              <a:r>
                <a:rPr lang="de-DE" sz="1600" dirty="0" smtClean="0">
                  <a:solidFill>
                    <a:srgbClr val="660032"/>
                  </a:solidFill>
                </a:rPr>
                <a:t>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moon</a:t>
              </a:r>
              <a:r>
                <a:rPr lang="de-DE" sz="1600" dirty="0" smtClean="0">
                  <a:solidFill>
                    <a:srgbClr val="660032"/>
                  </a:solidFill>
                </a:rPr>
                <a:t>.“</a:t>
              </a:r>
              <a:endParaRPr lang="de-DE" sz="1600" dirty="0">
                <a:solidFill>
                  <a:srgbClr val="660032"/>
                </a:solidFill>
              </a:endParaRPr>
            </a:p>
          </p:txBody>
        </p:sp>
        <p:cxnSp>
          <p:nvCxnSpPr>
            <p:cNvPr id="7" name="Gerade Verbindung mit Pfeil 6"/>
            <p:cNvCxnSpPr>
              <a:endCxn id="6" idx="2"/>
            </p:cNvCxnSpPr>
            <p:nvPr/>
          </p:nvCxnSpPr>
          <p:spPr>
            <a:xfrm flipV="1">
              <a:off x="-351785" y="-1142587"/>
              <a:ext cx="2723693" cy="78345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ung 18"/>
          <p:cNvGrpSpPr/>
          <p:nvPr/>
        </p:nvGrpSpPr>
        <p:grpSpPr>
          <a:xfrm>
            <a:off x="6146800" y="2941639"/>
            <a:ext cx="2540000" cy="1084263"/>
            <a:chOff x="136784" y="-1804667"/>
            <a:chExt cx="4384881" cy="1084263"/>
          </a:xfrm>
        </p:grpSpPr>
        <p:sp>
          <p:nvSpPr>
            <p:cNvPr id="9" name="Textfeld 8"/>
            <p:cNvSpPr txBox="1"/>
            <p:nvPr/>
          </p:nvSpPr>
          <p:spPr>
            <a:xfrm>
              <a:off x="136784" y="-1804667"/>
              <a:ext cx="4384881" cy="58477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rgbClr val="660032"/>
                  </a:solidFill>
                </a:rPr>
                <a:t>Armstrong:</a:t>
              </a:r>
            </a:p>
            <a:p>
              <a:pPr algn="ctr"/>
              <a:r>
                <a:rPr lang="de-DE" sz="1600" dirty="0" smtClean="0">
                  <a:solidFill>
                    <a:srgbClr val="660032"/>
                  </a:solidFill>
                </a:rPr>
                <a:t>„Good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luck</a:t>
              </a:r>
              <a:r>
                <a:rPr lang="de-DE" sz="1600" dirty="0" smtClean="0">
                  <a:solidFill>
                    <a:srgbClr val="660032"/>
                  </a:solidFill>
                </a:rPr>
                <a:t> Mr.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Gorsky</a:t>
              </a:r>
              <a:r>
                <a:rPr lang="de-DE" sz="1600" dirty="0" smtClean="0">
                  <a:solidFill>
                    <a:srgbClr val="660032"/>
                  </a:solidFill>
                </a:rPr>
                <a:t>.“</a:t>
              </a:r>
              <a:endParaRPr lang="de-DE" sz="1600" dirty="0">
                <a:solidFill>
                  <a:srgbClr val="660032"/>
                </a:solidFill>
              </a:endParaRPr>
            </a:p>
          </p:txBody>
        </p:sp>
        <p:cxnSp>
          <p:nvCxnSpPr>
            <p:cNvPr id="10" name="Gerade Verbindung mit Pfeil 9"/>
            <p:cNvCxnSpPr>
              <a:endCxn id="9" idx="2"/>
            </p:cNvCxnSpPr>
            <p:nvPr/>
          </p:nvCxnSpPr>
          <p:spPr>
            <a:xfrm rot="5400000" flipH="1" flipV="1">
              <a:off x="1651956" y="-1397672"/>
              <a:ext cx="499487" cy="85505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375" y="3814305"/>
            <a:ext cx="3149602" cy="2390233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42" name="Gruppierung 41"/>
          <p:cNvGrpSpPr/>
          <p:nvPr/>
        </p:nvGrpSpPr>
        <p:grpSpPr>
          <a:xfrm>
            <a:off x="2400300" y="3898903"/>
            <a:ext cx="2451098" cy="1158068"/>
            <a:chOff x="2603498" y="3898903"/>
            <a:chExt cx="2247899" cy="1158068"/>
          </a:xfrm>
        </p:grpSpPr>
        <p:sp>
          <p:nvSpPr>
            <p:cNvPr id="12" name="Nach oben gebogener Pfeil 11"/>
            <p:cNvSpPr/>
            <p:nvPr/>
          </p:nvSpPr>
          <p:spPr>
            <a:xfrm rot="5400000">
              <a:off x="3148414" y="3353987"/>
              <a:ext cx="1158068" cy="2247899"/>
            </a:xfrm>
            <a:prstGeom prst="bentUpArrow">
              <a:avLst>
                <a:gd name="adj1" fmla="val 30483"/>
                <a:gd name="adj2" fmla="val 34870"/>
                <a:gd name="adj3" fmla="val 25000"/>
              </a:avLst>
            </a:prstGeom>
            <a:noFill/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725774" y="4489265"/>
              <a:ext cx="16323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rgbClr val="660032"/>
                  </a:solidFill>
                </a:rPr>
                <a:t>...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decades</a:t>
              </a:r>
              <a:r>
                <a:rPr lang="de-DE" sz="1600" dirty="0" smtClean="0">
                  <a:solidFill>
                    <a:srgbClr val="660032"/>
                  </a:solidFill>
                </a:rPr>
                <a:t> </a:t>
              </a:r>
              <a:r>
                <a:rPr lang="de-DE" sz="1600" dirty="0" err="1" smtClean="0">
                  <a:solidFill>
                    <a:srgbClr val="660032"/>
                  </a:solidFill>
                </a:rPr>
                <a:t>later</a:t>
              </a:r>
              <a:r>
                <a:rPr lang="de-DE" sz="1600" dirty="0" smtClean="0">
                  <a:solidFill>
                    <a:srgbClr val="660032"/>
                  </a:solidFill>
                </a:rPr>
                <a:t>...</a:t>
              </a:r>
              <a:endParaRPr lang="de-DE" sz="1600" dirty="0">
                <a:solidFill>
                  <a:srgbClr val="660032"/>
                </a:solidFill>
              </a:endParaRPr>
            </a:p>
          </p:txBody>
        </p:sp>
      </p:grpSp>
      <p:sp>
        <p:nvSpPr>
          <p:cNvPr id="22" name="Rechteck 21"/>
          <p:cNvSpPr/>
          <p:nvPr/>
        </p:nvSpPr>
        <p:spPr>
          <a:xfrm>
            <a:off x="2908300" y="2054056"/>
            <a:ext cx="1917698" cy="1641644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3" name="Gleichschenkliges Dreieck 22"/>
          <p:cNvSpPr/>
          <p:nvPr/>
        </p:nvSpPr>
        <p:spPr>
          <a:xfrm>
            <a:off x="2666999" y="1207468"/>
            <a:ext cx="2417266" cy="846588"/>
          </a:xfrm>
          <a:prstGeom prst="triangle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4156762" y="2941639"/>
            <a:ext cx="386763" cy="690284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162299" y="2979739"/>
            <a:ext cx="386763" cy="345142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167884" y="2325221"/>
            <a:ext cx="386763" cy="345142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156762" y="2315508"/>
            <a:ext cx="386763" cy="345142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59954" y="1677402"/>
            <a:ext cx="21403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143C78"/>
                </a:solidFill>
              </a:rPr>
              <a:t>Armstrong‘s</a:t>
            </a:r>
            <a:r>
              <a:rPr lang="de-DE" sz="1600" dirty="0" smtClean="0">
                <a:solidFill>
                  <a:srgbClr val="143C78"/>
                </a:solidFill>
              </a:rPr>
              <a:t> </a:t>
            </a:r>
            <a:r>
              <a:rPr lang="de-DE" sz="1600" dirty="0" err="1" smtClean="0">
                <a:solidFill>
                  <a:srgbClr val="143C78"/>
                </a:solidFill>
              </a:rPr>
              <a:t>youth</a:t>
            </a:r>
            <a:endParaRPr lang="de-DE" sz="1600" dirty="0">
              <a:solidFill>
                <a:srgbClr val="143C78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81000" y="2054056"/>
            <a:ext cx="1917698" cy="1641644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30" name="Gleichschenkliges Dreieck 29"/>
          <p:cNvSpPr/>
          <p:nvPr/>
        </p:nvSpPr>
        <p:spPr>
          <a:xfrm>
            <a:off x="139699" y="1207468"/>
            <a:ext cx="2417266" cy="846588"/>
          </a:xfrm>
          <a:prstGeom prst="triangle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1629462" y="2941639"/>
            <a:ext cx="386763" cy="690284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634999" y="2979739"/>
            <a:ext cx="386763" cy="345142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640584" y="2325221"/>
            <a:ext cx="386763" cy="345142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629462" y="2315508"/>
            <a:ext cx="386763" cy="345142"/>
          </a:xfrm>
          <a:prstGeom prst="rect">
            <a:avLst/>
          </a:prstGeom>
          <a:noFill/>
          <a:ln w="31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43C78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870199" y="1677402"/>
            <a:ext cx="21403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143C78"/>
                </a:solidFill>
              </a:rPr>
              <a:t>The</a:t>
            </a:r>
            <a:r>
              <a:rPr lang="de-DE" sz="1600" dirty="0" smtClean="0">
                <a:solidFill>
                  <a:srgbClr val="143C78"/>
                </a:solidFill>
              </a:rPr>
              <a:t> </a:t>
            </a:r>
            <a:r>
              <a:rPr lang="de-DE" sz="1600" dirty="0" err="1" smtClean="0">
                <a:solidFill>
                  <a:srgbClr val="143C78"/>
                </a:solidFill>
              </a:rPr>
              <a:t>Gorskys</a:t>
            </a:r>
            <a:r>
              <a:rPr lang="de-DE" sz="1600" dirty="0" smtClean="0">
                <a:solidFill>
                  <a:srgbClr val="143C78"/>
                </a:solidFill>
              </a:rPr>
              <a:t>‘ </a:t>
            </a:r>
            <a:r>
              <a:rPr lang="de-DE" sz="1600" dirty="0" err="1" smtClean="0">
                <a:solidFill>
                  <a:srgbClr val="143C78"/>
                </a:solidFill>
              </a:rPr>
              <a:t>house</a:t>
            </a:r>
            <a:endParaRPr lang="de-DE" sz="1600" dirty="0">
              <a:solidFill>
                <a:srgbClr val="143C78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81000" y="5528846"/>
            <a:ext cx="4444998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143C78"/>
                </a:solidFill>
              </a:rPr>
              <a:t>Hinweis: </a:t>
            </a:r>
            <a:r>
              <a:rPr lang="de-DE" sz="1600" dirty="0" smtClean="0">
                <a:solidFill>
                  <a:srgbClr val="143C78"/>
                </a:solidFill>
              </a:rPr>
              <a:t>Diese Episode ist von Armstrong niemals bestätigt worden &amp; gilt als moderne Legende</a:t>
            </a:r>
            <a:endParaRPr lang="de-DE" sz="1600" dirty="0">
              <a:solidFill>
                <a:srgbClr val="143C7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Microsoft Macintosh PowerPoint</Application>
  <PresentationFormat>Bildschirmpräsentation (4:3)</PresentationFormat>
  <Paragraphs>57</Paragraphs>
  <Slides>7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Office-Design</vt:lpstr>
      <vt:lpstr>Geschichte in fünf Die erste Mondladung (1969)</vt:lpstr>
      <vt:lpstr>Überblick</vt:lpstr>
      <vt:lpstr>Hintergrund &amp; Vorgeschichte</vt:lpstr>
      <vt:lpstr>Verlauf: 1969</vt:lpstr>
      <vt:lpstr>Folgen</vt:lpstr>
      <vt:lpstr>Triva / Urban Legend</vt:lpstr>
      <vt:lpstr>Folie 7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260</cp:revision>
  <dcterms:created xsi:type="dcterms:W3CDTF">2015-02-24T23:48:32Z</dcterms:created>
  <dcterms:modified xsi:type="dcterms:W3CDTF">2015-02-24T23:48:45Z</dcterms:modified>
</cp:coreProperties>
</file>