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69" r:id="rId4"/>
    <p:sldId id="289" r:id="rId5"/>
    <p:sldId id="290" r:id="rId6"/>
    <p:sldId id="286" r:id="rId7"/>
    <p:sldId id="29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2014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Dreißigjährige Krieg</a:t>
            </a:r>
            <a:br>
              <a:rPr lang="de-DE" dirty="0" smtClean="0">
                <a:solidFill>
                  <a:srgbClr val="660032"/>
                </a:solidFill>
              </a:rPr>
            </a:br>
            <a:r>
              <a:rPr lang="de-DE" dirty="0" smtClean="0">
                <a:solidFill>
                  <a:srgbClr val="660032"/>
                </a:solidFill>
              </a:rPr>
              <a:t>Dänisch-Niedersächsischer Krieg: 1623 – 1629</a:t>
            </a:r>
            <a:endParaRPr lang="de-DE" dirty="0">
              <a:solidFill>
                <a:srgbClr val="66003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79222" y="4261556"/>
            <a:ext cx="577708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b="1" dirty="0" smtClean="0">
                <a:solidFill>
                  <a:srgbClr val="143C78"/>
                </a:solidFill>
              </a:rPr>
              <a:t>Die gesamte Serie: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Krieg im Überblick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Prager Fenstersturz &amp; der Böhmisch-Pfälzer Krieg – 1618-1623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Der </a:t>
            </a:r>
            <a:r>
              <a:rPr lang="de-DE" sz="1400" dirty="0" err="1" smtClean="0">
                <a:solidFill>
                  <a:srgbClr val="660032"/>
                </a:solidFill>
              </a:rPr>
              <a:t>Dänisch-Niedersächsiche</a:t>
            </a:r>
            <a:r>
              <a:rPr lang="de-DE" sz="1400" dirty="0" smtClean="0">
                <a:solidFill>
                  <a:srgbClr val="660032"/>
                </a:solidFill>
              </a:rPr>
              <a:t> Krieg – 1623-1629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Schwedische Krieg – 1630-1635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Schwedisch-Französische Krieg &amp; der Westfälische Frieden (1635-1648)</a:t>
            </a:r>
            <a:endParaRPr lang="de-DE" sz="14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1623 – 1629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Gründung der Haager Allianz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Frieden von Lübeck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Christian IV von Dänemark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(12. Apr. 1577 – 28. Feb. 1648)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74832" y="3839974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Wallenstein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(24. Sep. 1583 – 25. Feb. 1634)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12" y="3839974"/>
            <a:ext cx="764193" cy="130852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285206" y="5235559"/>
            <a:ext cx="2681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Johann ’t </a:t>
            </a:r>
            <a:r>
              <a:rPr lang="de-DE" sz="1400" dirty="0" err="1" smtClean="0">
                <a:solidFill>
                  <a:srgbClr val="143C78"/>
                </a:solidFill>
              </a:rPr>
              <a:t>Serclaes</a:t>
            </a:r>
            <a:r>
              <a:rPr lang="de-DE" sz="1400" dirty="0" smtClean="0">
                <a:solidFill>
                  <a:srgbClr val="143C78"/>
                </a:solidFill>
              </a:rPr>
              <a:t> von Tilly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(Feb. 1559 – 30. Apr. 1632)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12" y="5232355"/>
            <a:ext cx="759108" cy="101886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274832" y="2596447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Ernst von Mansfeld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(1580 – 29. Nov. 1626)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020" y="2596447"/>
            <a:ext cx="742813" cy="920393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200" y="1438380"/>
            <a:ext cx="759006" cy="103266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72717"/>
            <a:ext cx="5017913" cy="278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Habsburger &amp; katholische Macht ist nach dem Sieg im Böhmisch-Pfälzer Krieg gestärkt</a:t>
            </a:r>
          </a:p>
          <a:p>
            <a:endParaRPr lang="de-DE" dirty="0" smtClean="0"/>
          </a:p>
          <a:p>
            <a:r>
              <a:rPr lang="de-DE" dirty="0" smtClean="0"/>
              <a:t>Frankreich sieht sich von Habsburgern bedroht</a:t>
            </a:r>
          </a:p>
          <a:p>
            <a:endParaRPr lang="de-DE" dirty="0" smtClean="0"/>
          </a:p>
          <a:p>
            <a:r>
              <a:rPr lang="de-DE" dirty="0" smtClean="0"/>
              <a:t>Protestantische Territorien sehen sich von Kaiser &amp; Katholischer Liga bedroht</a:t>
            </a:r>
          </a:p>
          <a:p>
            <a:endParaRPr lang="de-DE" dirty="0" smtClean="0"/>
          </a:p>
          <a:p>
            <a:r>
              <a:rPr lang="de-DE" dirty="0" smtClean="0"/>
              <a:t>Dänemark hegt Großmacht-Ambitionen im Baltikum (&amp; Norddeutschland)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71149" y="2852782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5263225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041939" y="3564734"/>
            <a:ext cx="1305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Römisches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4826001" y="2879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332112" y="2984453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Lützen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270750" y="4604718"/>
            <a:ext cx="116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Osmanisches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3" name="Bogen 102"/>
          <p:cNvSpPr/>
          <p:nvPr/>
        </p:nvSpPr>
        <p:spPr>
          <a:xfrm>
            <a:off x="7150100" y="4372032"/>
            <a:ext cx="2362200" cy="1593735"/>
          </a:xfrm>
          <a:prstGeom prst="arc">
            <a:avLst>
              <a:gd name="adj1" fmla="val 10855908"/>
              <a:gd name="adj2" fmla="val 16332156"/>
            </a:avLst>
          </a:pr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links 103"/>
          <p:cNvSpPr/>
          <p:nvPr/>
        </p:nvSpPr>
        <p:spPr>
          <a:xfrm rot="2663259">
            <a:off x="6921499" y="4219133"/>
            <a:ext cx="457200" cy="542983"/>
          </a:xfrm>
          <a:prstGeom prst="leftArrow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4336" y="3656069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120447" y="3760558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München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14619" y="322991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020730" y="3334407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Prag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729567" y="2621181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19070" y="2222841"/>
            <a:ext cx="11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Münster &amp; 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Osnabrück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17902" y="270584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4755446" y="1057022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Schweden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24" name="Freihandform 123"/>
          <p:cNvSpPr/>
          <p:nvPr/>
        </p:nvSpPr>
        <p:spPr>
          <a:xfrm>
            <a:off x="2328333" y="2455333"/>
            <a:ext cx="732370" cy="417962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1902180" y="2246194"/>
            <a:ext cx="113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Vereinigte 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96" name="Gruppierung 95"/>
          <p:cNvGrpSpPr/>
          <p:nvPr/>
        </p:nvGrpSpPr>
        <p:grpSpPr>
          <a:xfrm>
            <a:off x="5149103" y="3760455"/>
            <a:ext cx="3156738" cy="1616665"/>
            <a:chOff x="5149103" y="3760455"/>
            <a:chExt cx="3156738" cy="1616665"/>
          </a:xfrm>
        </p:grpSpPr>
        <p:sp>
          <p:nvSpPr>
            <p:cNvPr id="93" name="Abgerundetes Rechteck 92"/>
            <p:cNvSpPr/>
            <p:nvPr/>
          </p:nvSpPr>
          <p:spPr>
            <a:xfrm>
              <a:off x="5149103" y="4759051"/>
              <a:ext cx="3156738" cy="6180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Jun. – Jul. 1625: Wallenstein wird zum kaiserlichen Oberbefehlshaber ernannt</a:t>
              </a:r>
            </a:p>
          </p:txBody>
        </p:sp>
        <p:cxnSp>
          <p:nvCxnSpPr>
            <p:cNvPr id="120" name="Gerade Verbindung 119"/>
            <p:cNvCxnSpPr>
              <a:endCxn id="93" idx="0"/>
            </p:cNvCxnSpPr>
            <p:nvPr/>
          </p:nvCxnSpPr>
          <p:spPr>
            <a:xfrm rot="16200000" flipH="1">
              <a:off x="5882099" y="3913678"/>
              <a:ext cx="998595" cy="69215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ung 91"/>
          <p:cNvGrpSpPr/>
          <p:nvPr/>
        </p:nvGrpSpPr>
        <p:grpSpPr>
          <a:xfrm>
            <a:off x="560914" y="3599523"/>
            <a:ext cx="2307172" cy="1735264"/>
            <a:chOff x="560914" y="3599523"/>
            <a:chExt cx="2307172" cy="1735264"/>
          </a:xfrm>
        </p:grpSpPr>
        <p:sp>
          <p:nvSpPr>
            <p:cNvPr id="84" name="Abgerundetes Rechteck 83"/>
            <p:cNvSpPr/>
            <p:nvPr/>
          </p:nvSpPr>
          <p:spPr>
            <a:xfrm>
              <a:off x="560914" y="4605527"/>
              <a:ext cx="2307172" cy="72926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1624: Frankreich schließt &amp; initiiert Bündnisse gegen den Kaiser </a:t>
              </a:r>
            </a:p>
          </p:txBody>
        </p:sp>
        <p:cxnSp>
          <p:nvCxnSpPr>
            <p:cNvPr id="130" name="Gerade Verbindung 129"/>
            <p:cNvCxnSpPr>
              <a:endCxn id="84" idx="0"/>
            </p:cNvCxnSpPr>
            <p:nvPr/>
          </p:nvCxnSpPr>
          <p:spPr>
            <a:xfrm rot="5400000">
              <a:off x="1403417" y="3910606"/>
              <a:ext cx="1006004" cy="38383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ung 90"/>
          <p:cNvGrpSpPr/>
          <p:nvPr/>
        </p:nvGrpSpPr>
        <p:grpSpPr>
          <a:xfrm>
            <a:off x="504469" y="1136941"/>
            <a:ext cx="3766315" cy="1360727"/>
            <a:chOff x="504469" y="1136941"/>
            <a:chExt cx="3766315" cy="1360727"/>
          </a:xfrm>
        </p:grpSpPr>
        <p:sp>
          <p:nvSpPr>
            <p:cNvPr id="90" name="Abgerundetes Rechteck 89"/>
            <p:cNvSpPr/>
            <p:nvPr/>
          </p:nvSpPr>
          <p:spPr>
            <a:xfrm>
              <a:off x="504469" y="1136941"/>
              <a:ext cx="2876021" cy="89082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1625: Gründung der Haager Allianz mit Dänemark, England, Niederlanden &amp; niedersächsischen Territorien</a:t>
              </a:r>
            </a:p>
          </p:txBody>
        </p:sp>
        <p:cxnSp>
          <p:nvCxnSpPr>
            <p:cNvPr id="134" name="Gerade Verbindung 133"/>
            <p:cNvCxnSpPr>
              <a:endCxn id="90" idx="2"/>
            </p:cNvCxnSpPr>
            <p:nvPr/>
          </p:nvCxnSpPr>
          <p:spPr>
            <a:xfrm rot="10800000">
              <a:off x="1942480" y="2027766"/>
              <a:ext cx="681484" cy="46990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>
              <a:endCxn id="90" idx="2"/>
            </p:cNvCxnSpPr>
            <p:nvPr/>
          </p:nvCxnSpPr>
          <p:spPr>
            <a:xfrm flipV="1">
              <a:off x="1337311" y="2027766"/>
              <a:ext cx="605169" cy="256745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/>
            <p:cNvCxnSpPr>
              <a:endCxn id="90" idx="3"/>
            </p:cNvCxnSpPr>
            <p:nvPr/>
          </p:nvCxnSpPr>
          <p:spPr>
            <a:xfrm rot="10800000">
              <a:off x="3380491" y="1582354"/>
              <a:ext cx="288405" cy="4420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 Verbindung 175"/>
            <p:cNvCxnSpPr>
              <a:endCxn id="90" idx="3"/>
            </p:cNvCxnSpPr>
            <p:nvPr/>
          </p:nvCxnSpPr>
          <p:spPr>
            <a:xfrm rot="10800000">
              <a:off x="3380490" y="1582355"/>
              <a:ext cx="890294" cy="64571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97"/>
          <p:cNvGrpSpPr/>
          <p:nvPr/>
        </p:nvGrpSpPr>
        <p:grpSpPr>
          <a:xfrm>
            <a:off x="4383672" y="1399943"/>
            <a:ext cx="4116674" cy="846252"/>
            <a:chOff x="4383672" y="1399943"/>
            <a:chExt cx="4116674" cy="846252"/>
          </a:xfrm>
        </p:grpSpPr>
        <p:sp>
          <p:nvSpPr>
            <p:cNvPr id="80" name="Abgerundetes Rechteck 79"/>
            <p:cNvSpPr/>
            <p:nvPr/>
          </p:nvSpPr>
          <p:spPr>
            <a:xfrm>
              <a:off x="5753972" y="1399943"/>
              <a:ext cx="2746374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1625: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Dän</a:t>
              </a:r>
              <a:r>
                <a:rPr lang="de-DE" sz="1400" dirty="0" smtClean="0">
                  <a:solidFill>
                    <a:srgbClr val="660032"/>
                  </a:solidFill>
                </a:rPr>
                <a:t>. König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nieders</a:t>
              </a:r>
              <a:r>
                <a:rPr lang="de-DE" sz="1400" dirty="0" smtClean="0">
                  <a:solidFill>
                    <a:srgbClr val="660032"/>
                  </a:solidFill>
                </a:rPr>
                <a:t>. Territorien stellen relativ kleines Heer auf</a:t>
              </a:r>
            </a:p>
          </p:txBody>
        </p:sp>
        <p:cxnSp>
          <p:nvCxnSpPr>
            <p:cNvPr id="182" name="Gerade Verbindung 181"/>
            <p:cNvCxnSpPr>
              <a:endCxn id="80" idx="1"/>
            </p:cNvCxnSpPr>
            <p:nvPr/>
          </p:nvCxnSpPr>
          <p:spPr>
            <a:xfrm flipV="1">
              <a:off x="4383672" y="1747347"/>
              <a:ext cx="1370300" cy="49884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>
              <a:endCxn id="80" idx="1"/>
            </p:cNvCxnSpPr>
            <p:nvPr/>
          </p:nvCxnSpPr>
          <p:spPr>
            <a:xfrm>
              <a:off x="4840112" y="1640671"/>
              <a:ext cx="913860" cy="10667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pierung 96"/>
          <p:cNvGrpSpPr/>
          <p:nvPr/>
        </p:nvGrpSpPr>
        <p:grpSpPr>
          <a:xfrm>
            <a:off x="4013905" y="2284511"/>
            <a:ext cx="4096449" cy="848517"/>
            <a:chOff x="4013905" y="2284511"/>
            <a:chExt cx="4096449" cy="848517"/>
          </a:xfrm>
        </p:grpSpPr>
        <p:sp>
          <p:nvSpPr>
            <p:cNvPr id="181" name="Abgerundetes Rechteck 180"/>
            <p:cNvSpPr/>
            <p:nvPr/>
          </p:nvSpPr>
          <p:spPr>
            <a:xfrm>
              <a:off x="5363980" y="2438221"/>
              <a:ext cx="2746374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1625: Dänischer König besetzt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Verden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Nienburg</a:t>
              </a:r>
            </a:p>
          </p:txBody>
        </p:sp>
        <p:cxnSp>
          <p:nvCxnSpPr>
            <p:cNvPr id="189" name="Gerade Verbindung 188"/>
            <p:cNvCxnSpPr>
              <a:endCxn id="181" idx="1"/>
            </p:cNvCxnSpPr>
            <p:nvPr/>
          </p:nvCxnSpPr>
          <p:spPr>
            <a:xfrm>
              <a:off x="4013905" y="2284511"/>
              <a:ext cx="1350075" cy="50111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71149" y="2852782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5263225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041939" y="3564734"/>
            <a:ext cx="1305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Römisches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4826001" y="2879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332112" y="2984453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Lützen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270750" y="4604718"/>
            <a:ext cx="116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Osmanisches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3" name="Bogen 102"/>
          <p:cNvSpPr/>
          <p:nvPr/>
        </p:nvSpPr>
        <p:spPr>
          <a:xfrm>
            <a:off x="7150100" y="4372032"/>
            <a:ext cx="2362200" cy="1593735"/>
          </a:xfrm>
          <a:prstGeom prst="arc">
            <a:avLst>
              <a:gd name="adj1" fmla="val 10855908"/>
              <a:gd name="adj2" fmla="val 16332156"/>
            </a:avLst>
          </a:pr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links 103"/>
          <p:cNvSpPr/>
          <p:nvPr/>
        </p:nvSpPr>
        <p:spPr>
          <a:xfrm rot="2663259">
            <a:off x="6921499" y="4219133"/>
            <a:ext cx="457200" cy="542983"/>
          </a:xfrm>
          <a:prstGeom prst="leftArrow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4336" y="3656069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120447" y="3760558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München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14619" y="322991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020730" y="3334407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Prag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729567" y="2621181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19070" y="2222841"/>
            <a:ext cx="11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Münster &amp; 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Osnabrück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17902" y="270584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4755446" y="1057022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Schweden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24" name="Freihandform 123"/>
          <p:cNvSpPr/>
          <p:nvPr/>
        </p:nvSpPr>
        <p:spPr>
          <a:xfrm>
            <a:off x="2328333" y="2455333"/>
            <a:ext cx="732370" cy="417962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1902180" y="2246194"/>
            <a:ext cx="113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Vereinigte 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105" name="Gruppierung 104"/>
          <p:cNvGrpSpPr/>
          <p:nvPr/>
        </p:nvGrpSpPr>
        <p:grpSpPr>
          <a:xfrm>
            <a:off x="5257573" y="2222539"/>
            <a:ext cx="3329920" cy="2505254"/>
            <a:chOff x="5257573" y="2222539"/>
            <a:chExt cx="3329920" cy="2505254"/>
          </a:xfrm>
        </p:grpSpPr>
        <p:sp>
          <p:nvSpPr>
            <p:cNvPr id="93" name="Abgerundetes Rechteck 92"/>
            <p:cNvSpPr/>
            <p:nvPr/>
          </p:nvSpPr>
          <p:spPr>
            <a:xfrm>
              <a:off x="5430755" y="4011573"/>
              <a:ext cx="3156738" cy="71622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01. Feb 1628: Herzöge von Mecklenburg werden abgesetzt &amp; Wallenstein wird neuer Herzog </a:t>
              </a:r>
            </a:p>
          </p:txBody>
        </p:sp>
        <p:cxnSp>
          <p:nvCxnSpPr>
            <p:cNvPr id="120" name="Gerade Verbindung 119"/>
            <p:cNvCxnSpPr>
              <a:endCxn id="93" idx="0"/>
            </p:cNvCxnSpPr>
            <p:nvPr/>
          </p:nvCxnSpPr>
          <p:spPr>
            <a:xfrm rot="16200000" flipH="1">
              <a:off x="5238832" y="2241280"/>
              <a:ext cx="1789033" cy="175155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ung 90"/>
          <p:cNvGrpSpPr/>
          <p:nvPr/>
        </p:nvGrpSpPr>
        <p:grpSpPr>
          <a:xfrm>
            <a:off x="4103546" y="1136051"/>
            <a:ext cx="4483947" cy="1086790"/>
            <a:chOff x="4103546" y="1136051"/>
            <a:chExt cx="4483947" cy="1086790"/>
          </a:xfrm>
        </p:grpSpPr>
        <p:sp>
          <p:nvSpPr>
            <p:cNvPr id="80" name="Abgerundetes Rechteck 79"/>
            <p:cNvSpPr/>
            <p:nvPr/>
          </p:nvSpPr>
          <p:spPr>
            <a:xfrm>
              <a:off x="5841119" y="1136051"/>
              <a:ext cx="2746374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1627: Wallenstein &amp; Tilly besetzen Jütland &amp; Norddeutschland</a:t>
              </a:r>
            </a:p>
          </p:txBody>
        </p:sp>
        <p:cxnSp>
          <p:nvCxnSpPr>
            <p:cNvPr id="182" name="Gerade Verbindung 181"/>
            <p:cNvCxnSpPr>
              <a:endCxn id="80" idx="1"/>
            </p:cNvCxnSpPr>
            <p:nvPr/>
          </p:nvCxnSpPr>
          <p:spPr>
            <a:xfrm flipV="1">
              <a:off x="4635500" y="1483455"/>
              <a:ext cx="1205619" cy="73938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Gerade Verbindung 183"/>
            <p:cNvCxnSpPr>
              <a:endCxn id="80" idx="1"/>
            </p:cNvCxnSpPr>
            <p:nvPr/>
          </p:nvCxnSpPr>
          <p:spPr>
            <a:xfrm>
              <a:off x="4103546" y="1483455"/>
              <a:ext cx="1737573" cy="158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ung 95"/>
          <p:cNvGrpSpPr/>
          <p:nvPr/>
        </p:nvGrpSpPr>
        <p:grpSpPr>
          <a:xfrm>
            <a:off x="528993" y="2353915"/>
            <a:ext cx="4085343" cy="873452"/>
            <a:chOff x="528993" y="2353915"/>
            <a:chExt cx="4085343" cy="873452"/>
          </a:xfrm>
        </p:grpSpPr>
        <p:sp>
          <p:nvSpPr>
            <p:cNvPr id="181" name="Abgerundetes Rechteck 180"/>
            <p:cNvSpPr/>
            <p:nvPr/>
          </p:nvSpPr>
          <p:spPr>
            <a:xfrm>
              <a:off x="528993" y="2532560"/>
              <a:ext cx="2746374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25. April 1626: Schlacht an der Dessauer Elbbrücke – Wallenstein siegt über Ernst von Mansfeld</a:t>
              </a:r>
            </a:p>
          </p:txBody>
        </p:sp>
        <p:cxnSp>
          <p:nvCxnSpPr>
            <p:cNvPr id="189" name="Gerade Verbindung 188"/>
            <p:cNvCxnSpPr>
              <a:stCxn id="181" idx="3"/>
            </p:cNvCxnSpPr>
            <p:nvPr/>
          </p:nvCxnSpPr>
          <p:spPr>
            <a:xfrm flipV="1">
              <a:off x="3275367" y="2353915"/>
              <a:ext cx="1338969" cy="52604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uppierung 96"/>
          <p:cNvGrpSpPr/>
          <p:nvPr/>
        </p:nvGrpSpPr>
        <p:grpSpPr>
          <a:xfrm>
            <a:off x="545806" y="2890645"/>
            <a:ext cx="3602863" cy="1192962"/>
            <a:chOff x="545806" y="2890645"/>
            <a:chExt cx="3602863" cy="1192962"/>
          </a:xfrm>
        </p:grpSpPr>
        <p:sp>
          <p:nvSpPr>
            <p:cNvPr id="100" name="Abgerundetes Rechteck 99"/>
            <p:cNvSpPr/>
            <p:nvPr/>
          </p:nvSpPr>
          <p:spPr>
            <a:xfrm>
              <a:off x="545806" y="3388800"/>
              <a:ext cx="2746374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Aug.1626: 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Lutter</a:t>
              </a:r>
              <a:r>
                <a:rPr lang="de-DE" sz="1400" dirty="0" smtClean="0">
                  <a:solidFill>
                    <a:srgbClr val="660032"/>
                  </a:solidFill>
                </a:rPr>
                <a:t> am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Barenberge</a:t>
              </a:r>
              <a:r>
                <a:rPr lang="de-DE" sz="1400" dirty="0" smtClean="0">
                  <a:solidFill>
                    <a:srgbClr val="660032"/>
                  </a:solidFill>
                </a:rPr>
                <a:t> – Tilly siegt über Christian von Dänemark</a:t>
              </a:r>
            </a:p>
          </p:txBody>
        </p:sp>
        <p:cxnSp>
          <p:nvCxnSpPr>
            <p:cNvPr id="101" name="Gerade Verbindung 100"/>
            <p:cNvCxnSpPr>
              <a:stCxn id="100" idx="3"/>
            </p:cNvCxnSpPr>
            <p:nvPr/>
          </p:nvCxnSpPr>
          <p:spPr>
            <a:xfrm flipV="1">
              <a:off x="3292180" y="2890645"/>
              <a:ext cx="856489" cy="84555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134"/>
          <p:cNvSpPr/>
          <p:nvPr/>
        </p:nvSpPr>
        <p:spPr>
          <a:xfrm>
            <a:off x="4795422" y="1898650"/>
            <a:ext cx="502934" cy="323890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92" name="Gruppierung 91"/>
          <p:cNvGrpSpPr/>
          <p:nvPr/>
        </p:nvGrpSpPr>
        <p:grpSpPr>
          <a:xfrm>
            <a:off x="525622" y="1490104"/>
            <a:ext cx="3977235" cy="563092"/>
            <a:chOff x="525622" y="1490104"/>
            <a:chExt cx="3977235" cy="563092"/>
          </a:xfrm>
        </p:grpSpPr>
        <p:sp>
          <p:nvSpPr>
            <p:cNvPr id="140" name="Abgerundetes Rechteck 139"/>
            <p:cNvSpPr/>
            <p:nvPr/>
          </p:nvSpPr>
          <p:spPr>
            <a:xfrm>
              <a:off x="525622" y="1490104"/>
              <a:ext cx="2947194" cy="56309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22. Mai 1629: Friede von Lübeck – Dänemark scheidet aus dem Krieg</a:t>
              </a:r>
            </a:p>
          </p:txBody>
        </p:sp>
        <p:cxnSp>
          <p:nvCxnSpPr>
            <p:cNvPr id="143" name="Gerade Verbindung 142"/>
            <p:cNvCxnSpPr>
              <a:stCxn id="140" idx="3"/>
            </p:cNvCxnSpPr>
            <p:nvPr/>
          </p:nvCxnSpPr>
          <p:spPr>
            <a:xfrm>
              <a:off x="3472816" y="1771650"/>
              <a:ext cx="1030041" cy="256115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97"/>
          <p:cNvGrpSpPr/>
          <p:nvPr/>
        </p:nvGrpSpPr>
        <p:grpSpPr>
          <a:xfrm>
            <a:off x="556912" y="4772945"/>
            <a:ext cx="4533788" cy="716220"/>
            <a:chOff x="556912" y="4772945"/>
            <a:chExt cx="3682399" cy="716220"/>
          </a:xfrm>
        </p:grpSpPr>
        <p:sp>
          <p:nvSpPr>
            <p:cNvPr id="87" name="Abgerundetes Rechteck 86"/>
            <p:cNvSpPr/>
            <p:nvPr/>
          </p:nvSpPr>
          <p:spPr>
            <a:xfrm>
              <a:off x="1082573" y="4772945"/>
              <a:ext cx="3156738" cy="71622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Mit Wallenstein („Kriegsunternehmer“) etabliert sich das Prinzip „Der Krieg ernährt den Krieg“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Massive Verheerung des Reichs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sp>
          <p:nvSpPr>
            <p:cNvPr id="90" name="Pfeil nach links 89"/>
            <p:cNvSpPr/>
            <p:nvPr/>
          </p:nvSpPr>
          <p:spPr>
            <a:xfrm rot="10800000">
              <a:off x="556912" y="4856446"/>
              <a:ext cx="457200" cy="542983"/>
            </a:xfrm>
            <a:prstGeom prst="leftArrow">
              <a:avLst/>
            </a:prstGeom>
            <a:solidFill>
              <a:srgbClr val="FFFFFF">
                <a:alpha val="75000"/>
              </a:srgb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Dänemark verliert seine Rolle als europäische/nordische Großmacht</a:t>
            </a:r>
          </a:p>
          <a:p>
            <a:endParaRPr lang="de-DE" dirty="0" smtClean="0"/>
          </a:p>
          <a:p>
            <a:r>
              <a:rPr lang="de-DE" dirty="0" smtClean="0"/>
              <a:t>Zenit der kaiserlichen / Habsburger Macht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Territoriale Verluste der protestantischen Seite</a:t>
            </a:r>
          </a:p>
          <a:p>
            <a:pPr lvl="1"/>
            <a:r>
              <a:rPr lang="de-DE" sz="1600" dirty="0" smtClean="0"/>
              <a:t>Mecklenburg an Wallenstein</a:t>
            </a:r>
          </a:p>
          <a:p>
            <a:pPr lvl="1"/>
            <a:r>
              <a:rPr lang="de-DE" sz="1600" dirty="0" smtClean="0"/>
              <a:t>Restitutionsedikt: Rückerstattung der geistlichen Besitztümer durch die protestantischen Fürsten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Diskriminierung &amp; Demütigung des evangelischen Glaubens &amp; der protestantischen Territorien</a:t>
            </a:r>
          </a:p>
          <a:p>
            <a:endParaRPr lang="de-DE" dirty="0" smtClean="0"/>
          </a:p>
          <a:p>
            <a:r>
              <a:rPr lang="de-DE" dirty="0" smtClean="0"/>
              <a:t>Wiederbelebung &amp; Stärkung es protestantischen Freiheits- &amp; Widerstandsgeistes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Macintosh PowerPoint</Application>
  <PresentationFormat>Bildschirmpräsentation (4:3)</PresentationFormat>
  <Paragraphs>110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Der Dreißigjährige Krieg Dänisch-Niedersächsischer Krieg: 1623 – 1629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72</cp:revision>
  <dcterms:created xsi:type="dcterms:W3CDTF">2015-02-24T23:40:29Z</dcterms:created>
  <dcterms:modified xsi:type="dcterms:W3CDTF">2015-02-24T23:42:10Z</dcterms:modified>
</cp:coreProperties>
</file>