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theme/theme3.xml" ContentType="application/vnd.openxmlformats-officedocument.them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s/slide6.xml" ContentType="application/vnd.openxmlformats-officedocument.presentationml.slide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8" r:id="rId3"/>
    <p:sldId id="269" r:id="rId4"/>
    <p:sldId id="289" r:id="rId5"/>
    <p:sldId id="290" r:id="rId6"/>
    <p:sldId id="286" r:id="rId7"/>
    <p:sldId id="291" r:id="rId8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9FFCB"/>
    <a:srgbClr val="006632"/>
    <a:srgbClr val="FF99CB"/>
    <a:srgbClr val="A5C3FF"/>
    <a:srgbClr val="660032"/>
    <a:srgbClr val="8CB4F0"/>
    <a:srgbClr val="78050A"/>
    <a:srgbClr val="143C7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872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F830B-EA95-2840-AC93-8F7BDE351B1F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92B60-52B8-F940-A43A-E9A334ECEEE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44082-7BCA-C249-A08D-0E93D23A5789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C8221-A023-FA4A-8ABC-33BA697F43F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838" y="170958"/>
            <a:ext cx="1667219" cy="5675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660032"/>
                </a:solidFill>
              </a:defRPr>
            </a:lvl1pPr>
          </a:lstStyle>
          <a:p>
            <a:r>
              <a:rPr lang="de-DE" noProof="0" dirty="0" smtClean="0"/>
              <a:t>Mastertitelformat bearbeiten</a:t>
            </a:r>
            <a:endParaRPr lang="de-DE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 userDrawn="1"/>
        </p:nvSpPr>
        <p:spPr>
          <a:xfrm>
            <a:off x="457200" y="638337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6752801" cy="465848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78050A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2718"/>
            <a:ext cx="8229600" cy="5153445"/>
          </a:xfrm>
        </p:spPr>
        <p:txBody>
          <a:bodyPr>
            <a:normAutofit/>
          </a:bodyPr>
          <a:lstStyle>
            <a:lvl1pPr>
              <a:buClr>
                <a:srgbClr val="660032"/>
              </a:buClr>
              <a:buFont typeface="Arial"/>
              <a:buChar char="•"/>
              <a:defRPr sz="1600">
                <a:solidFill>
                  <a:srgbClr val="143C78"/>
                </a:solidFill>
              </a:defRPr>
            </a:lvl1pPr>
            <a:lvl2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2pPr>
            <a:lvl3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3pPr>
            <a:lvl4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4pPr>
            <a:lvl5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 userDrawn="1"/>
        </p:nvSpPr>
        <p:spPr>
          <a:xfrm>
            <a:off x="457200" y="6383370"/>
            <a:ext cx="5150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04019"/>
          </a:xfrm>
        </p:spPr>
        <p:txBody>
          <a:bodyPr/>
          <a:lstStyle>
            <a:lvl1pPr>
              <a:defRPr>
                <a:solidFill>
                  <a:srgbClr val="8CB4F0"/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000" y="237744"/>
            <a:ext cx="1476800" cy="502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B2EBD-CE75-E042-8C9B-3B3466EB2F4B}" type="datetime1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lebenswelten - your lifeworlds of desire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978559"/>
            <a:ext cx="7772400" cy="178910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de-DE" dirty="0" smtClean="0">
                <a:solidFill>
                  <a:srgbClr val="143C78"/>
                </a:solidFill>
              </a:rPr>
              <a:t>Geschichte in fünf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Der Dreißigjährige Krieg</a:t>
            </a:r>
            <a:br>
              <a:rPr lang="de-DE" dirty="0" smtClean="0"/>
            </a:br>
            <a:r>
              <a:rPr lang="de-DE" dirty="0" smtClean="0">
                <a:solidFill>
                  <a:srgbClr val="660032"/>
                </a:solidFill>
              </a:rPr>
              <a:t>Prager Fenstersturz &amp; Böhmisch-Pfälzer Krieg: 1618-1623</a:t>
            </a:r>
            <a:endParaRPr lang="de-DE" dirty="0">
              <a:solidFill>
                <a:srgbClr val="660032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679222" y="4261556"/>
            <a:ext cx="5777089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b="1" dirty="0" smtClean="0">
                <a:solidFill>
                  <a:srgbClr val="143C78"/>
                </a:solidFill>
              </a:rPr>
              <a:t>Die gesamte Serie:</a:t>
            </a:r>
          </a:p>
          <a:p>
            <a:pPr algn="ctr">
              <a:spcAft>
                <a:spcPts val="600"/>
              </a:spcAft>
            </a:pPr>
            <a:r>
              <a:rPr lang="de-DE" sz="1400" dirty="0" smtClean="0">
                <a:solidFill>
                  <a:srgbClr val="143C78"/>
                </a:solidFill>
              </a:rPr>
              <a:t>Der Krieg im Überblick</a:t>
            </a:r>
          </a:p>
          <a:p>
            <a:pPr algn="ctr">
              <a:spcAft>
                <a:spcPts val="600"/>
              </a:spcAft>
            </a:pPr>
            <a:r>
              <a:rPr lang="de-DE" sz="1400" dirty="0" smtClean="0">
                <a:solidFill>
                  <a:srgbClr val="660032"/>
                </a:solidFill>
              </a:rPr>
              <a:t>Der Prager Fenstersturz &amp; der Böhmisch-Pfälzer Krieg – 1618-1623</a:t>
            </a:r>
          </a:p>
          <a:p>
            <a:pPr algn="ctr">
              <a:spcAft>
                <a:spcPts val="600"/>
              </a:spcAft>
            </a:pPr>
            <a:r>
              <a:rPr lang="de-DE" sz="1400" dirty="0" smtClean="0">
                <a:solidFill>
                  <a:srgbClr val="143C78"/>
                </a:solidFill>
              </a:rPr>
              <a:t>Der </a:t>
            </a:r>
            <a:r>
              <a:rPr lang="de-DE" sz="1400" dirty="0" err="1" smtClean="0">
                <a:solidFill>
                  <a:srgbClr val="143C78"/>
                </a:solidFill>
              </a:rPr>
              <a:t>Dänisch-Niedersächsiche</a:t>
            </a:r>
            <a:r>
              <a:rPr lang="de-DE" sz="1400" dirty="0" smtClean="0">
                <a:solidFill>
                  <a:srgbClr val="143C78"/>
                </a:solidFill>
              </a:rPr>
              <a:t> Krieg – 1623-1629</a:t>
            </a:r>
          </a:p>
          <a:p>
            <a:pPr algn="ctr">
              <a:spcAft>
                <a:spcPts val="600"/>
              </a:spcAft>
            </a:pPr>
            <a:r>
              <a:rPr lang="de-DE" sz="1400" dirty="0" smtClean="0">
                <a:solidFill>
                  <a:srgbClr val="143C78"/>
                </a:solidFill>
              </a:rPr>
              <a:t>Der Schwedische Krieg – 1630-1635</a:t>
            </a:r>
          </a:p>
          <a:p>
            <a:pPr algn="ctr">
              <a:spcAft>
                <a:spcPts val="600"/>
              </a:spcAft>
            </a:pPr>
            <a:r>
              <a:rPr lang="de-DE" sz="1400" dirty="0" smtClean="0">
                <a:solidFill>
                  <a:srgbClr val="143C78"/>
                </a:solidFill>
              </a:rPr>
              <a:t>Der Schwedisch-Französische Krieg &amp; der Westfälische Frieden (1635-1648)</a:t>
            </a:r>
            <a:endParaRPr lang="de-DE" sz="1400" dirty="0">
              <a:solidFill>
                <a:srgbClr val="143C7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755308"/>
            <a:ext cx="5017912" cy="2601042"/>
          </a:xfrm>
        </p:spPr>
        <p:txBody>
          <a:bodyPr>
            <a:normAutofit/>
          </a:bodyPr>
          <a:lstStyle/>
          <a:p>
            <a:r>
              <a:rPr lang="de-DE" sz="1600" dirty="0" smtClean="0"/>
              <a:t>Datum</a:t>
            </a:r>
          </a:p>
          <a:p>
            <a:pPr lvl="1"/>
            <a:r>
              <a:rPr lang="de-DE" sz="1400" dirty="0" smtClean="0"/>
              <a:t>1618 – 1623</a:t>
            </a:r>
          </a:p>
          <a:p>
            <a:r>
              <a:rPr lang="de-DE" sz="1600" dirty="0" smtClean="0"/>
              <a:t>Ort</a:t>
            </a:r>
          </a:p>
          <a:p>
            <a:pPr lvl="1"/>
            <a:r>
              <a:rPr lang="de-DE" sz="1400" dirty="0" smtClean="0"/>
              <a:t>Heiliges Römisches Reich</a:t>
            </a:r>
          </a:p>
          <a:p>
            <a:r>
              <a:rPr lang="de-DE" sz="1600" dirty="0" smtClean="0"/>
              <a:t>Beginn</a:t>
            </a:r>
          </a:p>
          <a:p>
            <a:pPr lvl="1"/>
            <a:r>
              <a:rPr lang="de-DE" sz="1400" dirty="0" smtClean="0"/>
              <a:t>Prager Fenstersturz</a:t>
            </a:r>
          </a:p>
          <a:p>
            <a:r>
              <a:rPr lang="de-DE" sz="1600" dirty="0" smtClean="0"/>
              <a:t>Ende</a:t>
            </a:r>
          </a:p>
          <a:p>
            <a:pPr lvl="1"/>
            <a:r>
              <a:rPr lang="de-DE" dirty="0" smtClean="0"/>
              <a:t>Oberpfalz &amp; Kurwürde fallen an Bayern</a:t>
            </a:r>
            <a:endParaRPr lang="de-DE" sz="14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450457" y="972717"/>
            <a:ext cx="235552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600" dirty="0" smtClean="0">
                <a:solidFill>
                  <a:srgbClr val="143C78"/>
                </a:solidFill>
              </a:rPr>
              <a:t>Die Beteiligten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299558" y="2225231"/>
            <a:ext cx="2508948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Christian von Wolfenbüttel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(20. Okt. 1599 – 16. Okt. 1626)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299558" y="3042532"/>
            <a:ext cx="2484222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Ernst von Mansfeld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(1580 – 29. Nov. 1626)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299558" y="4829202"/>
            <a:ext cx="26811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Johann ’t </a:t>
            </a:r>
            <a:r>
              <a:rPr lang="de-DE" sz="1400" dirty="0" err="1" smtClean="0">
                <a:solidFill>
                  <a:srgbClr val="143C78"/>
                </a:solidFill>
              </a:rPr>
              <a:t>Serclaes</a:t>
            </a:r>
            <a:r>
              <a:rPr lang="de-DE" sz="1400" dirty="0" smtClean="0">
                <a:solidFill>
                  <a:srgbClr val="143C78"/>
                </a:solidFill>
              </a:rPr>
              <a:t> von Tilly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(Feb. 1559 – 30. Apr. 1632)</a:t>
            </a:r>
          </a:p>
        </p:txBody>
      </p:sp>
      <p:pic>
        <p:nvPicPr>
          <p:cNvPr id="15" name="Bild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012" y="2225231"/>
            <a:ext cx="589191" cy="813922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012" y="1381936"/>
            <a:ext cx="589191" cy="838676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1012" y="3042532"/>
            <a:ext cx="589191" cy="730045"/>
          </a:xfrm>
          <a:prstGeom prst="rect">
            <a:avLst/>
          </a:prstGeom>
        </p:spPr>
      </p:pic>
      <p:pic>
        <p:nvPicPr>
          <p:cNvPr id="18" name="Bild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6199" y="4822905"/>
            <a:ext cx="596001" cy="799945"/>
          </a:xfrm>
          <a:prstGeom prst="rect">
            <a:avLst/>
          </a:prstGeom>
        </p:spPr>
      </p:pic>
      <p:pic>
        <p:nvPicPr>
          <p:cNvPr id="19" name="Bild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1013" y="5640478"/>
            <a:ext cx="595260" cy="677108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6274832" y="5622850"/>
            <a:ext cx="26811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Charles </a:t>
            </a:r>
            <a:r>
              <a:rPr lang="de-DE" sz="1400" dirty="0" err="1" smtClean="0">
                <a:solidFill>
                  <a:srgbClr val="143C78"/>
                </a:solidFill>
              </a:rPr>
              <a:t>Bonaventure</a:t>
            </a:r>
            <a:r>
              <a:rPr lang="de-DE" sz="1400" dirty="0" smtClean="0">
                <a:solidFill>
                  <a:srgbClr val="143C78"/>
                </a:solidFill>
              </a:rPr>
              <a:t> de Longueval</a:t>
            </a:r>
            <a:r>
              <a:rPr lang="de-DE" sz="1200" dirty="0" smtClean="0">
                <a:solidFill>
                  <a:srgbClr val="143C78"/>
                </a:solidFill>
              </a:rPr>
              <a:t>(09. Jan. 1571 – 10. Jul. 1621)</a:t>
            </a:r>
          </a:p>
        </p:txBody>
      </p:sp>
      <p:pic>
        <p:nvPicPr>
          <p:cNvPr id="21" name="Bild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1012" y="3776086"/>
            <a:ext cx="589189" cy="901914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6299558" y="3785448"/>
            <a:ext cx="248422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Georg Friedrich von </a:t>
            </a:r>
            <a:r>
              <a:rPr lang="de-DE" sz="1400" dirty="0" err="1" smtClean="0">
                <a:solidFill>
                  <a:srgbClr val="143C78"/>
                </a:solidFill>
              </a:rPr>
              <a:t>Baden-Durlach</a:t>
            </a:r>
            <a:endParaRPr lang="de-DE" sz="1400" dirty="0" smtClean="0">
              <a:solidFill>
                <a:srgbClr val="143C78"/>
              </a:solidFill>
            </a:endParaRP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(30. Jan. 1573 – 24. Sep. 1638)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6324284" y="1381936"/>
            <a:ext cx="2484222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Friedrich V von der Pfalz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(26. Aug. 1596 – 29. Dez. 1632)</a:t>
            </a:r>
          </a:p>
        </p:txBody>
      </p:sp>
      <p:pic>
        <p:nvPicPr>
          <p:cNvPr id="24" name="Bild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972717"/>
            <a:ext cx="5017913" cy="2782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Situation in Europa</a:t>
            </a:r>
          </a:p>
          <a:p>
            <a:pPr lvl="1"/>
            <a:r>
              <a:rPr lang="de-DE" sz="1600" dirty="0" smtClean="0"/>
              <a:t>Dänemark &amp; Schweden streben nach Vormacht im Baltikum (&amp; Norddeutschland)</a:t>
            </a:r>
          </a:p>
          <a:p>
            <a:pPr lvl="1"/>
            <a:endParaRPr lang="de-DE" sz="1600" dirty="0" smtClean="0"/>
          </a:p>
          <a:p>
            <a:pPr lvl="1"/>
            <a:r>
              <a:rPr lang="de-DE" sz="1600" dirty="0" smtClean="0"/>
              <a:t>(latenter) Konflikt zwischen Frankreich &amp; den Habsburgern (Kaiser &amp; Spanien)</a:t>
            </a:r>
          </a:p>
          <a:p>
            <a:pPr lvl="1"/>
            <a:endParaRPr lang="de-DE" sz="1600" dirty="0" smtClean="0"/>
          </a:p>
          <a:p>
            <a:r>
              <a:rPr lang="de-DE" dirty="0" smtClean="0"/>
              <a:t>Situation im Reich</a:t>
            </a:r>
          </a:p>
          <a:p>
            <a:pPr lvl="1"/>
            <a:r>
              <a:rPr lang="de-DE" sz="1600" dirty="0" smtClean="0"/>
              <a:t>Unklare Rechtssituation im Hinblick auf den Augsburger Religionsfrieden</a:t>
            </a:r>
          </a:p>
          <a:p>
            <a:pPr lvl="1"/>
            <a:endParaRPr lang="de-DE" sz="1600" dirty="0" smtClean="0"/>
          </a:p>
          <a:p>
            <a:pPr lvl="1"/>
            <a:r>
              <a:rPr lang="de-DE" sz="1600" dirty="0" smtClean="0"/>
              <a:t>Konfessionelle &amp; machtpolitische Gegensätze im Reich</a:t>
            </a:r>
          </a:p>
          <a:p>
            <a:pPr lvl="1"/>
            <a:endParaRPr lang="de-DE" sz="1600" dirty="0" smtClean="0"/>
          </a:p>
          <a:p>
            <a:pPr lvl="1"/>
            <a:r>
              <a:rPr lang="de-DE" sz="1600" dirty="0" smtClean="0"/>
              <a:t>Gründung der Protestantischer Union &amp; Katholischer Liga (Schutzbündnisse)</a:t>
            </a:r>
          </a:p>
          <a:p>
            <a:pPr lvl="1"/>
            <a:endParaRPr lang="de-DE" sz="1600" dirty="0" smtClean="0"/>
          </a:p>
          <a:p>
            <a:pPr lvl="1"/>
            <a:r>
              <a:rPr lang="de-DE" sz="1600" dirty="0" smtClean="0"/>
              <a:t>Verschärfung der Gegenreformation</a:t>
            </a:r>
          </a:p>
          <a:p>
            <a:pPr lvl="1"/>
            <a:endParaRPr lang="de-DE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199" y="1057022"/>
            <a:ext cx="8218800" cy="4535559"/>
          </a:xfrm>
          <a:prstGeom prst="rect">
            <a:avLst/>
          </a:pr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73" name="Gerade Verbindung 72"/>
          <p:cNvCxnSpPr/>
          <p:nvPr/>
        </p:nvCxnSpPr>
        <p:spPr>
          <a:xfrm flipV="1">
            <a:off x="5651500" y="2961199"/>
            <a:ext cx="967383" cy="488918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Gerade Verbindung 151"/>
          <p:cNvCxnSpPr/>
          <p:nvPr/>
        </p:nvCxnSpPr>
        <p:spPr>
          <a:xfrm flipV="1">
            <a:off x="1932804" y="3402071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Gerade Verbindung 135"/>
          <p:cNvCxnSpPr/>
          <p:nvPr/>
        </p:nvCxnSpPr>
        <p:spPr>
          <a:xfrm flipV="1">
            <a:off x="3197160" y="3254951"/>
            <a:ext cx="1438340" cy="791695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Verlauf: Fenstersturz &amp; Krieg in Böhmen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6" name="Freihandform 65"/>
          <p:cNvSpPr/>
          <p:nvPr/>
        </p:nvSpPr>
        <p:spPr>
          <a:xfrm>
            <a:off x="4635500" y="4660900"/>
            <a:ext cx="292100" cy="12700"/>
          </a:xfrm>
          <a:custGeom>
            <a:avLst/>
            <a:gdLst>
              <a:gd name="connsiteX0" fmla="*/ 0 w 292100"/>
              <a:gd name="connsiteY0" fmla="*/ 0 h 12700"/>
              <a:gd name="connsiteX1" fmla="*/ 292100 w 292100"/>
              <a:gd name="connsiteY1" fmla="*/ 1270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2100" h="12700">
                <a:moveTo>
                  <a:pt x="0" y="0"/>
                </a:moveTo>
                <a:lnTo>
                  <a:pt x="292100" y="12700"/>
                </a:lnTo>
              </a:path>
            </a:pathLst>
          </a:custGeom>
          <a:ln>
            <a:solidFill>
              <a:srgbClr val="14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Freihandform 66"/>
          <p:cNvSpPr/>
          <p:nvPr/>
        </p:nvSpPr>
        <p:spPr>
          <a:xfrm>
            <a:off x="889000" y="5016500"/>
            <a:ext cx="1435100" cy="304800"/>
          </a:xfrm>
          <a:custGeom>
            <a:avLst/>
            <a:gdLst>
              <a:gd name="connsiteX0" fmla="*/ 1435100 w 1435100"/>
              <a:gd name="connsiteY0" fmla="*/ 304800 h 304800"/>
              <a:gd name="connsiteX1" fmla="*/ 0 w 1435100"/>
              <a:gd name="connsiteY1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35100" h="304800">
                <a:moveTo>
                  <a:pt x="1435100" y="304800"/>
                </a:moveTo>
                <a:lnTo>
                  <a:pt x="0" y="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Textfeld 69"/>
          <p:cNvSpPr txBox="1"/>
          <p:nvPr/>
        </p:nvSpPr>
        <p:spPr>
          <a:xfrm>
            <a:off x="457199" y="5284804"/>
            <a:ext cx="1676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Spanien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584199" y="2284511"/>
            <a:ext cx="113030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England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5930900" y="3599523"/>
            <a:ext cx="144000" cy="144000"/>
          </a:xfrm>
          <a:prstGeom prst="ellipse">
            <a:avLst/>
          </a:prstGeom>
          <a:noFill/>
          <a:ln w="3175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3371149" y="2852782"/>
            <a:ext cx="144000" cy="144000"/>
          </a:xfrm>
          <a:prstGeom prst="ellipse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4982700" y="5341292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89" name="Textfeld 88"/>
          <p:cNvSpPr txBox="1"/>
          <p:nvPr/>
        </p:nvSpPr>
        <p:spPr>
          <a:xfrm>
            <a:off x="5088600" y="5245215"/>
            <a:ext cx="1168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1400" dirty="0" smtClean="0">
                <a:solidFill>
                  <a:srgbClr val="143C78"/>
                </a:solidFill>
              </a:rPr>
              <a:t>Rom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5930900" y="3599523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" name="Gruppierung 36"/>
          <p:cNvGrpSpPr/>
          <p:nvPr/>
        </p:nvGrpSpPr>
        <p:grpSpPr>
          <a:xfrm>
            <a:off x="1590338" y="3400290"/>
            <a:ext cx="1168400" cy="426377"/>
            <a:chOff x="5422900" y="3599523"/>
            <a:chExt cx="1168400" cy="426377"/>
          </a:xfrm>
          <a:noFill/>
        </p:grpSpPr>
        <p:sp>
          <p:nvSpPr>
            <p:cNvPr id="38" name="Oval 37"/>
            <p:cNvSpPr/>
            <p:nvPr/>
          </p:nvSpPr>
          <p:spPr>
            <a:xfrm>
              <a:off x="5930900" y="3599523"/>
              <a:ext cx="144000" cy="144000"/>
            </a:xfrm>
            <a:prstGeom prst="ellipse">
              <a:avLst/>
            </a:prstGeom>
            <a:grp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5422900" y="3718123"/>
              <a:ext cx="116840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143C78"/>
                  </a:solidFill>
                </a:rPr>
                <a:t>Paris</a:t>
              </a:r>
              <a:endParaRPr lang="de-DE" sz="1400" dirty="0">
                <a:solidFill>
                  <a:srgbClr val="143C78"/>
                </a:solidFill>
              </a:endParaRPr>
            </a:p>
          </p:txBody>
        </p:sp>
      </p:grpSp>
      <p:sp>
        <p:nvSpPr>
          <p:cNvPr id="40" name="Oval 39"/>
          <p:cNvSpPr/>
          <p:nvPr/>
        </p:nvSpPr>
        <p:spPr>
          <a:xfrm>
            <a:off x="2098338" y="3400290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2" name="Gerade Verbindung 41"/>
          <p:cNvCxnSpPr/>
          <p:nvPr/>
        </p:nvCxnSpPr>
        <p:spPr>
          <a:xfrm flipV="1">
            <a:off x="3739450" y="2029575"/>
            <a:ext cx="1912050" cy="995430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/>
          <p:nvPr/>
        </p:nvCxnSpPr>
        <p:spPr>
          <a:xfrm flipV="1">
            <a:off x="3711228" y="2228067"/>
            <a:ext cx="2372103" cy="1222050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/>
          <p:nvPr/>
        </p:nvCxnSpPr>
        <p:spPr>
          <a:xfrm flipV="1">
            <a:off x="3739450" y="2029575"/>
            <a:ext cx="1121757" cy="562713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/>
        </p:nvCxnSpPr>
        <p:spPr>
          <a:xfrm flipV="1">
            <a:off x="4861207" y="2592288"/>
            <a:ext cx="1395793" cy="773164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3"/>
          <p:cNvCxnSpPr/>
          <p:nvPr/>
        </p:nvCxnSpPr>
        <p:spPr>
          <a:xfrm flipV="1">
            <a:off x="4721714" y="3365453"/>
            <a:ext cx="1564081" cy="852200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Gerade Verbindung 115"/>
          <p:cNvCxnSpPr/>
          <p:nvPr/>
        </p:nvCxnSpPr>
        <p:spPr>
          <a:xfrm flipV="1">
            <a:off x="6511571" y="2970017"/>
            <a:ext cx="1087967" cy="548873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Gerade Verbindung 116"/>
          <p:cNvCxnSpPr/>
          <p:nvPr/>
        </p:nvCxnSpPr>
        <p:spPr>
          <a:xfrm flipV="1">
            <a:off x="5967588" y="3477028"/>
            <a:ext cx="1631950" cy="863395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Gerade Verbindung 117"/>
          <p:cNvCxnSpPr/>
          <p:nvPr/>
        </p:nvCxnSpPr>
        <p:spPr>
          <a:xfrm flipV="1">
            <a:off x="6038900" y="3894246"/>
            <a:ext cx="1713038" cy="849909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Gerade Verbindung 127"/>
          <p:cNvCxnSpPr/>
          <p:nvPr/>
        </p:nvCxnSpPr>
        <p:spPr>
          <a:xfrm flipV="1">
            <a:off x="3353505" y="3875397"/>
            <a:ext cx="660400" cy="385672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Gerade Verbindung 128"/>
          <p:cNvCxnSpPr/>
          <p:nvPr/>
        </p:nvCxnSpPr>
        <p:spPr>
          <a:xfrm flipV="1">
            <a:off x="3610384" y="3940640"/>
            <a:ext cx="660400" cy="385672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Gerade Verbindung 132"/>
          <p:cNvCxnSpPr/>
          <p:nvPr/>
        </p:nvCxnSpPr>
        <p:spPr>
          <a:xfrm flipV="1">
            <a:off x="4432300" y="2996782"/>
            <a:ext cx="1642600" cy="897465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Gerade Verbindung 136"/>
          <p:cNvCxnSpPr/>
          <p:nvPr/>
        </p:nvCxnSpPr>
        <p:spPr>
          <a:xfrm flipV="1">
            <a:off x="3044760" y="3125271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Gerade Verbindung 138"/>
          <p:cNvCxnSpPr/>
          <p:nvPr/>
        </p:nvCxnSpPr>
        <p:spPr>
          <a:xfrm flipV="1">
            <a:off x="2689654" y="2642076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Gerade Verbindung 141"/>
          <p:cNvCxnSpPr/>
          <p:nvPr/>
        </p:nvCxnSpPr>
        <p:spPr>
          <a:xfrm flipV="1">
            <a:off x="3154827" y="4340423"/>
            <a:ext cx="317989" cy="206986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Gerade Verbindung 144"/>
          <p:cNvCxnSpPr/>
          <p:nvPr/>
        </p:nvCxnSpPr>
        <p:spPr>
          <a:xfrm flipV="1">
            <a:off x="3493000" y="4096455"/>
            <a:ext cx="1009857" cy="622300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Gerade Verbindung 147"/>
          <p:cNvCxnSpPr/>
          <p:nvPr/>
        </p:nvCxnSpPr>
        <p:spPr>
          <a:xfrm flipV="1">
            <a:off x="4341339" y="3875397"/>
            <a:ext cx="1859969" cy="1007972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Freihandform 47"/>
          <p:cNvSpPr/>
          <p:nvPr/>
        </p:nvSpPr>
        <p:spPr>
          <a:xfrm>
            <a:off x="3943350" y="1898650"/>
            <a:ext cx="476250" cy="44450"/>
          </a:xfrm>
          <a:custGeom>
            <a:avLst/>
            <a:gdLst>
              <a:gd name="connsiteX0" fmla="*/ 0 w 476250"/>
              <a:gd name="connsiteY0" fmla="*/ 25400 h 44450"/>
              <a:gd name="connsiteX1" fmla="*/ 120650 w 476250"/>
              <a:gd name="connsiteY1" fmla="*/ 44450 h 44450"/>
              <a:gd name="connsiteX2" fmla="*/ 476250 w 476250"/>
              <a:gd name="connsiteY2" fmla="*/ 0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50" h="44450">
                <a:moveTo>
                  <a:pt x="0" y="25400"/>
                </a:moveTo>
                <a:lnTo>
                  <a:pt x="120650" y="44450"/>
                </a:lnTo>
                <a:lnTo>
                  <a:pt x="476250" y="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9" name="Gerade Verbindung 148"/>
          <p:cNvCxnSpPr/>
          <p:nvPr/>
        </p:nvCxnSpPr>
        <p:spPr>
          <a:xfrm flipV="1">
            <a:off x="3812101" y="1085244"/>
            <a:ext cx="1183953" cy="613899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Gerade Verbindung 149"/>
          <p:cNvCxnSpPr/>
          <p:nvPr/>
        </p:nvCxnSpPr>
        <p:spPr>
          <a:xfrm flipV="1">
            <a:off x="4670747" y="1085244"/>
            <a:ext cx="1183953" cy="613899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Gerade Verbindung 150"/>
          <p:cNvCxnSpPr/>
          <p:nvPr/>
        </p:nvCxnSpPr>
        <p:spPr>
          <a:xfrm flipV="1">
            <a:off x="1337311" y="3125271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Gerade Verbindung 152"/>
          <p:cNvCxnSpPr/>
          <p:nvPr/>
        </p:nvCxnSpPr>
        <p:spPr>
          <a:xfrm flipV="1">
            <a:off x="1904582" y="3927599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Gerade Verbindung 153"/>
          <p:cNvCxnSpPr/>
          <p:nvPr/>
        </p:nvCxnSpPr>
        <p:spPr>
          <a:xfrm flipV="1">
            <a:off x="1932804" y="4605527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 flipV="1">
            <a:off x="4721714" y="4995151"/>
            <a:ext cx="535859" cy="326149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Gerade Verbindung 156"/>
          <p:cNvCxnSpPr/>
          <p:nvPr/>
        </p:nvCxnSpPr>
        <p:spPr>
          <a:xfrm flipV="1">
            <a:off x="6201308" y="2027766"/>
            <a:ext cx="535859" cy="326149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Gerade Verbindung 157"/>
          <p:cNvCxnSpPr/>
          <p:nvPr/>
        </p:nvCxnSpPr>
        <p:spPr>
          <a:xfrm flipV="1">
            <a:off x="6591300" y="2315927"/>
            <a:ext cx="535859" cy="326149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Gerade Verbindung 158"/>
          <p:cNvCxnSpPr/>
          <p:nvPr/>
        </p:nvCxnSpPr>
        <p:spPr>
          <a:xfrm flipV="1">
            <a:off x="6831007" y="2719958"/>
            <a:ext cx="535859" cy="326149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feld 71"/>
          <p:cNvSpPr txBox="1"/>
          <p:nvPr/>
        </p:nvSpPr>
        <p:spPr>
          <a:xfrm>
            <a:off x="6699250" y="2284511"/>
            <a:ext cx="1168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Polen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76" name="Textfeld 75"/>
          <p:cNvSpPr txBox="1"/>
          <p:nvPr/>
        </p:nvSpPr>
        <p:spPr>
          <a:xfrm>
            <a:off x="3395139" y="1463873"/>
            <a:ext cx="1676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Dänemark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989895" y="4090654"/>
            <a:ext cx="1676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Frankreich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166" name="Textfeld 165"/>
          <p:cNvSpPr txBox="1"/>
          <p:nvPr/>
        </p:nvSpPr>
        <p:spPr>
          <a:xfrm>
            <a:off x="5263225" y="5592581"/>
            <a:ext cx="3426885" cy="523220"/>
          </a:xfrm>
          <a:prstGeom prst="rect">
            <a:avLst/>
          </a:prstGeom>
          <a:solidFill>
            <a:schemeClr val="bg1"/>
          </a:solidFill>
          <a:ln>
            <a:solidFill>
              <a:srgbClr val="143C78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143C78"/>
                </a:solidFill>
              </a:rPr>
              <a:t>Konfessionen:	</a:t>
            </a:r>
            <a:r>
              <a:rPr lang="de-DE" sz="1400" dirty="0" smtClean="0">
                <a:solidFill>
                  <a:srgbClr val="FF99CB"/>
                </a:solidFill>
              </a:rPr>
              <a:t>Protestantisch dominiert</a:t>
            </a:r>
          </a:p>
          <a:p>
            <a:r>
              <a:rPr lang="de-DE" sz="1400" dirty="0" smtClean="0">
                <a:solidFill>
                  <a:srgbClr val="A5C3FF"/>
                </a:solidFill>
              </a:rPr>
              <a:t>			Katholisch dominiert</a:t>
            </a:r>
            <a:endParaRPr lang="de-DE" sz="1400" dirty="0">
              <a:solidFill>
                <a:srgbClr val="A5C3FF"/>
              </a:solidFill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4686300" y="4950138"/>
            <a:ext cx="1168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Kirchenstaat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65" name="Freihandform 64"/>
          <p:cNvSpPr/>
          <p:nvPr/>
        </p:nvSpPr>
        <p:spPr>
          <a:xfrm>
            <a:off x="4432300" y="1771650"/>
            <a:ext cx="2266950" cy="3524250"/>
          </a:xfrm>
          <a:custGeom>
            <a:avLst/>
            <a:gdLst>
              <a:gd name="connsiteX0" fmla="*/ 2019300 w 2266950"/>
              <a:gd name="connsiteY0" fmla="*/ 0 h 3149600"/>
              <a:gd name="connsiteX1" fmla="*/ 1435100 w 2266950"/>
              <a:gd name="connsiteY1" fmla="*/ 628650 h 3149600"/>
              <a:gd name="connsiteX2" fmla="*/ 2241550 w 2266950"/>
              <a:gd name="connsiteY2" fmla="*/ 1168400 h 3149600"/>
              <a:gd name="connsiteX3" fmla="*/ 2266950 w 2266950"/>
              <a:gd name="connsiteY3" fmla="*/ 1441450 h 3149600"/>
              <a:gd name="connsiteX4" fmla="*/ 1955800 w 2266950"/>
              <a:gd name="connsiteY4" fmla="*/ 1847850 h 3149600"/>
              <a:gd name="connsiteX5" fmla="*/ 1695450 w 2266950"/>
              <a:gd name="connsiteY5" fmla="*/ 2374900 h 3149600"/>
              <a:gd name="connsiteX6" fmla="*/ 1092200 w 2266950"/>
              <a:gd name="connsiteY6" fmla="*/ 2673350 h 3149600"/>
              <a:gd name="connsiteX7" fmla="*/ 971550 w 2266950"/>
              <a:gd name="connsiteY7" fmla="*/ 2533650 h 3149600"/>
              <a:gd name="connsiteX8" fmla="*/ 635000 w 2266950"/>
              <a:gd name="connsiteY8" fmla="*/ 2374900 h 3149600"/>
              <a:gd name="connsiteX9" fmla="*/ 374650 w 2266950"/>
              <a:gd name="connsiteY9" fmla="*/ 2489200 h 3149600"/>
              <a:gd name="connsiteX10" fmla="*/ 203200 w 2266950"/>
              <a:gd name="connsiteY10" fmla="*/ 2616200 h 3149600"/>
              <a:gd name="connsiteX11" fmla="*/ 31750 w 2266950"/>
              <a:gd name="connsiteY11" fmla="*/ 2540000 h 3149600"/>
              <a:gd name="connsiteX12" fmla="*/ 0 w 2266950"/>
              <a:gd name="connsiteY12" fmla="*/ 2794000 h 3149600"/>
              <a:gd name="connsiteX13" fmla="*/ 209550 w 2266950"/>
              <a:gd name="connsiteY13" fmla="*/ 2895600 h 3149600"/>
              <a:gd name="connsiteX14" fmla="*/ 374650 w 2266950"/>
              <a:gd name="connsiteY14" fmla="*/ 3149600 h 3149600"/>
              <a:gd name="connsiteX15" fmla="*/ 673100 w 2266950"/>
              <a:gd name="connsiteY15" fmla="*/ 3136900 h 3149600"/>
              <a:gd name="connsiteX16" fmla="*/ 1035050 w 2266950"/>
              <a:gd name="connsiteY16" fmla="*/ 2997200 h 3149600"/>
              <a:gd name="connsiteX0" fmla="*/ 2019300 w 2266950"/>
              <a:gd name="connsiteY0" fmla="*/ 0 h 3524250"/>
              <a:gd name="connsiteX1" fmla="*/ 1435100 w 2266950"/>
              <a:gd name="connsiteY1" fmla="*/ 628650 h 3524250"/>
              <a:gd name="connsiteX2" fmla="*/ 2241550 w 2266950"/>
              <a:gd name="connsiteY2" fmla="*/ 1168400 h 3524250"/>
              <a:gd name="connsiteX3" fmla="*/ 2266950 w 2266950"/>
              <a:gd name="connsiteY3" fmla="*/ 1441450 h 3524250"/>
              <a:gd name="connsiteX4" fmla="*/ 1955800 w 2266950"/>
              <a:gd name="connsiteY4" fmla="*/ 1847850 h 3524250"/>
              <a:gd name="connsiteX5" fmla="*/ 1695450 w 2266950"/>
              <a:gd name="connsiteY5" fmla="*/ 2374900 h 3524250"/>
              <a:gd name="connsiteX6" fmla="*/ 1092200 w 2266950"/>
              <a:gd name="connsiteY6" fmla="*/ 2673350 h 3524250"/>
              <a:gd name="connsiteX7" fmla="*/ 971550 w 2266950"/>
              <a:gd name="connsiteY7" fmla="*/ 2533650 h 3524250"/>
              <a:gd name="connsiteX8" fmla="*/ 635000 w 2266950"/>
              <a:gd name="connsiteY8" fmla="*/ 2374900 h 3524250"/>
              <a:gd name="connsiteX9" fmla="*/ 374650 w 2266950"/>
              <a:gd name="connsiteY9" fmla="*/ 2489200 h 3524250"/>
              <a:gd name="connsiteX10" fmla="*/ 203200 w 2266950"/>
              <a:gd name="connsiteY10" fmla="*/ 2616200 h 3524250"/>
              <a:gd name="connsiteX11" fmla="*/ 31750 w 2266950"/>
              <a:gd name="connsiteY11" fmla="*/ 2540000 h 3524250"/>
              <a:gd name="connsiteX12" fmla="*/ 0 w 2266950"/>
              <a:gd name="connsiteY12" fmla="*/ 2794000 h 3524250"/>
              <a:gd name="connsiteX13" fmla="*/ 209550 w 2266950"/>
              <a:gd name="connsiteY13" fmla="*/ 2895600 h 3524250"/>
              <a:gd name="connsiteX14" fmla="*/ 374650 w 2266950"/>
              <a:gd name="connsiteY14" fmla="*/ 3149600 h 3524250"/>
              <a:gd name="connsiteX15" fmla="*/ 673100 w 2266950"/>
              <a:gd name="connsiteY15" fmla="*/ 3136900 h 3524250"/>
              <a:gd name="connsiteX16" fmla="*/ 203200 w 2266950"/>
              <a:gd name="connsiteY16" fmla="*/ 3524250 h 3524250"/>
              <a:gd name="connsiteX17" fmla="*/ 1035050 w 2266950"/>
              <a:gd name="connsiteY17" fmla="*/ 2997200 h 3524250"/>
              <a:gd name="connsiteX0" fmla="*/ 2019300 w 2266950"/>
              <a:gd name="connsiteY0" fmla="*/ 0 h 3524250"/>
              <a:gd name="connsiteX1" fmla="*/ 1435100 w 2266950"/>
              <a:gd name="connsiteY1" fmla="*/ 628650 h 3524250"/>
              <a:gd name="connsiteX2" fmla="*/ 2241550 w 2266950"/>
              <a:gd name="connsiteY2" fmla="*/ 1168400 h 3524250"/>
              <a:gd name="connsiteX3" fmla="*/ 2266950 w 2266950"/>
              <a:gd name="connsiteY3" fmla="*/ 1441450 h 3524250"/>
              <a:gd name="connsiteX4" fmla="*/ 1955800 w 2266950"/>
              <a:gd name="connsiteY4" fmla="*/ 1847850 h 3524250"/>
              <a:gd name="connsiteX5" fmla="*/ 1695450 w 2266950"/>
              <a:gd name="connsiteY5" fmla="*/ 2374900 h 3524250"/>
              <a:gd name="connsiteX6" fmla="*/ 1092200 w 2266950"/>
              <a:gd name="connsiteY6" fmla="*/ 2673350 h 3524250"/>
              <a:gd name="connsiteX7" fmla="*/ 971550 w 2266950"/>
              <a:gd name="connsiteY7" fmla="*/ 2533650 h 3524250"/>
              <a:gd name="connsiteX8" fmla="*/ 635000 w 2266950"/>
              <a:gd name="connsiteY8" fmla="*/ 2374900 h 3524250"/>
              <a:gd name="connsiteX9" fmla="*/ 374650 w 2266950"/>
              <a:gd name="connsiteY9" fmla="*/ 2489200 h 3524250"/>
              <a:gd name="connsiteX10" fmla="*/ 203200 w 2266950"/>
              <a:gd name="connsiteY10" fmla="*/ 2616200 h 3524250"/>
              <a:gd name="connsiteX11" fmla="*/ 31750 w 2266950"/>
              <a:gd name="connsiteY11" fmla="*/ 2540000 h 3524250"/>
              <a:gd name="connsiteX12" fmla="*/ 0 w 2266950"/>
              <a:gd name="connsiteY12" fmla="*/ 2794000 h 3524250"/>
              <a:gd name="connsiteX13" fmla="*/ 209550 w 2266950"/>
              <a:gd name="connsiteY13" fmla="*/ 2895600 h 3524250"/>
              <a:gd name="connsiteX14" fmla="*/ 374650 w 2266950"/>
              <a:gd name="connsiteY14" fmla="*/ 3149600 h 3524250"/>
              <a:gd name="connsiteX15" fmla="*/ 673100 w 2266950"/>
              <a:gd name="connsiteY15" fmla="*/ 3136900 h 3524250"/>
              <a:gd name="connsiteX16" fmla="*/ 203200 w 2266950"/>
              <a:gd name="connsiteY16" fmla="*/ 3524250 h 3524250"/>
              <a:gd name="connsiteX17" fmla="*/ 209551 w 2266950"/>
              <a:gd name="connsiteY17" fmla="*/ 3522981 h 3524250"/>
              <a:gd name="connsiteX0" fmla="*/ 2019300 w 2266950"/>
              <a:gd name="connsiteY0" fmla="*/ 0 h 3524250"/>
              <a:gd name="connsiteX1" fmla="*/ 1435100 w 2266950"/>
              <a:gd name="connsiteY1" fmla="*/ 628650 h 3524250"/>
              <a:gd name="connsiteX2" fmla="*/ 2241550 w 2266950"/>
              <a:gd name="connsiteY2" fmla="*/ 1168400 h 3524250"/>
              <a:gd name="connsiteX3" fmla="*/ 2266950 w 2266950"/>
              <a:gd name="connsiteY3" fmla="*/ 1441450 h 3524250"/>
              <a:gd name="connsiteX4" fmla="*/ 1955800 w 2266950"/>
              <a:gd name="connsiteY4" fmla="*/ 1847850 h 3524250"/>
              <a:gd name="connsiteX5" fmla="*/ 1695450 w 2266950"/>
              <a:gd name="connsiteY5" fmla="*/ 2374900 h 3524250"/>
              <a:gd name="connsiteX6" fmla="*/ 1092200 w 2266950"/>
              <a:gd name="connsiteY6" fmla="*/ 2673350 h 3524250"/>
              <a:gd name="connsiteX7" fmla="*/ 971550 w 2266950"/>
              <a:gd name="connsiteY7" fmla="*/ 2533650 h 3524250"/>
              <a:gd name="connsiteX8" fmla="*/ 635000 w 2266950"/>
              <a:gd name="connsiteY8" fmla="*/ 2374900 h 3524250"/>
              <a:gd name="connsiteX9" fmla="*/ 374650 w 2266950"/>
              <a:gd name="connsiteY9" fmla="*/ 2489200 h 3524250"/>
              <a:gd name="connsiteX10" fmla="*/ 203200 w 2266950"/>
              <a:gd name="connsiteY10" fmla="*/ 2616200 h 3524250"/>
              <a:gd name="connsiteX11" fmla="*/ 31750 w 2266950"/>
              <a:gd name="connsiteY11" fmla="*/ 2540000 h 3524250"/>
              <a:gd name="connsiteX12" fmla="*/ 0 w 2266950"/>
              <a:gd name="connsiteY12" fmla="*/ 2794000 h 3524250"/>
              <a:gd name="connsiteX13" fmla="*/ 209550 w 2266950"/>
              <a:gd name="connsiteY13" fmla="*/ 2895600 h 3524250"/>
              <a:gd name="connsiteX14" fmla="*/ 374650 w 2266950"/>
              <a:gd name="connsiteY14" fmla="*/ 3149600 h 3524250"/>
              <a:gd name="connsiteX15" fmla="*/ 203200 w 2266950"/>
              <a:gd name="connsiteY15" fmla="*/ 3524250 h 3524250"/>
              <a:gd name="connsiteX16" fmla="*/ 209551 w 2266950"/>
              <a:gd name="connsiteY16" fmla="*/ 3522981 h 352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6950" h="3524250">
                <a:moveTo>
                  <a:pt x="2019300" y="0"/>
                </a:moveTo>
                <a:lnTo>
                  <a:pt x="1435100" y="628650"/>
                </a:lnTo>
                <a:lnTo>
                  <a:pt x="2241550" y="1168400"/>
                </a:lnTo>
                <a:lnTo>
                  <a:pt x="2266950" y="1441450"/>
                </a:lnTo>
                <a:lnTo>
                  <a:pt x="1955800" y="1847850"/>
                </a:lnTo>
                <a:lnTo>
                  <a:pt x="1695450" y="2374900"/>
                </a:lnTo>
                <a:lnTo>
                  <a:pt x="1092200" y="2673350"/>
                </a:lnTo>
                <a:lnTo>
                  <a:pt x="971550" y="2533650"/>
                </a:lnTo>
                <a:lnTo>
                  <a:pt x="635000" y="2374900"/>
                </a:lnTo>
                <a:cubicBezTo>
                  <a:pt x="372695" y="2483661"/>
                  <a:pt x="374650" y="2388902"/>
                  <a:pt x="374650" y="2489200"/>
                </a:cubicBezTo>
                <a:lnTo>
                  <a:pt x="203200" y="2616200"/>
                </a:lnTo>
                <a:lnTo>
                  <a:pt x="31750" y="2540000"/>
                </a:lnTo>
                <a:lnTo>
                  <a:pt x="0" y="2794000"/>
                </a:lnTo>
                <a:lnTo>
                  <a:pt x="209550" y="2895600"/>
                </a:lnTo>
                <a:lnTo>
                  <a:pt x="374650" y="3149600"/>
                </a:lnTo>
                <a:lnTo>
                  <a:pt x="203200" y="3524250"/>
                </a:lnTo>
                <a:lnTo>
                  <a:pt x="209551" y="3522981"/>
                </a:lnTo>
              </a:path>
            </a:pathLst>
          </a:custGeom>
          <a:ln>
            <a:solidFill>
              <a:srgbClr val="14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4" name="Gerade Verbindung 73"/>
          <p:cNvCxnSpPr/>
          <p:nvPr/>
        </p:nvCxnSpPr>
        <p:spPr>
          <a:xfrm flipV="1">
            <a:off x="2666295" y="1943102"/>
            <a:ext cx="1437251" cy="776856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74"/>
          <p:cNvCxnSpPr/>
          <p:nvPr/>
        </p:nvCxnSpPr>
        <p:spPr>
          <a:xfrm flipV="1">
            <a:off x="2098338" y="2790513"/>
            <a:ext cx="567957" cy="251424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feld 78"/>
          <p:cNvSpPr txBox="1"/>
          <p:nvPr/>
        </p:nvSpPr>
        <p:spPr>
          <a:xfrm>
            <a:off x="5422900" y="3718123"/>
            <a:ext cx="1168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Wien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3041939" y="3564734"/>
            <a:ext cx="130569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Heiliges</a:t>
            </a:r>
          </a:p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Römisches</a:t>
            </a:r>
          </a:p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Reich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21" name="Freihandform 20"/>
          <p:cNvSpPr/>
          <p:nvPr/>
        </p:nvSpPr>
        <p:spPr>
          <a:xfrm>
            <a:off x="2012950" y="2844800"/>
            <a:ext cx="1428750" cy="2114550"/>
          </a:xfrm>
          <a:custGeom>
            <a:avLst/>
            <a:gdLst>
              <a:gd name="connsiteX0" fmla="*/ 0 w 1428750"/>
              <a:gd name="connsiteY0" fmla="*/ 0 h 2114550"/>
              <a:gd name="connsiteX1" fmla="*/ 6350 w 1428750"/>
              <a:gd name="connsiteY1" fmla="*/ 196850 h 2114550"/>
              <a:gd name="connsiteX2" fmla="*/ 825500 w 1428750"/>
              <a:gd name="connsiteY2" fmla="*/ 285750 h 2114550"/>
              <a:gd name="connsiteX3" fmla="*/ 1060450 w 1428750"/>
              <a:gd name="connsiteY3" fmla="*/ 844550 h 2114550"/>
              <a:gd name="connsiteX4" fmla="*/ 819150 w 1428750"/>
              <a:gd name="connsiteY4" fmla="*/ 1492250 h 2114550"/>
              <a:gd name="connsiteX5" fmla="*/ 1060450 w 1428750"/>
              <a:gd name="connsiteY5" fmla="*/ 1898650 h 2114550"/>
              <a:gd name="connsiteX6" fmla="*/ 1428750 w 1428750"/>
              <a:gd name="connsiteY6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8750" h="2114550">
                <a:moveTo>
                  <a:pt x="0" y="0"/>
                </a:moveTo>
                <a:lnTo>
                  <a:pt x="6350" y="196850"/>
                </a:lnTo>
                <a:lnTo>
                  <a:pt x="825500" y="285750"/>
                </a:lnTo>
                <a:lnTo>
                  <a:pt x="1060450" y="844550"/>
                </a:lnTo>
                <a:lnTo>
                  <a:pt x="819150" y="1492250"/>
                </a:lnTo>
                <a:lnTo>
                  <a:pt x="1060450" y="1898650"/>
                </a:lnTo>
                <a:lnTo>
                  <a:pt x="1428750" y="211455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4" name="Oval 93"/>
          <p:cNvSpPr/>
          <p:nvPr/>
        </p:nvSpPr>
        <p:spPr>
          <a:xfrm>
            <a:off x="4826001" y="2879964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99" name="Textfeld 98"/>
          <p:cNvSpPr txBox="1"/>
          <p:nvPr/>
        </p:nvSpPr>
        <p:spPr>
          <a:xfrm>
            <a:off x="4332112" y="2984453"/>
            <a:ext cx="11684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Lützen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3607151" y="3037301"/>
            <a:ext cx="583407" cy="281632"/>
          </a:xfrm>
          <a:prstGeom prst="ellipse">
            <a:avLst/>
          </a:prstGeom>
          <a:solidFill>
            <a:srgbClr val="FF99CB">
              <a:alpha val="75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P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91" name="Oval 90"/>
          <p:cNvSpPr/>
          <p:nvPr/>
        </p:nvSpPr>
        <p:spPr>
          <a:xfrm>
            <a:off x="5332590" y="3066268"/>
            <a:ext cx="988323" cy="415456"/>
          </a:xfrm>
          <a:prstGeom prst="ellipse">
            <a:avLst/>
          </a:prstGeom>
          <a:solidFill>
            <a:srgbClr val="FF99CB">
              <a:alpha val="75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Bö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102" name="Textfeld 101"/>
          <p:cNvSpPr txBox="1"/>
          <p:nvPr/>
        </p:nvSpPr>
        <p:spPr>
          <a:xfrm>
            <a:off x="7270750" y="4604718"/>
            <a:ext cx="1168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Osmanisches Reich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103" name="Bogen 102"/>
          <p:cNvSpPr/>
          <p:nvPr/>
        </p:nvSpPr>
        <p:spPr>
          <a:xfrm>
            <a:off x="7150100" y="4372032"/>
            <a:ext cx="2362200" cy="1593735"/>
          </a:xfrm>
          <a:prstGeom prst="arc">
            <a:avLst>
              <a:gd name="adj1" fmla="val 10855908"/>
              <a:gd name="adj2" fmla="val 16332156"/>
            </a:avLst>
          </a:prstGeom>
          <a:ln>
            <a:solidFill>
              <a:srgbClr val="14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4" name="Pfeil nach links 103"/>
          <p:cNvSpPr/>
          <p:nvPr/>
        </p:nvSpPr>
        <p:spPr>
          <a:xfrm rot="2663259">
            <a:off x="6921499" y="4219133"/>
            <a:ext cx="457200" cy="542983"/>
          </a:xfrm>
          <a:prstGeom prst="leftArrow">
            <a:avLst/>
          </a:prstGeom>
          <a:noFill/>
          <a:ln w="254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4614336" y="3656069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86" name="Textfeld 85"/>
          <p:cNvSpPr txBox="1"/>
          <p:nvPr/>
        </p:nvSpPr>
        <p:spPr>
          <a:xfrm>
            <a:off x="4120447" y="3760558"/>
            <a:ext cx="11684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München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5514619" y="3229918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109" name="Textfeld 108"/>
          <p:cNvSpPr txBox="1"/>
          <p:nvPr/>
        </p:nvSpPr>
        <p:spPr>
          <a:xfrm>
            <a:off x="5020730" y="3334407"/>
            <a:ext cx="11684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Prag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3729567" y="2621181"/>
            <a:ext cx="144000" cy="144000"/>
          </a:xfrm>
          <a:prstGeom prst="ellipse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114" name="Textfeld 113"/>
          <p:cNvSpPr txBox="1"/>
          <p:nvPr/>
        </p:nvSpPr>
        <p:spPr>
          <a:xfrm>
            <a:off x="3019070" y="2222841"/>
            <a:ext cx="110892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Münster &amp; </a:t>
            </a:r>
          </a:p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Osnabrück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3517902" y="2705847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2" name="Textfeld 121"/>
          <p:cNvSpPr txBox="1"/>
          <p:nvPr/>
        </p:nvSpPr>
        <p:spPr>
          <a:xfrm>
            <a:off x="4755446" y="1057022"/>
            <a:ext cx="1676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Schweden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124" name="Freihandform 123"/>
          <p:cNvSpPr/>
          <p:nvPr/>
        </p:nvSpPr>
        <p:spPr>
          <a:xfrm>
            <a:off x="2328333" y="2455333"/>
            <a:ext cx="732370" cy="417962"/>
          </a:xfrm>
          <a:custGeom>
            <a:avLst/>
            <a:gdLst>
              <a:gd name="connsiteX0" fmla="*/ 663222 w 762000"/>
              <a:gd name="connsiteY0" fmla="*/ 0 h 479778"/>
              <a:gd name="connsiteX1" fmla="*/ 747889 w 762000"/>
              <a:gd name="connsiteY1" fmla="*/ 395111 h 479778"/>
              <a:gd name="connsiteX2" fmla="*/ 747889 w 762000"/>
              <a:gd name="connsiteY2" fmla="*/ 395111 h 479778"/>
              <a:gd name="connsiteX3" fmla="*/ 762000 w 762000"/>
              <a:gd name="connsiteY3" fmla="*/ 479778 h 479778"/>
              <a:gd name="connsiteX4" fmla="*/ 0 w 762000"/>
              <a:gd name="connsiteY4" fmla="*/ 352778 h 47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479778">
                <a:moveTo>
                  <a:pt x="663222" y="0"/>
                </a:moveTo>
                <a:lnTo>
                  <a:pt x="747889" y="395111"/>
                </a:lnTo>
                <a:lnTo>
                  <a:pt x="747889" y="395111"/>
                </a:lnTo>
                <a:lnTo>
                  <a:pt x="762000" y="479778"/>
                </a:lnTo>
                <a:lnTo>
                  <a:pt x="0" y="352778"/>
                </a:lnTo>
              </a:path>
            </a:pathLst>
          </a:custGeom>
          <a:ln>
            <a:solidFill>
              <a:srgbClr val="14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5" name="Textfeld 124"/>
          <p:cNvSpPr txBox="1"/>
          <p:nvPr/>
        </p:nvSpPr>
        <p:spPr>
          <a:xfrm>
            <a:off x="1902180" y="2246194"/>
            <a:ext cx="113030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Vereinigte Niederlande</a:t>
            </a:r>
            <a:endParaRPr lang="de-DE" sz="1400" dirty="0">
              <a:solidFill>
                <a:srgbClr val="143C78"/>
              </a:solidFill>
            </a:endParaRPr>
          </a:p>
        </p:txBody>
      </p:sp>
      <p:grpSp>
        <p:nvGrpSpPr>
          <p:cNvPr id="97" name="Gruppierung 96"/>
          <p:cNvGrpSpPr/>
          <p:nvPr/>
        </p:nvGrpSpPr>
        <p:grpSpPr>
          <a:xfrm>
            <a:off x="4130326" y="1159482"/>
            <a:ext cx="2876020" cy="2005614"/>
            <a:chOff x="4130326" y="1159482"/>
            <a:chExt cx="2876020" cy="2005614"/>
          </a:xfrm>
        </p:grpSpPr>
        <p:cxnSp>
          <p:nvCxnSpPr>
            <p:cNvPr id="81" name="Gerade Verbindung 80"/>
            <p:cNvCxnSpPr>
              <a:stCxn id="83" idx="2"/>
            </p:cNvCxnSpPr>
            <p:nvPr/>
          </p:nvCxnSpPr>
          <p:spPr>
            <a:xfrm rot="5400000">
              <a:off x="4812782" y="2409542"/>
              <a:ext cx="1510314" cy="794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Abgerundetes Rechteck 82"/>
            <p:cNvSpPr/>
            <p:nvPr/>
          </p:nvSpPr>
          <p:spPr>
            <a:xfrm>
              <a:off x="4130326" y="1159482"/>
              <a:ext cx="2876020" cy="49530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23. Mai 1618: Prager Fenstersturz</a:t>
              </a:r>
            </a:p>
          </p:txBody>
        </p:sp>
      </p:grpSp>
      <p:grpSp>
        <p:nvGrpSpPr>
          <p:cNvPr id="98" name="Gruppierung 97"/>
          <p:cNvGrpSpPr/>
          <p:nvPr/>
        </p:nvGrpSpPr>
        <p:grpSpPr>
          <a:xfrm>
            <a:off x="5967589" y="1722970"/>
            <a:ext cx="2633485" cy="1413904"/>
            <a:chOff x="5967589" y="1722970"/>
            <a:chExt cx="2633485" cy="1413904"/>
          </a:xfrm>
        </p:grpSpPr>
        <p:sp>
          <p:nvSpPr>
            <p:cNvPr id="80" name="Abgerundetes Rechteck 79"/>
            <p:cNvSpPr/>
            <p:nvPr/>
          </p:nvSpPr>
          <p:spPr>
            <a:xfrm>
              <a:off x="6156324" y="1722970"/>
              <a:ext cx="2444750" cy="69480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1612-1618: Matthias (König von Böhmen &amp; Kaiser) unterdrückt Protestanten</a:t>
              </a:r>
            </a:p>
          </p:txBody>
        </p:sp>
        <p:cxnSp>
          <p:nvCxnSpPr>
            <p:cNvPr id="106" name="Gerade Verbindung 105"/>
            <p:cNvCxnSpPr>
              <a:stCxn id="80" idx="2"/>
            </p:cNvCxnSpPr>
            <p:nvPr/>
          </p:nvCxnSpPr>
          <p:spPr>
            <a:xfrm rot="5400000">
              <a:off x="6313596" y="2071770"/>
              <a:ext cx="719097" cy="1411111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uppierung 104"/>
          <p:cNvGrpSpPr/>
          <p:nvPr/>
        </p:nvGrpSpPr>
        <p:grpSpPr>
          <a:xfrm>
            <a:off x="5725054" y="3317496"/>
            <a:ext cx="2876020" cy="2138908"/>
            <a:chOff x="5725054" y="3317496"/>
            <a:chExt cx="2876020" cy="2138908"/>
          </a:xfrm>
        </p:grpSpPr>
        <p:sp>
          <p:nvSpPr>
            <p:cNvPr id="96" name="Abgerundetes Rechteck 95"/>
            <p:cNvSpPr/>
            <p:nvPr/>
          </p:nvSpPr>
          <p:spPr>
            <a:xfrm>
              <a:off x="5725054" y="4566015"/>
              <a:ext cx="2876020" cy="890389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1620-1621: Kaiser lässt 27 Adlige hinrichten &amp; vertreibt 30‘000 Familien / Friedrich V flieht in die Niederlande</a:t>
              </a:r>
            </a:p>
          </p:txBody>
        </p:sp>
        <p:cxnSp>
          <p:nvCxnSpPr>
            <p:cNvPr id="111" name="Gerade Verbindung 110"/>
            <p:cNvCxnSpPr>
              <a:stCxn id="96" idx="0"/>
            </p:cNvCxnSpPr>
            <p:nvPr/>
          </p:nvCxnSpPr>
          <p:spPr>
            <a:xfrm rot="16200000" flipV="1">
              <a:off x="6017268" y="3420219"/>
              <a:ext cx="1248519" cy="1043074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uppierung 100"/>
          <p:cNvGrpSpPr/>
          <p:nvPr/>
        </p:nvGrpSpPr>
        <p:grpSpPr>
          <a:xfrm>
            <a:off x="2357884" y="3395401"/>
            <a:ext cx="3156738" cy="1575975"/>
            <a:chOff x="2357884" y="3395401"/>
            <a:chExt cx="3156738" cy="1575975"/>
          </a:xfrm>
        </p:grpSpPr>
        <p:sp>
          <p:nvSpPr>
            <p:cNvPr id="93" name="Abgerundetes Rechteck 92"/>
            <p:cNvSpPr/>
            <p:nvPr/>
          </p:nvSpPr>
          <p:spPr>
            <a:xfrm>
              <a:off x="2357884" y="4261069"/>
              <a:ext cx="2876020" cy="71030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08. Nov. 1620: Schlacht am Weißen Berge – Böhmisches Ständeheer wird geschlagen</a:t>
              </a:r>
            </a:p>
          </p:txBody>
        </p:sp>
        <p:cxnSp>
          <p:nvCxnSpPr>
            <p:cNvPr id="120" name="Gerade Verbindung 119"/>
            <p:cNvCxnSpPr>
              <a:endCxn id="93" idx="0"/>
            </p:cNvCxnSpPr>
            <p:nvPr/>
          </p:nvCxnSpPr>
          <p:spPr>
            <a:xfrm rot="10800000" flipV="1">
              <a:off x="3795895" y="3395401"/>
              <a:ext cx="1718727" cy="865668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uppierung 99"/>
          <p:cNvGrpSpPr/>
          <p:nvPr/>
        </p:nvGrpSpPr>
        <p:grpSpPr>
          <a:xfrm>
            <a:off x="584199" y="3273996"/>
            <a:ext cx="4748392" cy="517944"/>
            <a:chOff x="584199" y="3273996"/>
            <a:chExt cx="4748392" cy="517944"/>
          </a:xfrm>
        </p:grpSpPr>
        <p:sp>
          <p:nvSpPr>
            <p:cNvPr id="84" name="Abgerundetes Rechteck 83"/>
            <p:cNvSpPr/>
            <p:nvPr/>
          </p:nvSpPr>
          <p:spPr>
            <a:xfrm>
              <a:off x="584199" y="3296640"/>
              <a:ext cx="2786950" cy="49530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1618-1620: Mehrere Schlachten mit wechselnden Erfolgen</a:t>
              </a:r>
            </a:p>
          </p:txBody>
        </p:sp>
        <p:cxnSp>
          <p:nvCxnSpPr>
            <p:cNvPr id="130" name="Gerade Verbindung 129"/>
            <p:cNvCxnSpPr>
              <a:stCxn id="91" idx="2"/>
              <a:endCxn id="84" idx="3"/>
            </p:cNvCxnSpPr>
            <p:nvPr/>
          </p:nvCxnSpPr>
          <p:spPr>
            <a:xfrm rot="10800000" flipV="1">
              <a:off x="3371150" y="3273996"/>
              <a:ext cx="1961441" cy="270294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uppierung 91"/>
          <p:cNvGrpSpPr/>
          <p:nvPr/>
        </p:nvGrpSpPr>
        <p:grpSpPr>
          <a:xfrm>
            <a:off x="1067330" y="1970752"/>
            <a:ext cx="4409997" cy="1156358"/>
            <a:chOff x="1067330" y="1970752"/>
            <a:chExt cx="4409997" cy="1156358"/>
          </a:xfrm>
        </p:grpSpPr>
        <p:sp>
          <p:nvSpPr>
            <p:cNvPr id="90" name="Abgerundetes Rechteck 89"/>
            <p:cNvSpPr/>
            <p:nvPr/>
          </p:nvSpPr>
          <p:spPr>
            <a:xfrm>
              <a:off x="1067330" y="1970752"/>
              <a:ext cx="2876020" cy="71030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24. Aug. 1619: Ständeversammlung wählt Friedrich V von der Pfalz zum König von Böhmen</a:t>
              </a:r>
            </a:p>
          </p:txBody>
        </p:sp>
        <p:cxnSp>
          <p:nvCxnSpPr>
            <p:cNvPr id="134" name="Gerade Verbindung 133"/>
            <p:cNvCxnSpPr>
              <a:stCxn id="91" idx="1"/>
              <a:endCxn id="90" idx="3"/>
            </p:cNvCxnSpPr>
            <p:nvPr/>
          </p:nvCxnSpPr>
          <p:spPr>
            <a:xfrm rot="16200000" flipV="1">
              <a:off x="4309737" y="1959519"/>
              <a:ext cx="801204" cy="1533977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199" y="1057022"/>
            <a:ext cx="8218800" cy="4535559"/>
          </a:xfrm>
          <a:prstGeom prst="rect">
            <a:avLst/>
          </a:pr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73" name="Gerade Verbindung 72"/>
          <p:cNvCxnSpPr/>
          <p:nvPr/>
        </p:nvCxnSpPr>
        <p:spPr>
          <a:xfrm flipV="1">
            <a:off x="5651500" y="2961199"/>
            <a:ext cx="967383" cy="488918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Gerade Verbindung 151"/>
          <p:cNvCxnSpPr/>
          <p:nvPr/>
        </p:nvCxnSpPr>
        <p:spPr>
          <a:xfrm flipV="1">
            <a:off x="1932804" y="3402071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Gerade Verbindung 135"/>
          <p:cNvCxnSpPr/>
          <p:nvPr/>
        </p:nvCxnSpPr>
        <p:spPr>
          <a:xfrm flipV="1">
            <a:off x="3197160" y="3254951"/>
            <a:ext cx="1438340" cy="791695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Verlauf: Krieg in der Pfalz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6" name="Freihandform 65"/>
          <p:cNvSpPr/>
          <p:nvPr/>
        </p:nvSpPr>
        <p:spPr>
          <a:xfrm>
            <a:off x="4635500" y="4660900"/>
            <a:ext cx="292100" cy="12700"/>
          </a:xfrm>
          <a:custGeom>
            <a:avLst/>
            <a:gdLst>
              <a:gd name="connsiteX0" fmla="*/ 0 w 292100"/>
              <a:gd name="connsiteY0" fmla="*/ 0 h 12700"/>
              <a:gd name="connsiteX1" fmla="*/ 292100 w 292100"/>
              <a:gd name="connsiteY1" fmla="*/ 1270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2100" h="12700">
                <a:moveTo>
                  <a:pt x="0" y="0"/>
                </a:moveTo>
                <a:lnTo>
                  <a:pt x="292100" y="12700"/>
                </a:lnTo>
              </a:path>
            </a:pathLst>
          </a:custGeom>
          <a:ln>
            <a:solidFill>
              <a:srgbClr val="14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Freihandform 66"/>
          <p:cNvSpPr/>
          <p:nvPr/>
        </p:nvSpPr>
        <p:spPr>
          <a:xfrm>
            <a:off x="889000" y="5016500"/>
            <a:ext cx="1435100" cy="304800"/>
          </a:xfrm>
          <a:custGeom>
            <a:avLst/>
            <a:gdLst>
              <a:gd name="connsiteX0" fmla="*/ 1435100 w 1435100"/>
              <a:gd name="connsiteY0" fmla="*/ 304800 h 304800"/>
              <a:gd name="connsiteX1" fmla="*/ 0 w 1435100"/>
              <a:gd name="connsiteY1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35100" h="304800">
                <a:moveTo>
                  <a:pt x="1435100" y="304800"/>
                </a:moveTo>
                <a:lnTo>
                  <a:pt x="0" y="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Textfeld 69"/>
          <p:cNvSpPr txBox="1"/>
          <p:nvPr/>
        </p:nvSpPr>
        <p:spPr>
          <a:xfrm>
            <a:off x="457199" y="5284804"/>
            <a:ext cx="1676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Spanien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584199" y="2284511"/>
            <a:ext cx="113030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England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5930900" y="3599523"/>
            <a:ext cx="144000" cy="144000"/>
          </a:xfrm>
          <a:prstGeom prst="ellipse">
            <a:avLst/>
          </a:prstGeom>
          <a:noFill/>
          <a:ln w="3175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3371149" y="2852782"/>
            <a:ext cx="144000" cy="144000"/>
          </a:xfrm>
          <a:prstGeom prst="ellipse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4982700" y="5341292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89" name="Textfeld 88"/>
          <p:cNvSpPr txBox="1"/>
          <p:nvPr/>
        </p:nvSpPr>
        <p:spPr>
          <a:xfrm>
            <a:off x="5088600" y="5245215"/>
            <a:ext cx="1168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1400" dirty="0" smtClean="0">
                <a:solidFill>
                  <a:srgbClr val="143C78"/>
                </a:solidFill>
              </a:rPr>
              <a:t>Rom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5930900" y="3599523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" name="Gruppierung 36"/>
          <p:cNvGrpSpPr/>
          <p:nvPr/>
        </p:nvGrpSpPr>
        <p:grpSpPr>
          <a:xfrm>
            <a:off x="1590338" y="3400290"/>
            <a:ext cx="1168400" cy="426377"/>
            <a:chOff x="5422900" y="3599523"/>
            <a:chExt cx="1168400" cy="426377"/>
          </a:xfrm>
          <a:noFill/>
        </p:grpSpPr>
        <p:sp>
          <p:nvSpPr>
            <p:cNvPr id="38" name="Oval 37"/>
            <p:cNvSpPr/>
            <p:nvPr/>
          </p:nvSpPr>
          <p:spPr>
            <a:xfrm>
              <a:off x="5930900" y="3599523"/>
              <a:ext cx="144000" cy="144000"/>
            </a:xfrm>
            <a:prstGeom prst="ellipse">
              <a:avLst/>
            </a:prstGeom>
            <a:grp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5422900" y="3718123"/>
              <a:ext cx="116840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143C78"/>
                  </a:solidFill>
                </a:rPr>
                <a:t>Paris</a:t>
              </a:r>
              <a:endParaRPr lang="de-DE" sz="1400" dirty="0">
                <a:solidFill>
                  <a:srgbClr val="143C78"/>
                </a:solidFill>
              </a:endParaRPr>
            </a:p>
          </p:txBody>
        </p:sp>
      </p:grpSp>
      <p:sp>
        <p:nvSpPr>
          <p:cNvPr id="40" name="Oval 39"/>
          <p:cNvSpPr/>
          <p:nvPr/>
        </p:nvSpPr>
        <p:spPr>
          <a:xfrm>
            <a:off x="2098338" y="3400290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2" name="Gerade Verbindung 41"/>
          <p:cNvCxnSpPr/>
          <p:nvPr/>
        </p:nvCxnSpPr>
        <p:spPr>
          <a:xfrm flipV="1">
            <a:off x="3739450" y="2029575"/>
            <a:ext cx="1912050" cy="995430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/>
          <p:nvPr/>
        </p:nvCxnSpPr>
        <p:spPr>
          <a:xfrm flipV="1">
            <a:off x="3711228" y="2228067"/>
            <a:ext cx="2372103" cy="1222050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/>
          <p:nvPr/>
        </p:nvCxnSpPr>
        <p:spPr>
          <a:xfrm flipV="1">
            <a:off x="3739450" y="2029575"/>
            <a:ext cx="1121757" cy="562713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/>
        </p:nvCxnSpPr>
        <p:spPr>
          <a:xfrm flipV="1">
            <a:off x="4861207" y="2592288"/>
            <a:ext cx="1395793" cy="773164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3"/>
          <p:cNvCxnSpPr/>
          <p:nvPr/>
        </p:nvCxnSpPr>
        <p:spPr>
          <a:xfrm flipV="1">
            <a:off x="4721714" y="3365453"/>
            <a:ext cx="1564081" cy="852200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Gerade Verbindung 115"/>
          <p:cNvCxnSpPr/>
          <p:nvPr/>
        </p:nvCxnSpPr>
        <p:spPr>
          <a:xfrm flipV="1">
            <a:off x="6511571" y="2970017"/>
            <a:ext cx="1087967" cy="548873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Gerade Verbindung 116"/>
          <p:cNvCxnSpPr/>
          <p:nvPr/>
        </p:nvCxnSpPr>
        <p:spPr>
          <a:xfrm flipV="1">
            <a:off x="5967588" y="3477028"/>
            <a:ext cx="1631950" cy="863395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Gerade Verbindung 117"/>
          <p:cNvCxnSpPr/>
          <p:nvPr/>
        </p:nvCxnSpPr>
        <p:spPr>
          <a:xfrm flipV="1">
            <a:off x="6038900" y="3894246"/>
            <a:ext cx="1713038" cy="849909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Gerade Verbindung 127"/>
          <p:cNvCxnSpPr/>
          <p:nvPr/>
        </p:nvCxnSpPr>
        <p:spPr>
          <a:xfrm flipV="1">
            <a:off x="3353505" y="3875397"/>
            <a:ext cx="660400" cy="385672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Gerade Verbindung 128"/>
          <p:cNvCxnSpPr/>
          <p:nvPr/>
        </p:nvCxnSpPr>
        <p:spPr>
          <a:xfrm flipV="1">
            <a:off x="3610384" y="3940640"/>
            <a:ext cx="660400" cy="385672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Gerade Verbindung 132"/>
          <p:cNvCxnSpPr/>
          <p:nvPr/>
        </p:nvCxnSpPr>
        <p:spPr>
          <a:xfrm flipV="1">
            <a:off x="4432300" y="2996782"/>
            <a:ext cx="1642600" cy="897465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Gerade Verbindung 136"/>
          <p:cNvCxnSpPr/>
          <p:nvPr/>
        </p:nvCxnSpPr>
        <p:spPr>
          <a:xfrm flipV="1">
            <a:off x="3044760" y="3125271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Gerade Verbindung 138"/>
          <p:cNvCxnSpPr/>
          <p:nvPr/>
        </p:nvCxnSpPr>
        <p:spPr>
          <a:xfrm flipV="1">
            <a:off x="2689654" y="2642076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Gerade Verbindung 141"/>
          <p:cNvCxnSpPr/>
          <p:nvPr/>
        </p:nvCxnSpPr>
        <p:spPr>
          <a:xfrm flipV="1">
            <a:off x="3154827" y="4340423"/>
            <a:ext cx="317989" cy="206986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Gerade Verbindung 144"/>
          <p:cNvCxnSpPr/>
          <p:nvPr/>
        </p:nvCxnSpPr>
        <p:spPr>
          <a:xfrm flipV="1">
            <a:off x="3493000" y="4096455"/>
            <a:ext cx="1009857" cy="622300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Gerade Verbindung 147"/>
          <p:cNvCxnSpPr/>
          <p:nvPr/>
        </p:nvCxnSpPr>
        <p:spPr>
          <a:xfrm flipV="1">
            <a:off x="4341339" y="3875397"/>
            <a:ext cx="1859969" cy="1007972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Freihandform 47"/>
          <p:cNvSpPr/>
          <p:nvPr/>
        </p:nvSpPr>
        <p:spPr>
          <a:xfrm>
            <a:off x="3943350" y="1898650"/>
            <a:ext cx="476250" cy="44450"/>
          </a:xfrm>
          <a:custGeom>
            <a:avLst/>
            <a:gdLst>
              <a:gd name="connsiteX0" fmla="*/ 0 w 476250"/>
              <a:gd name="connsiteY0" fmla="*/ 25400 h 44450"/>
              <a:gd name="connsiteX1" fmla="*/ 120650 w 476250"/>
              <a:gd name="connsiteY1" fmla="*/ 44450 h 44450"/>
              <a:gd name="connsiteX2" fmla="*/ 476250 w 476250"/>
              <a:gd name="connsiteY2" fmla="*/ 0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50" h="44450">
                <a:moveTo>
                  <a:pt x="0" y="25400"/>
                </a:moveTo>
                <a:lnTo>
                  <a:pt x="120650" y="44450"/>
                </a:lnTo>
                <a:lnTo>
                  <a:pt x="476250" y="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9" name="Gerade Verbindung 148"/>
          <p:cNvCxnSpPr/>
          <p:nvPr/>
        </p:nvCxnSpPr>
        <p:spPr>
          <a:xfrm flipV="1">
            <a:off x="3812101" y="1085244"/>
            <a:ext cx="1183953" cy="613899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Gerade Verbindung 149"/>
          <p:cNvCxnSpPr/>
          <p:nvPr/>
        </p:nvCxnSpPr>
        <p:spPr>
          <a:xfrm flipV="1">
            <a:off x="4670747" y="1085244"/>
            <a:ext cx="1183953" cy="613899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Gerade Verbindung 150"/>
          <p:cNvCxnSpPr/>
          <p:nvPr/>
        </p:nvCxnSpPr>
        <p:spPr>
          <a:xfrm flipV="1">
            <a:off x="1337311" y="3125271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Gerade Verbindung 152"/>
          <p:cNvCxnSpPr/>
          <p:nvPr/>
        </p:nvCxnSpPr>
        <p:spPr>
          <a:xfrm flipV="1">
            <a:off x="1904582" y="3927599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Gerade Verbindung 153"/>
          <p:cNvCxnSpPr/>
          <p:nvPr/>
        </p:nvCxnSpPr>
        <p:spPr>
          <a:xfrm flipV="1">
            <a:off x="1932804" y="4605527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 flipV="1">
            <a:off x="4721714" y="4995151"/>
            <a:ext cx="535859" cy="326149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Gerade Verbindung 156"/>
          <p:cNvCxnSpPr/>
          <p:nvPr/>
        </p:nvCxnSpPr>
        <p:spPr>
          <a:xfrm flipV="1">
            <a:off x="6201308" y="2027766"/>
            <a:ext cx="535859" cy="326149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Gerade Verbindung 157"/>
          <p:cNvCxnSpPr/>
          <p:nvPr/>
        </p:nvCxnSpPr>
        <p:spPr>
          <a:xfrm flipV="1">
            <a:off x="6591300" y="2315927"/>
            <a:ext cx="535859" cy="326149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Gerade Verbindung 158"/>
          <p:cNvCxnSpPr/>
          <p:nvPr/>
        </p:nvCxnSpPr>
        <p:spPr>
          <a:xfrm flipV="1">
            <a:off x="6831007" y="2719958"/>
            <a:ext cx="535859" cy="326149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feld 71"/>
          <p:cNvSpPr txBox="1"/>
          <p:nvPr/>
        </p:nvSpPr>
        <p:spPr>
          <a:xfrm>
            <a:off x="6699250" y="2284511"/>
            <a:ext cx="1168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Polen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76" name="Textfeld 75"/>
          <p:cNvSpPr txBox="1"/>
          <p:nvPr/>
        </p:nvSpPr>
        <p:spPr>
          <a:xfrm>
            <a:off x="3395139" y="1463873"/>
            <a:ext cx="1676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Dänemark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989895" y="4090654"/>
            <a:ext cx="1676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Frankreich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4686300" y="4950138"/>
            <a:ext cx="1168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Kirchenstaat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65" name="Freihandform 64"/>
          <p:cNvSpPr/>
          <p:nvPr/>
        </p:nvSpPr>
        <p:spPr>
          <a:xfrm>
            <a:off x="4432300" y="1771650"/>
            <a:ext cx="2266950" cy="3524250"/>
          </a:xfrm>
          <a:custGeom>
            <a:avLst/>
            <a:gdLst>
              <a:gd name="connsiteX0" fmla="*/ 2019300 w 2266950"/>
              <a:gd name="connsiteY0" fmla="*/ 0 h 3149600"/>
              <a:gd name="connsiteX1" fmla="*/ 1435100 w 2266950"/>
              <a:gd name="connsiteY1" fmla="*/ 628650 h 3149600"/>
              <a:gd name="connsiteX2" fmla="*/ 2241550 w 2266950"/>
              <a:gd name="connsiteY2" fmla="*/ 1168400 h 3149600"/>
              <a:gd name="connsiteX3" fmla="*/ 2266950 w 2266950"/>
              <a:gd name="connsiteY3" fmla="*/ 1441450 h 3149600"/>
              <a:gd name="connsiteX4" fmla="*/ 1955800 w 2266950"/>
              <a:gd name="connsiteY4" fmla="*/ 1847850 h 3149600"/>
              <a:gd name="connsiteX5" fmla="*/ 1695450 w 2266950"/>
              <a:gd name="connsiteY5" fmla="*/ 2374900 h 3149600"/>
              <a:gd name="connsiteX6" fmla="*/ 1092200 w 2266950"/>
              <a:gd name="connsiteY6" fmla="*/ 2673350 h 3149600"/>
              <a:gd name="connsiteX7" fmla="*/ 971550 w 2266950"/>
              <a:gd name="connsiteY7" fmla="*/ 2533650 h 3149600"/>
              <a:gd name="connsiteX8" fmla="*/ 635000 w 2266950"/>
              <a:gd name="connsiteY8" fmla="*/ 2374900 h 3149600"/>
              <a:gd name="connsiteX9" fmla="*/ 374650 w 2266950"/>
              <a:gd name="connsiteY9" fmla="*/ 2489200 h 3149600"/>
              <a:gd name="connsiteX10" fmla="*/ 203200 w 2266950"/>
              <a:gd name="connsiteY10" fmla="*/ 2616200 h 3149600"/>
              <a:gd name="connsiteX11" fmla="*/ 31750 w 2266950"/>
              <a:gd name="connsiteY11" fmla="*/ 2540000 h 3149600"/>
              <a:gd name="connsiteX12" fmla="*/ 0 w 2266950"/>
              <a:gd name="connsiteY12" fmla="*/ 2794000 h 3149600"/>
              <a:gd name="connsiteX13" fmla="*/ 209550 w 2266950"/>
              <a:gd name="connsiteY13" fmla="*/ 2895600 h 3149600"/>
              <a:gd name="connsiteX14" fmla="*/ 374650 w 2266950"/>
              <a:gd name="connsiteY14" fmla="*/ 3149600 h 3149600"/>
              <a:gd name="connsiteX15" fmla="*/ 673100 w 2266950"/>
              <a:gd name="connsiteY15" fmla="*/ 3136900 h 3149600"/>
              <a:gd name="connsiteX16" fmla="*/ 1035050 w 2266950"/>
              <a:gd name="connsiteY16" fmla="*/ 2997200 h 3149600"/>
              <a:gd name="connsiteX0" fmla="*/ 2019300 w 2266950"/>
              <a:gd name="connsiteY0" fmla="*/ 0 h 3524250"/>
              <a:gd name="connsiteX1" fmla="*/ 1435100 w 2266950"/>
              <a:gd name="connsiteY1" fmla="*/ 628650 h 3524250"/>
              <a:gd name="connsiteX2" fmla="*/ 2241550 w 2266950"/>
              <a:gd name="connsiteY2" fmla="*/ 1168400 h 3524250"/>
              <a:gd name="connsiteX3" fmla="*/ 2266950 w 2266950"/>
              <a:gd name="connsiteY3" fmla="*/ 1441450 h 3524250"/>
              <a:gd name="connsiteX4" fmla="*/ 1955800 w 2266950"/>
              <a:gd name="connsiteY4" fmla="*/ 1847850 h 3524250"/>
              <a:gd name="connsiteX5" fmla="*/ 1695450 w 2266950"/>
              <a:gd name="connsiteY5" fmla="*/ 2374900 h 3524250"/>
              <a:gd name="connsiteX6" fmla="*/ 1092200 w 2266950"/>
              <a:gd name="connsiteY6" fmla="*/ 2673350 h 3524250"/>
              <a:gd name="connsiteX7" fmla="*/ 971550 w 2266950"/>
              <a:gd name="connsiteY7" fmla="*/ 2533650 h 3524250"/>
              <a:gd name="connsiteX8" fmla="*/ 635000 w 2266950"/>
              <a:gd name="connsiteY8" fmla="*/ 2374900 h 3524250"/>
              <a:gd name="connsiteX9" fmla="*/ 374650 w 2266950"/>
              <a:gd name="connsiteY9" fmla="*/ 2489200 h 3524250"/>
              <a:gd name="connsiteX10" fmla="*/ 203200 w 2266950"/>
              <a:gd name="connsiteY10" fmla="*/ 2616200 h 3524250"/>
              <a:gd name="connsiteX11" fmla="*/ 31750 w 2266950"/>
              <a:gd name="connsiteY11" fmla="*/ 2540000 h 3524250"/>
              <a:gd name="connsiteX12" fmla="*/ 0 w 2266950"/>
              <a:gd name="connsiteY12" fmla="*/ 2794000 h 3524250"/>
              <a:gd name="connsiteX13" fmla="*/ 209550 w 2266950"/>
              <a:gd name="connsiteY13" fmla="*/ 2895600 h 3524250"/>
              <a:gd name="connsiteX14" fmla="*/ 374650 w 2266950"/>
              <a:gd name="connsiteY14" fmla="*/ 3149600 h 3524250"/>
              <a:gd name="connsiteX15" fmla="*/ 673100 w 2266950"/>
              <a:gd name="connsiteY15" fmla="*/ 3136900 h 3524250"/>
              <a:gd name="connsiteX16" fmla="*/ 203200 w 2266950"/>
              <a:gd name="connsiteY16" fmla="*/ 3524250 h 3524250"/>
              <a:gd name="connsiteX17" fmla="*/ 1035050 w 2266950"/>
              <a:gd name="connsiteY17" fmla="*/ 2997200 h 3524250"/>
              <a:gd name="connsiteX0" fmla="*/ 2019300 w 2266950"/>
              <a:gd name="connsiteY0" fmla="*/ 0 h 3524250"/>
              <a:gd name="connsiteX1" fmla="*/ 1435100 w 2266950"/>
              <a:gd name="connsiteY1" fmla="*/ 628650 h 3524250"/>
              <a:gd name="connsiteX2" fmla="*/ 2241550 w 2266950"/>
              <a:gd name="connsiteY2" fmla="*/ 1168400 h 3524250"/>
              <a:gd name="connsiteX3" fmla="*/ 2266950 w 2266950"/>
              <a:gd name="connsiteY3" fmla="*/ 1441450 h 3524250"/>
              <a:gd name="connsiteX4" fmla="*/ 1955800 w 2266950"/>
              <a:gd name="connsiteY4" fmla="*/ 1847850 h 3524250"/>
              <a:gd name="connsiteX5" fmla="*/ 1695450 w 2266950"/>
              <a:gd name="connsiteY5" fmla="*/ 2374900 h 3524250"/>
              <a:gd name="connsiteX6" fmla="*/ 1092200 w 2266950"/>
              <a:gd name="connsiteY6" fmla="*/ 2673350 h 3524250"/>
              <a:gd name="connsiteX7" fmla="*/ 971550 w 2266950"/>
              <a:gd name="connsiteY7" fmla="*/ 2533650 h 3524250"/>
              <a:gd name="connsiteX8" fmla="*/ 635000 w 2266950"/>
              <a:gd name="connsiteY8" fmla="*/ 2374900 h 3524250"/>
              <a:gd name="connsiteX9" fmla="*/ 374650 w 2266950"/>
              <a:gd name="connsiteY9" fmla="*/ 2489200 h 3524250"/>
              <a:gd name="connsiteX10" fmla="*/ 203200 w 2266950"/>
              <a:gd name="connsiteY10" fmla="*/ 2616200 h 3524250"/>
              <a:gd name="connsiteX11" fmla="*/ 31750 w 2266950"/>
              <a:gd name="connsiteY11" fmla="*/ 2540000 h 3524250"/>
              <a:gd name="connsiteX12" fmla="*/ 0 w 2266950"/>
              <a:gd name="connsiteY12" fmla="*/ 2794000 h 3524250"/>
              <a:gd name="connsiteX13" fmla="*/ 209550 w 2266950"/>
              <a:gd name="connsiteY13" fmla="*/ 2895600 h 3524250"/>
              <a:gd name="connsiteX14" fmla="*/ 374650 w 2266950"/>
              <a:gd name="connsiteY14" fmla="*/ 3149600 h 3524250"/>
              <a:gd name="connsiteX15" fmla="*/ 673100 w 2266950"/>
              <a:gd name="connsiteY15" fmla="*/ 3136900 h 3524250"/>
              <a:gd name="connsiteX16" fmla="*/ 203200 w 2266950"/>
              <a:gd name="connsiteY16" fmla="*/ 3524250 h 3524250"/>
              <a:gd name="connsiteX17" fmla="*/ 209551 w 2266950"/>
              <a:gd name="connsiteY17" fmla="*/ 3522981 h 3524250"/>
              <a:gd name="connsiteX0" fmla="*/ 2019300 w 2266950"/>
              <a:gd name="connsiteY0" fmla="*/ 0 h 3524250"/>
              <a:gd name="connsiteX1" fmla="*/ 1435100 w 2266950"/>
              <a:gd name="connsiteY1" fmla="*/ 628650 h 3524250"/>
              <a:gd name="connsiteX2" fmla="*/ 2241550 w 2266950"/>
              <a:gd name="connsiteY2" fmla="*/ 1168400 h 3524250"/>
              <a:gd name="connsiteX3" fmla="*/ 2266950 w 2266950"/>
              <a:gd name="connsiteY3" fmla="*/ 1441450 h 3524250"/>
              <a:gd name="connsiteX4" fmla="*/ 1955800 w 2266950"/>
              <a:gd name="connsiteY4" fmla="*/ 1847850 h 3524250"/>
              <a:gd name="connsiteX5" fmla="*/ 1695450 w 2266950"/>
              <a:gd name="connsiteY5" fmla="*/ 2374900 h 3524250"/>
              <a:gd name="connsiteX6" fmla="*/ 1092200 w 2266950"/>
              <a:gd name="connsiteY6" fmla="*/ 2673350 h 3524250"/>
              <a:gd name="connsiteX7" fmla="*/ 971550 w 2266950"/>
              <a:gd name="connsiteY7" fmla="*/ 2533650 h 3524250"/>
              <a:gd name="connsiteX8" fmla="*/ 635000 w 2266950"/>
              <a:gd name="connsiteY8" fmla="*/ 2374900 h 3524250"/>
              <a:gd name="connsiteX9" fmla="*/ 374650 w 2266950"/>
              <a:gd name="connsiteY9" fmla="*/ 2489200 h 3524250"/>
              <a:gd name="connsiteX10" fmla="*/ 203200 w 2266950"/>
              <a:gd name="connsiteY10" fmla="*/ 2616200 h 3524250"/>
              <a:gd name="connsiteX11" fmla="*/ 31750 w 2266950"/>
              <a:gd name="connsiteY11" fmla="*/ 2540000 h 3524250"/>
              <a:gd name="connsiteX12" fmla="*/ 0 w 2266950"/>
              <a:gd name="connsiteY12" fmla="*/ 2794000 h 3524250"/>
              <a:gd name="connsiteX13" fmla="*/ 209550 w 2266950"/>
              <a:gd name="connsiteY13" fmla="*/ 2895600 h 3524250"/>
              <a:gd name="connsiteX14" fmla="*/ 374650 w 2266950"/>
              <a:gd name="connsiteY14" fmla="*/ 3149600 h 3524250"/>
              <a:gd name="connsiteX15" fmla="*/ 203200 w 2266950"/>
              <a:gd name="connsiteY15" fmla="*/ 3524250 h 3524250"/>
              <a:gd name="connsiteX16" fmla="*/ 209551 w 2266950"/>
              <a:gd name="connsiteY16" fmla="*/ 3522981 h 352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6950" h="3524250">
                <a:moveTo>
                  <a:pt x="2019300" y="0"/>
                </a:moveTo>
                <a:lnTo>
                  <a:pt x="1435100" y="628650"/>
                </a:lnTo>
                <a:lnTo>
                  <a:pt x="2241550" y="1168400"/>
                </a:lnTo>
                <a:lnTo>
                  <a:pt x="2266950" y="1441450"/>
                </a:lnTo>
                <a:lnTo>
                  <a:pt x="1955800" y="1847850"/>
                </a:lnTo>
                <a:lnTo>
                  <a:pt x="1695450" y="2374900"/>
                </a:lnTo>
                <a:lnTo>
                  <a:pt x="1092200" y="2673350"/>
                </a:lnTo>
                <a:lnTo>
                  <a:pt x="971550" y="2533650"/>
                </a:lnTo>
                <a:lnTo>
                  <a:pt x="635000" y="2374900"/>
                </a:lnTo>
                <a:cubicBezTo>
                  <a:pt x="372695" y="2483661"/>
                  <a:pt x="374650" y="2388902"/>
                  <a:pt x="374650" y="2489200"/>
                </a:cubicBezTo>
                <a:lnTo>
                  <a:pt x="203200" y="2616200"/>
                </a:lnTo>
                <a:lnTo>
                  <a:pt x="31750" y="2540000"/>
                </a:lnTo>
                <a:lnTo>
                  <a:pt x="0" y="2794000"/>
                </a:lnTo>
                <a:lnTo>
                  <a:pt x="209550" y="2895600"/>
                </a:lnTo>
                <a:lnTo>
                  <a:pt x="374650" y="3149600"/>
                </a:lnTo>
                <a:lnTo>
                  <a:pt x="203200" y="3524250"/>
                </a:lnTo>
                <a:lnTo>
                  <a:pt x="209551" y="3522981"/>
                </a:lnTo>
              </a:path>
            </a:pathLst>
          </a:custGeom>
          <a:ln>
            <a:solidFill>
              <a:srgbClr val="14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4" name="Gerade Verbindung 73"/>
          <p:cNvCxnSpPr/>
          <p:nvPr/>
        </p:nvCxnSpPr>
        <p:spPr>
          <a:xfrm flipV="1">
            <a:off x="2666295" y="1943102"/>
            <a:ext cx="1437251" cy="776856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74"/>
          <p:cNvCxnSpPr/>
          <p:nvPr/>
        </p:nvCxnSpPr>
        <p:spPr>
          <a:xfrm flipV="1">
            <a:off x="2098338" y="2790513"/>
            <a:ext cx="567957" cy="251424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feld 78"/>
          <p:cNvSpPr txBox="1"/>
          <p:nvPr/>
        </p:nvSpPr>
        <p:spPr>
          <a:xfrm>
            <a:off x="5422900" y="3718123"/>
            <a:ext cx="1168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Wien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3041939" y="3564734"/>
            <a:ext cx="130569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Heiliges</a:t>
            </a:r>
          </a:p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Römisches</a:t>
            </a:r>
          </a:p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Reich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21" name="Freihandform 20"/>
          <p:cNvSpPr/>
          <p:nvPr/>
        </p:nvSpPr>
        <p:spPr>
          <a:xfrm>
            <a:off x="2012950" y="2844800"/>
            <a:ext cx="1428750" cy="2114550"/>
          </a:xfrm>
          <a:custGeom>
            <a:avLst/>
            <a:gdLst>
              <a:gd name="connsiteX0" fmla="*/ 0 w 1428750"/>
              <a:gd name="connsiteY0" fmla="*/ 0 h 2114550"/>
              <a:gd name="connsiteX1" fmla="*/ 6350 w 1428750"/>
              <a:gd name="connsiteY1" fmla="*/ 196850 h 2114550"/>
              <a:gd name="connsiteX2" fmla="*/ 825500 w 1428750"/>
              <a:gd name="connsiteY2" fmla="*/ 285750 h 2114550"/>
              <a:gd name="connsiteX3" fmla="*/ 1060450 w 1428750"/>
              <a:gd name="connsiteY3" fmla="*/ 844550 h 2114550"/>
              <a:gd name="connsiteX4" fmla="*/ 819150 w 1428750"/>
              <a:gd name="connsiteY4" fmla="*/ 1492250 h 2114550"/>
              <a:gd name="connsiteX5" fmla="*/ 1060450 w 1428750"/>
              <a:gd name="connsiteY5" fmla="*/ 1898650 h 2114550"/>
              <a:gd name="connsiteX6" fmla="*/ 1428750 w 1428750"/>
              <a:gd name="connsiteY6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8750" h="2114550">
                <a:moveTo>
                  <a:pt x="0" y="0"/>
                </a:moveTo>
                <a:lnTo>
                  <a:pt x="6350" y="196850"/>
                </a:lnTo>
                <a:lnTo>
                  <a:pt x="825500" y="285750"/>
                </a:lnTo>
                <a:lnTo>
                  <a:pt x="1060450" y="844550"/>
                </a:lnTo>
                <a:lnTo>
                  <a:pt x="819150" y="1492250"/>
                </a:lnTo>
                <a:lnTo>
                  <a:pt x="1060450" y="1898650"/>
                </a:lnTo>
                <a:lnTo>
                  <a:pt x="1428750" y="211455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4" name="Oval 93"/>
          <p:cNvSpPr/>
          <p:nvPr/>
        </p:nvSpPr>
        <p:spPr>
          <a:xfrm>
            <a:off x="4826001" y="2879964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99" name="Textfeld 98"/>
          <p:cNvSpPr txBox="1"/>
          <p:nvPr/>
        </p:nvSpPr>
        <p:spPr>
          <a:xfrm>
            <a:off x="4332112" y="2984453"/>
            <a:ext cx="11684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Lützen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3607151" y="3037301"/>
            <a:ext cx="583407" cy="281632"/>
          </a:xfrm>
          <a:prstGeom prst="ellipse">
            <a:avLst/>
          </a:prstGeom>
          <a:solidFill>
            <a:srgbClr val="FF99CB">
              <a:alpha val="75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P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91" name="Oval 90"/>
          <p:cNvSpPr/>
          <p:nvPr/>
        </p:nvSpPr>
        <p:spPr>
          <a:xfrm>
            <a:off x="5332590" y="3066268"/>
            <a:ext cx="988323" cy="415456"/>
          </a:xfrm>
          <a:prstGeom prst="ellipse">
            <a:avLst/>
          </a:prstGeom>
          <a:solidFill>
            <a:srgbClr val="FF99CB">
              <a:alpha val="75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Bö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102" name="Textfeld 101"/>
          <p:cNvSpPr txBox="1"/>
          <p:nvPr/>
        </p:nvSpPr>
        <p:spPr>
          <a:xfrm>
            <a:off x="7270750" y="4604718"/>
            <a:ext cx="1168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Osmanisches Reich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103" name="Bogen 102"/>
          <p:cNvSpPr/>
          <p:nvPr/>
        </p:nvSpPr>
        <p:spPr>
          <a:xfrm>
            <a:off x="7150100" y="4372032"/>
            <a:ext cx="2362200" cy="1593735"/>
          </a:xfrm>
          <a:prstGeom prst="arc">
            <a:avLst>
              <a:gd name="adj1" fmla="val 10855908"/>
              <a:gd name="adj2" fmla="val 16332156"/>
            </a:avLst>
          </a:prstGeom>
          <a:ln>
            <a:solidFill>
              <a:srgbClr val="14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4" name="Pfeil nach links 103"/>
          <p:cNvSpPr/>
          <p:nvPr/>
        </p:nvSpPr>
        <p:spPr>
          <a:xfrm rot="2663259">
            <a:off x="6921499" y="4219133"/>
            <a:ext cx="457200" cy="542983"/>
          </a:xfrm>
          <a:prstGeom prst="leftArrow">
            <a:avLst/>
          </a:prstGeom>
          <a:noFill/>
          <a:ln w="254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4614336" y="3656069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86" name="Textfeld 85"/>
          <p:cNvSpPr txBox="1"/>
          <p:nvPr/>
        </p:nvSpPr>
        <p:spPr>
          <a:xfrm>
            <a:off x="4120447" y="3760558"/>
            <a:ext cx="11684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München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5514619" y="3229918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109" name="Textfeld 108"/>
          <p:cNvSpPr txBox="1"/>
          <p:nvPr/>
        </p:nvSpPr>
        <p:spPr>
          <a:xfrm>
            <a:off x="5020730" y="3334407"/>
            <a:ext cx="11684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Prag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3729567" y="2621181"/>
            <a:ext cx="144000" cy="144000"/>
          </a:xfrm>
          <a:prstGeom prst="ellipse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114" name="Textfeld 113"/>
          <p:cNvSpPr txBox="1"/>
          <p:nvPr/>
        </p:nvSpPr>
        <p:spPr>
          <a:xfrm>
            <a:off x="3019070" y="2222841"/>
            <a:ext cx="110892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Münster &amp; </a:t>
            </a:r>
          </a:p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Osnabrück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3517902" y="2705847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2" name="Textfeld 121"/>
          <p:cNvSpPr txBox="1"/>
          <p:nvPr/>
        </p:nvSpPr>
        <p:spPr>
          <a:xfrm>
            <a:off x="4755446" y="1057022"/>
            <a:ext cx="1676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Schweden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124" name="Freihandform 123"/>
          <p:cNvSpPr/>
          <p:nvPr/>
        </p:nvSpPr>
        <p:spPr>
          <a:xfrm>
            <a:off x="2328333" y="2455333"/>
            <a:ext cx="732370" cy="417962"/>
          </a:xfrm>
          <a:custGeom>
            <a:avLst/>
            <a:gdLst>
              <a:gd name="connsiteX0" fmla="*/ 663222 w 762000"/>
              <a:gd name="connsiteY0" fmla="*/ 0 h 479778"/>
              <a:gd name="connsiteX1" fmla="*/ 747889 w 762000"/>
              <a:gd name="connsiteY1" fmla="*/ 395111 h 479778"/>
              <a:gd name="connsiteX2" fmla="*/ 747889 w 762000"/>
              <a:gd name="connsiteY2" fmla="*/ 395111 h 479778"/>
              <a:gd name="connsiteX3" fmla="*/ 762000 w 762000"/>
              <a:gd name="connsiteY3" fmla="*/ 479778 h 479778"/>
              <a:gd name="connsiteX4" fmla="*/ 0 w 762000"/>
              <a:gd name="connsiteY4" fmla="*/ 352778 h 47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479778">
                <a:moveTo>
                  <a:pt x="663222" y="0"/>
                </a:moveTo>
                <a:lnTo>
                  <a:pt x="747889" y="395111"/>
                </a:lnTo>
                <a:lnTo>
                  <a:pt x="747889" y="395111"/>
                </a:lnTo>
                <a:lnTo>
                  <a:pt x="762000" y="479778"/>
                </a:lnTo>
                <a:lnTo>
                  <a:pt x="0" y="352778"/>
                </a:lnTo>
              </a:path>
            </a:pathLst>
          </a:custGeom>
          <a:ln>
            <a:solidFill>
              <a:srgbClr val="14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5" name="Textfeld 124"/>
          <p:cNvSpPr txBox="1"/>
          <p:nvPr/>
        </p:nvSpPr>
        <p:spPr>
          <a:xfrm>
            <a:off x="1902180" y="2246194"/>
            <a:ext cx="113030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Vereinigte Niederlande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130" name="Textfeld 129"/>
          <p:cNvSpPr txBox="1"/>
          <p:nvPr/>
        </p:nvSpPr>
        <p:spPr>
          <a:xfrm>
            <a:off x="5263225" y="5592581"/>
            <a:ext cx="3426885" cy="523220"/>
          </a:xfrm>
          <a:prstGeom prst="rect">
            <a:avLst/>
          </a:prstGeom>
          <a:solidFill>
            <a:schemeClr val="bg1"/>
          </a:solidFill>
          <a:ln>
            <a:solidFill>
              <a:srgbClr val="143C78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143C78"/>
                </a:solidFill>
              </a:rPr>
              <a:t>Konfessionen:	</a:t>
            </a:r>
            <a:r>
              <a:rPr lang="de-DE" sz="1400" dirty="0" smtClean="0">
                <a:solidFill>
                  <a:srgbClr val="FF99CB"/>
                </a:solidFill>
              </a:rPr>
              <a:t>Protestantisch dominiert</a:t>
            </a:r>
          </a:p>
          <a:p>
            <a:r>
              <a:rPr lang="de-DE" sz="1400" dirty="0" smtClean="0">
                <a:solidFill>
                  <a:srgbClr val="A5C3FF"/>
                </a:solidFill>
              </a:rPr>
              <a:t>			Katholisch dominiert</a:t>
            </a:r>
            <a:endParaRPr lang="de-DE" sz="1400" dirty="0">
              <a:solidFill>
                <a:srgbClr val="A5C3FF"/>
              </a:solidFill>
            </a:endParaRPr>
          </a:p>
        </p:txBody>
      </p:sp>
      <p:grpSp>
        <p:nvGrpSpPr>
          <p:cNvPr id="92" name="Gruppierung 91"/>
          <p:cNvGrpSpPr/>
          <p:nvPr/>
        </p:nvGrpSpPr>
        <p:grpSpPr>
          <a:xfrm>
            <a:off x="510590" y="1117149"/>
            <a:ext cx="2842915" cy="1928958"/>
            <a:chOff x="510590" y="1117149"/>
            <a:chExt cx="2842915" cy="1928958"/>
          </a:xfrm>
        </p:grpSpPr>
        <p:cxnSp>
          <p:nvCxnSpPr>
            <p:cNvPr id="80" name="Gerade Verbindung 79"/>
            <p:cNvCxnSpPr>
              <a:stCxn id="81" idx="2"/>
            </p:cNvCxnSpPr>
            <p:nvPr/>
          </p:nvCxnSpPr>
          <p:spPr>
            <a:xfrm rot="16200000" flipH="1">
              <a:off x="2012323" y="1704925"/>
              <a:ext cx="1189790" cy="1492574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Abgerundetes Rechteck 80"/>
            <p:cNvSpPr/>
            <p:nvPr/>
          </p:nvSpPr>
          <p:spPr>
            <a:xfrm>
              <a:off x="510590" y="1117149"/>
              <a:ext cx="2700681" cy="73916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23. Mai 1620: Spanische (kaiserliche) Truppen besetzen die linksrheinische Pfalz</a:t>
              </a:r>
            </a:p>
          </p:txBody>
        </p:sp>
      </p:grpSp>
      <p:sp>
        <p:nvSpPr>
          <p:cNvPr id="83" name="Oval 82"/>
          <p:cNvSpPr/>
          <p:nvPr/>
        </p:nvSpPr>
        <p:spPr>
          <a:xfrm>
            <a:off x="2060222" y="2799303"/>
            <a:ext cx="771524" cy="303248"/>
          </a:xfrm>
          <a:prstGeom prst="ellipse">
            <a:avLst/>
          </a:prstGeom>
          <a:solidFill>
            <a:srgbClr val="A5C3FF">
              <a:alpha val="75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S</a:t>
            </a:r>
            <a:endParaRPr lang="de-DE" sz="1400" dirty="0">
              <a:solidFill>
                <a:srgbClr val="143C78"/>
              </a:solidFill>
            </a:endParaRPr>
          </a:p>
        </p:txBody>
      </p:sp>
      <p:cxnSp>
        <p:nvCxnSpPr>
          <p:cNvPr id="84" name="Gewinkelte Verbindung 143"/>
          <p:cNvCxnSpPr>
            <a:stCxn id="83" idx="6"/>
            <a:endCxn id="87" idx="2"/>
          </p:cNvCxnSpPr>
          <p:nvPr/>
        </p:nvCxnSpPr>
        <p:spPr>
          <a:xfrm>
            <a:off x="2831746" y="2950927"/>
            <a:ext cx="775405" cy="227190"/>
          </a:xfrm>
          <a:prstGeom prst="straightConnector1">
            <a:avLst/>
          </a:pr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Gewinkelte Verbindung 143"/>
          <p:cNvCxnSpPr/>
          <p:nvPr/>
        </p:nvCxnSpPr>
        <p:spPr>
          <a:xfrm rot="5400000" flipH="1" flipV="1">
            <a:off x="3296481" y="3464809"/>
            <a:ext cx="490524" cy="291809"/>
          </a:xfrm>
          <a:prstGeom prst="straightConnector1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Gewinkelte Verbindung 143"/>
          <p:cNvCxnSpPr/>
          <p:nvPr/>
        </p:nvCxnSpPr>
        <p:spPr>
          <a:xfrm rot="10800000" flipV="1">
            <a:off x="4028017" y="2497666"/>
            <a:ext cx="559508" cy="424632"/>
          </a:xfrm>
          <a:prstGeom prst="straightConnector1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Gewinkelte Verbindung 143"/>
          <p:cNvCxnSpPr/>
          <p:nvPr/>
        </p:nvCxnSpPr>
        <p:spPr>
          <a:xfrm rot="10800000" flipV="1">
            <a:off x="4250973" y="2708737"/>
            <a:ext cx="582013" cy="309516"/>
          </a:xfrm>
          <a:prstGeom prst="straightConnector1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3" name="Gruppierung 92"/>
          <p:cNvGrpSpPr/>
          <p:nvPr/>
        </p:nvGrpSpPr>
        <p:grpSpPr>
          <a:xfrm>
            <a:off x="3599815" y="1357035"/>
            <a:ext cx="3894050" cy="1362923"/>
            <a:chOff x="3599815" y="1357035"/>
            <a:chExt cx="3894050" cy="1362923"/>
          </a:xfrm>
        </p:grpSpPr>
        <p:sp>
          <p:nvSpPr>
            <p:cNvPr id="110" name="Abgerundetes Rechteck 109"/>
            <p:cNvSpPr/>
            <p:nvPr/>
          </p:nvSpPr>
          <p:spPr>
            <a:xfrm>
              <a:off x="3599815" y="1357035"/>
              <a:ext cx="3894050" cy="73916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1622: Protestantische Truppen ziehen in die Pfalz: Christian von Wolfenbüttel, Ernst von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Mansveld</a:t>
              </a:r>
              <a:r>
                <a:rPr lang="de-DE" sz="1400" dirty="0" smtClean="0">
                  <a:solidFill>
                    <a:srgbClr val="660032"/>
                  </a:solidFill>
                </a:rPr>
                <a:t>, Georg Friedrich von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Baden-Durlach</a:t>
              </a:r>
              <a:endParaRPr lang="de-DE" sz="1400" dirty="0" smtClean="0">
                <a:solidFill>
                  <a:srgbClr val="660032"/>
                </a:solidFill>
              </a:endParaRPr>
            </a:p>
          </p:txBody>
        </p:sp>
        <p:cxnSp>
          <p:nvCxnSpPr>
            <p:cNvPr id="135" name="Gerade Verbindung 134"/>
            <p:cNvCxnSpPr>
              <a:stCxn id="110" idx="2"/>
            </p:cNvCxnSpPr>
            <p:nvPr/>
          </p:nvCxnSpPr>
          <p:spPr>
            <a:xfrm rot="5400000">
              <a:off x="4768710" y="1941828"/>
              <a:ext cx="623756" cy="932504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uppierung 97"/>
          <p:cNvGrpSpPr/>
          <p:nvPr/>
        </p:nvGrpSpPr>
        <p:grpSpPr>
          <a:xfrm>
            <a:off x="1365799" y="3318933"/>
            <a:ext cx="5090158" cy="1760657"/>
            <a:chOff x="1365799" y="3318933"/>
            <a:chExt cx="5090158" cy="1760657"/>
          </a:xfrm>
        </p:grpSpPr>
        <p:sp>
          <p:nvSpPr>
            <p:cNvPr id="141" name="Abgerundetes Rechteck 140"/>
            <p:cNvSpPr/>
            <p:nvPr/>
          </p:nvSpPr>
          <p:spPr>
            <a:xfrm>
              <a:off x="1365799" y="4340423"/>
              <a:ext cx="5090158" cy="73916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27. Apr. 1622: Schlacht bei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Mingolsheim</a:t>
              </a:r>
              <a:r>
                <a:rPr lang="de-DE" sz="1400" dirty="0" smtClean="0">
                  <a:solidFill>
                    <a:srgbClr val="660032"/>
                  </a:solidFill>
                </a:rPr>
                <a:t> – Mansfeld besiegt Tilly</a:t>
              </a:r>
            </a:p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06. Mai 1622: Schlacht bei Wimpfen – Tilly besiegt Georg Friedrich</a:t>
              </a:r>
            </a:p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20. Jun. 1622: Schlacht bei Höchst – Tilly besiegt Christian</a:t>
              </a:r>
            </a:p>
          </p:txBody>
        </p:sp>
        <p:cxnSp>
          <p:nvCxnSpPr>
            <p:cNvPr id="143" name="Gerade Verbindung 142"/>
            <p:cNvCxnSpPr>
              <a:stCxn id="87" idx="4"/>
              <a:endCxn id="141" idx="0"/>
            </p:cNvCxnSpPr>
            <p:nvPr/>
          </p:nvCxnSpPr>
          <p:spPr>
            <a:xfrm rot="16200000" flipH="1">
              <a:off x="3394121" y="3823666"/>
              <a:ext cx="1021490" cy="12023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uppierung 95"/>
          <p:cNvGrpSpPr/>
          <p:nvPr/>
        </p:nvGrpSpPr>
        <p:grpSpPr>
          <a:xfrm>
            <a:off x="4190559" y="2284511"/>
            <a:ext cx="4369781" cy="893606"/>
            <a:chOff x="4190559" y="2284511"/>
            <a:chExt cx="4369781" cy="893606"/>
          </a:xfrm>
        </p:grpSpPr>
        <p:sp>
          <p:nvSpPr>
            <p:cNvPr id="147" name="Abgerundetes Rechteck 146"/>
            <p:cNvSpPr/>
            <p:nvPr/>
          </p:nvSpPr>
          <p:spPr>
            <a:xfrm>
              <a:off x="5859659" y="2284511"/>
              <a:ext cx="2700681" cy="73916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Ab Jun. 1620: Kaiserliche / katholische Truppen besetzen die rechtsrheinische Pfalz</a:t>
              </a:r>
            </a:p>
          </p:txBody>
        </p:sp>
        <p:cxnSp>
          <p:nvCxnSpPr>
            <p:cNvPr id="160" name="Gerade Verbindung 159"/>
            <p:cNvCxnSpPr>
              <a:stCxn id="147" idx="1"/>
              <a:endCxn id="87" idx="6"/>
            </p:cNvCxnSpPr>
            <p:nvPr/>
          </p:nvCxnSpPr>
          <p:spPr>
            <a:xfrm rot="10800000" flipV="1">
              <a:off x="4190559" y="2654095"/>
              <a:ext cx="1669101" cy="524022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3" name="Gewinkelte Verbindung 143"/>
          <p:cNvCxnSpPr/>
          <p:nvPr/>
        </p:nvCxnSpPr>
        <p:spPr>
          <a:xfrm>
            <a:off x="4172655" y="3292230"/>
            <a:ext cx="415164" cy="351433"/>
          </a:xfrm>
          <a:prstGeom prst="straightConnector1">
            <a:avLst/>
          </a:pr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7" name="Gruppierung 96"/>
          <p:cNvGrpSpPr/>
          <p:nvPr/>
        </p:nvGrpSpPr>
        <p:grpSpPr>
          <a:xfrm>
            <a:off x="4342961" y="3222812"/>
            <a:ext cx="4287396" cy="519189"/>
            <a:chOff x="4342961" y="3222812"/>
            <a:chExt cx="4287396" cy="519189"/>
          </a:xfrm>
        </p:grpSpPr>
        <p:sp>
          <p:nvSpPr>
            <p:cNvPr id="168" name="Abgerundetes Rechteck 167"/>
            <p:cNvSpPr/>
            <p:nvPr/>
          </p:nvSpPr>
          <p:spPr>
            <a:xfrm>
              <a:off x="5490397" y="3222812"/>
              <a:ext cx="3139960" cy="519189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23. Feb. 1623: Oberpfalz &amp; Kurwürde fällt an Bayern</a:t>
              </a:r>
            </a:p>
          </p:txBody>
        </p:sp>
        <p:cxnSp>
          <p:nvCxnSpPr>
            <p:cNvPr id="169" name="Gerade Verbindung 168"/>
            <p:cNvCxnSpPr>
              <a:stCxn id="168" idx="1"/>
            </p:cNvCxnSpPr>
            <p:nvPr/>
          </p:nvCxnSpPr>
          <p:spPr>
            <a:xfrm rot="10800000">
              <a:off x="4342961" y="3330517"/>
              <a:ext cx="1147437" cy="151890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Folgen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Protestantische Union löst sich auf</a:t>
            </a:r>
          </a:p>
          <a:p>
            <a:endParaRPr lang="de-DE" sz="1600" dirty="0" smtClean="0"/>
          </a:p>
          <a:p>
            <a:r>
              <a:rPr lang="de-DE" dirty="0" smtClean="0"/>
              <a:t>Böhmen &amp; die Pfalz werden mit drastischen Mitteln </a:t>
            </a:r>
            <a:r>
              <a:rPr lang="de-DE" dirty="0" err="1" smtClean="0"/>
              <a:t>re-katholisiert</a:t>
            </a:r>
            <a:endParaRPr lang="de-DE" dirty="0" smtClean="0"/>
          </a:p>
          <a:p>
            <a:endParaRPr lang="de-DE" dirty="0" smtClean="0"/>
          </a:p>
          <a:p>
            <a:r>
              <a:rPr lang="de-DE" sz="1600" dirty="0" smtClean="0"/>
              <a:t>Kurwürde &amp; die Oberpfalz fallen an Bayern</a:t>
            </a:r>
          </a:p>
          <a:p>
            <a:endParaRPr lang="de-DE" sz="1600" dirty="0" smtClean="0"/>
          </a:p>
          <a:p>
            <a:r>
              <a:rPr lang="de-DE" dirty="0" smtClean="0"/>
              <a:t>Habsburger (Kaiser) &amp; katholische Seite sind gestärkt</a:t>
            </a:r>
          </a:p>
          <a:p>
            <a:endParaRPr lang="de-DE" sz="1600" dirty="0" smtClean="0"/>
          </a:p>
          <a:p>
            <a:r>
              <a:rPr lang="de-DE" dirty="0" smtClean="0"/>
              <a:t>Protestantische Seite ist geschwächt</a:t>
            </a:r>
            <a:endParaRPr lang="de-DE" sz="1600" dirty="0" smtClean="0"/>
          </a:p>
          <a:p>
            <a:endParaRPr lang="de-DE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6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5C3FF"/>
          </a:solidFill>
          <a:ln>
            <a:solidFill>
              <a:srgbClr val="A5C3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724" y="2493195"/>
            <a:ext cx="3581400" cy="12192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77800" y="4926280"/>
            <a:ext cx="877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pc="400" dirty="0" smtClean="0">
                <a:solidFill>
                  <a:schemeClr val="bg1"/>
                </a:solidFill>
                <a:latin typeface="Lucida Calligraphy"/>
                <a:cs typeface="Lucida Calligraphy"/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cap="flat" cmpd="sng" algn="ctr">
          <a:solidFill>
            <a:srgbClr val="143C78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 dirty="0">
            <a:solidFill>
              <a:srgbClr val="143C78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590</Words>
  <Application>Microsoft Macintosh PowerPoint</Application>
  <PresentationFormat>Bildschirmpräsentation (4:3)</PresentationFormat>
  <Paragraphs>122</Paragraphs>
  <Slides>7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Office-Design</vt:lpstr>
      <vt:lpstr>Geschichte in fünf Der Dreißigjährige Krieg Prager Fenstersturz &amp; Böhmisch-Pfälzer Krieg: 1618-1623</vt:lpstr>
      <vt:lpstr>Überblick</vt:lpstr>
      <vt:lpstr>Hintergrund</vt:lpstr>
      <vt:lpstr>Verlauf: Fenstersturz &amp; Krieg in Böhmen</vt:lpstr>
      <vt:lpstr>Verlauf: Krieg in der Pfalz</vt:lpstr>
      <vt:lpstr>Folgen</vt:lpstr>
      <vt:lpstr>Folie 7</vt:lpstr>
    </vt:vector>
  </TitlesOfParts>
  <Company>Integrated Strategy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Hendrik Godbersen</dc:creator>
  <cp:lastModifiedBy>Hendrik Godbersen</cp:lastModifiedBy>
  <cp:revision>72</cp:revision>
  <dcterms:created xsi:type="dcterms:W3CDTF">2015-02-24T23:40:26Z</dcterms:created>
  <dcterms:modified xsi:type="dcterms:W3CDTF">2015-02-24T23:42:05Z</dcterms:modified>
</cp:coreProperties>
</file>