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12" r:id="rId3"/>
    <p:sldId id="428" r:id="rId4"/>
    <p:sldId id="418" r:id="rId5"/>
    <p:sldId id="416" r:id="rId6"/>
    <p:sldId id="424" r:id="rId7"/>
    <p:sldId id="429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Deutsch-Französische Freundschaft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Spätestens ab 1963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Deutschland &amp; Frankreich</a:t>
            </a:r>
          </a:p>
          <a:p>
            <a:r>
              <a:rPr lang="de-DE" dirty="0" smtClean="0"/>
              <a:t>Beginn</a:t>
            </a:r>
          </a:p>
          <a:p>
            <a:pPr lvl="1"/>
            <a:r>
              <a:rPr lang="de-DE" dirty="0" err="1" smtClean="0"/>
              <a:t>Elysee-Vertrag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876976" y="1085850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76" y="1552916"/>
            <a:ext cx="688924" cy="413354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6565900" y="1552916"/>
            <a:ext cx="21336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Deutschland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565900" y="2222500"/>
            <a:ext cx="254015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Frankreich</a:t>
            </a: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77" y="2222500"/>
            <a:ext cx="704848" cy="469900"/>
          </a:xfrm>
          <a:prstGeom prst="rect">
            <a:avLst/>
          </a:prstGeom>
        </p:spPr>
      </p:pic>
      <p:pic>
        <p:nvPicPr>
          <p:cNvPr id="147" name="Bild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1" y="1130301"/>
            <a:ext cx="5257800" cy="2928190"/>
          </a:xfrm>
          <a:prstGeom prst="rect">
            <a:avLst/>
          </a:prstGeom>
        </p:spPr>
      </p:pic>
      <p:pic>
        <p:nvPicPr>
          <p:cNvPr id="148" name="Bild 1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00" y="3049704"/>
            <a:ext cx="1485900" cy="2017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67201" y="1620059"/>
            <a:ext cx="4419600" cy="2438964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3599282"/>
          </a:xfrm>
        </p:spPr>
        <p:txBody>
          <a:bodyPr/>
          <a:lstStyle/>
          <a:p>
            <a:r>
              <a:rPr lang="de-DE" dirty="0" smtClean="0"/>
              <a:t>Späteren Staatsgebiete Deutschlands &amp; Frankreichs haben ihren Ursprung im Fränkischen Reich Karls des Großen &amp; seiner Aufteilung im 09. Jh.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 rot="18194662">
            <a:off x="4350943" y="3030191"/>
            <a:ext cx="154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Frankreich</a:t>
            </a:r>
            <a:endParaRPr lang="de-DE" sz="1400" dirty="0">
              <a:solidFill>
                <a:srgbClr val="66003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1" y="1534108"/>
            <a:ext cx="3810000" cy="3599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Westen des Frankenreiches 		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 Frankreich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Osten des Frankenreiches 			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Hlg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.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Röm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. Reich Deutscher Nation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660032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	Streit um das Mittelreich Lothars I. (Lothringen) ist die Grundlage der Deutsch-Französischen Erbfeindschaft bis in das 20. Jh.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1" y="4273549"/>
            <a:ext cx="8229600" cy="178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Diplomatische &amp; militärische Konflikte zw. Deutschland &amp; Frankreich,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u.a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Napoleonische Kriege &amp; Befreiungskriege (1794 – 1815)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Deutsch-Französischer Krieg 1870/71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Erster Weltkrieg (1914 – 1918)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II. Weltkrieg mit Besetzung Frankreichs durch Wehrmacht (1940) &amp; Deutscher Kapitulation (1945)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05300" y="1670859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A5C3FF"/>
                </a:solidFill>
              </a:rPr>
              <a:t>Mittelreich Lothars I.</a:t>
            </a:r>
            <a:endParaRPr lang="de-DE" sz="1400" dirty="0">
              <a:solidFill>
                <a:srgbClr val="A5C3FF"/>
              </a:solidFill>
            </a:endParaRPr>
          </a:p>
        </p:txBody>
      </p:sp>
      <p:cxnSp>
        <p:nvCxnSpPr>
          <p:cNvPr id="11" name="Gerade Verbindung 10"/>
          <p:cNvCxnSpPr>
            <a:endCxn id="9" idx="2"/>
          </p:cNvCxnSpPr>
          <p:nvPr/>
        </p:nvCxnSpPr>
        <p:spPr>
          <a:xfrm rot="16200000" flipV="1">
            <a:off x="5094593" y="2313293"/>
            <a:ext cx="815364" cy="146050"/>
          </a:xfrm>
          <a:prstGeom prst="line">
            <a:avLst/>
          </a:prstGeom>
          <a:ln>
            <a:solidFill>
              <a:srgbClr val="A5C3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 rot="18194662">
            <a:off x="4311650" y="3019623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Westfränkisches</a:t>
            </a:r>
          </a:p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Reich</a:t>
            </a:r>
            <a:endParaRPr lang="de-DE" sz="1400" dirty="0">
              <a:solidFill>
                <a:srgbClr val="66003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81676" y="2559678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Heiliges </a:t>
            </a:r>
            <a:r>
              <a:rPr lang="de-DE" sz="1400" dirty="0" err="1" smtClean="0">
                <a:solidFill>
                  <a:srgbClr val="660032"/>
                </a:solidFill>
              </a:rPr>
              <a:t>Röm</a:t>
            </a:r>
            <a:r>
              <a:rPr lang="de-DE" sz="1400" dirty="0" smtClean="0">
                <a:solidFill>
                  <a:srgbClr val="660032"/>
                </a:solidFill>
              </a:rPr>
              <a:t>. Reich Dt. Nation</a:t>
            </a:r>
            <a:endParaRPr lang="de-DE" sz="1400" dirty="0">
              <a:solidFill>
                <a:srgbClr val="66003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778500" y="2559678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Ostfränkisches Reich</a:t>
            </a:r>
            <a:endParaRPr lang="de-DE" sz="1400" dirty="0">
              <a:solidFill>
                <a:srgbClr val="66003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9381860">
            <a:off x="4556127" y="2813512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Frankenreich Karls des Großen</a:t>
            </a:r>
            <a:endParaRPr lang="de-DE" sz="1400" dirty="0">
              <a:solidFill>
                <a:srgbClr val="660032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5132176" y="2572378"/>
            <a:ext cx="687600" cy="1159200"/>
          </a:xfrm>
          <a:custGeom>
            <a:avLst/>
            <a:gdLst>
              <a:gd name="connsiteX0" fmla="*/ 0 w 1428750"/>
              <a:gd name="connsiteY0" fmla="*/ 0 h 2114550"/>
              <a:gd name="connsiteX1" fmla="*/ 6350 w 1428750"/>
              <a:gd name="connsiteY1" fmla="*/ 196850 h 2114550"/>
              <a:gd name="connsiteX2" fmla="*/ 825500 w 1428750"/>
              <a:gd name="connsiteY2" fmla="*/ 285750 h 2114550"/>
              <a:gd name="connsiteX3" fmla="*/ 1060450 w 1428750"/>
              <a:gd name="connsiteY3" fmla="*/ 844550 h 2114550"/>
              <a:gd name="connsiteX4" fmla="*/ 819150 w 1428750"/>
              <a:gd name="connsiteY4" fmla="*/ 1492250 h 2114550"/>
              <a:gd name="connsiteX5" fmla="*/ 1060450 w 1428750"/>
              <a:gd name="connsiteY5" fmla="*/ 1898650 h 2114550"/>
              <a:gd name="connsiteX6" fmla="*/ 1428750 w 1428750"/>
              <a:gd name="connsiteY6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0" h="2114550">
                <a:moveTo>
                  <a:pt x="0" y="0"/>
                </a:moveTo>
                <a:lnTo>
                  <a:pt x="6350" y="196850"/>
                </a:lnTo>
                <a:lnTo>
                  <a:pt x="825500" y="285750"/>
                </a:lnTo>
                <a:lnTo>
                  <a:pt x="1060450" y="844550"/>
                </a:lnTo>
                <a:lnTo>
                  <a:pt x="819150" y="1492250"/>
                </a:lnTo>
                <a:lnTo>
                  <a:pt x="1060450" y="1898650"/>
                </a:lnTo>
                <a:lnTo>
                  <a:pt x="1428750" y="2114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 rot="19396260">
            <a:off x="5573458" y="2226901"/>
            <a:ext cx="544751" cy="1689314"/>
          </a:xfrm>
          <a:prstGeom prst="ellipse">
            <a:avLst/>
          </a:prstGeom>
          <a:solidFill>
            <a:srgbClr val="A5C3FF">
              <a:alpha val="75000"/>
            </a:srgbClr>
          </a:solidFill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FF99CB"/>
                </a:solidFill>
              </a:ln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9" grpId="1"/>
      <p:bldP spid="12" grpId="0"/>
      <p:bldP spid="12" grpId="1"/>
      <p:bldP spid="14" grpId="0"/>
      <p:bldP spid="15" grpId="0"/>
      <p:bldP spid="15" grpId="1"/>
      <p:bldP spid="16" grpId="0"/>
      <p:bldP spid="18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457200" y="1137600"/>
            <a:ext cx="8228788" cy="4579200"/>
            <a:chOff x="457200" y="1137600"/>
            <a:chExt cx="8228788" cy="4579200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137600"/>
              <a:ext cx="8228788" cy="4579200"/>
            </a:xfrm>
            <a:prstGeom prst="rect">
              <a:avLst/>
            </a:prstGeom>
          </p:spPr>
        </p:pic>
        <p:grpSp>
          <p:nvGrpSpPr>
            <p:cNvPr id="7" name="Gruppierung 5"/>
            <p:cNvGrpSpPr/>
            <p:nvPr/>
          </p:nvGrpSpPr>
          <p:grpSpPr>
            <a:xfrm>
              <a:off x="2739017" y="3398202"/>
              <a:ext cx="1035050" cy="223919"/>
              <a:chOff x="3032125" y="6074825"/>
              <a:chExt cx="1035050" cy="223919"/>
            </a:xfrm>
          </p:grpSpPr>
          <p:sp>
            <p:nvSpPr>
              <p:cNvPr id="53" name="Oval 6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" name="Textfeld 7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Paris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8" name="Gruppierung 8"/>
            <p:cNvGrpSpPr/>
            <p:nvPr/>
          </p:nvGrpSpPr>
          <p:grpSpPr>
            <a:xfrm>
              <a:off x="2506184" y="3182758"/>
              <a:ext cx="1035050" cy="223919"/>
              <a:chOff x="3032125" y="6074825"/>
              <a:chExt cx="1035050" cy="223919"/>
            </a:xfrm>
          </p:grpSpPr>
          <p:sp>
            <p:nvSpPr>
              <p:cNvPr id="51" name="Oval 9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" name="Textfeld 10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London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9" name="Gruppierung 11"/>
            <p:cNvGrpSpPr/>
            <p:nvPr/>
          </p:nvGrpSpPr>
          <p:grpSpPr>
            <a:xfrm>
              <a:off x="3730625" y="3079273"/>
              <a:ext cx="1035050" cy="223919"/>
              <a:chOff x="3032125" y="6074825"/>
              <a:chExt cx="1035050" cy="223919"/>
            </a:xfrm>
          </p:grpSpPr>
          <p:sp>
            <p:nvSpPr>
              <p:cNvPr id="49" name="Oval 12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" name="Textfeld 13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Berlin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0" name="Gruppierung 14"/>
            <p:cNvGrpSpPr/>
            <p:nvPr/>
          </p:nvGrpSpPr>
          <p:grpSpPr>
            <a:xfrm>
              <a:off x="3205793" y="3246256"/>
              <a:ext cx="1035050" cy="223919"/>
              <a:chOff x="3032125" y="6074825"/>
              <a:chExt cx="1035050" cy="223919"/>
            </a:xfrm>
          </p:grpSpPr>
          <p:sp>
            <p:nvSpPr>
              <p:cNvPr id="47" name="Oval 15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Textfeld 16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Bonn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1" name="Gruppierung 17"/>
            <p:cNvGrpSpPr/>
            <p:nvPr/>
          </p:nvGrpSpPr>
          <p:grpSpPr>
            <a:xfrm>
              <a:off x="5902371" y="2783402"/>
              <a:ext cx="1035050" cy="223919"/>
              <a:chOff x="3032125" y="6074825"/>
              <a:chExt cx="1035050" cy="223919"/>
            </a:xfrm>
          </p:grpSpPr>
          <p:sp>
            <p:nvSpPr>
              <p:cNvPr id="45" name="Oval 18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" name="Textfeld 19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Moskau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2" name="Gruppierung 20"/>
            <p:cNvGrpSpPr/>
            <p:nvPr/>
          </p:nvGrpSpPr>
          <p:grpSpPr>
            <a:xfrm>
              <a:off x="4395310" y="3089668"/>
              <a:ext cx="1035050" cy="223919"/>
              <a:chOff x="3032125" y="6074825"/>
              <a:chExt cx="1035050" cy="22391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Warschau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3" name="Gruppierung 23"/>
            <p:cNvGrpSpPr/>
            <p:nvPr/>
          </p:nvGrpSpPr>
          <p:grpSpPr>
            <a:xfrm>
              <a:off x="3843921" y="3288189"/>
              <a:ext cx="1035050" cy="223919"/>
              <a:chOff x="3032125" y="6074825"/>
              <a:chExt cx="1035050" cy="2239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Prag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4" name="Gruppierung 26"/>
            <p:cNvGrpSpPr/>
            <p:nvPr/>
          </p:nvGrpSpPr>
          <p:grpSpPr>
            <a:xfrm>
              <a:off x="3085047" y="3626411"/>
              <a:ext cx="1035050" cy="223919"/>
              <a:chOff x="3032125" y="6074825"/>
              <a:chExt cx="1035050" cy="223919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Genf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5" name="Gruppierung 29"/>
            <p:cNvGrpSpPr/>
            <p:nvPr/>
          </p:nvGrpSpPr>
          <p:grpSpPr>
            <a:xfrm>
              <a:off x="3642938" y="4020181"/>
              <a:ext cx="1035050" cy="223919"/>
              <a:chOff x="3032125" y="6074825"/>
              <a:chExt cx="1035050" cy="223919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Rom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6" name="Gruppierung 32"/>
            <p:cNvGrpSpPr/>
            <p:nvPr/>
          </p:nvGrpSpPr>
          <p:grpSpPr>
            <a:xfrm>
              <a:off x="2181086" y="4161771"/>
              <a:ext cx="1035050" cy="223919"/>
              <a:chOff x="3032125" y="6074825"/>
              <a:chExt cx="1035050" cy="2239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Madrid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7" name="Gruppierung 35"/>
            <p:cNvGrpSpPr/>
            <p:nvPr/>
          </p:nvGrpSpPr>
          <p:grpSpPr>
            <a:xfrm>
              <a:off x="5347854" y="5088918"/>
              <a:ext cx="1035050" cy="223919"/>
              <a:chOff x="3032125" y="6074825"/>
              <a:chExt cx="1035050" cy="223919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Kairo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8" name="Gruppierung 38"/>
            <p:cNvGrpSpPr/>
            <p:nvPr/>
          </p:nvGrpSpPr>
          <p:grpSpPr>
            <a:xfrm>
              <a:off x="5711959" y="4947327"/>
              <a:ext cx="1035050" cy="223919"/>
              <a:chOff x="3032125" y="6074825"/>
              <a:chExt cx="1035050" cy="223919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Jerusalem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9" name="Gruppierung 41"/>
            <p:cNvGrpSpPr/>
            <p:nvPr/>
          </p:nvGrpSpPr>
          <p:grpSpPr>
            <a:xfrm>
              <a:off x="4681142" y="4368758"/>
              <a:ext cx="1035050" cy="223919"/>
              <a:chOff x="3032125" y="6074825"/>
              <a:chExt cx="1035050" cy="223919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Athen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0" name="Gruppierung 44"/>
            <p:cNvGrpSpPr/>
            <p:nvPr/>
          </p:nvGrpSpPr>
          <p:grpSpPr>
            <a:xfrm>
              <a:off x="4139298" y="2458088"/>
              <a:ext cx="1035050" cy="223919"/>
              <a:chOff x="3032125" y="6074825"/>
              <a:chExt cx="1035050" cy="223919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Stockholm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1" name="Gruppierung 47"/>
            <p:cNvGrpSpPr/>
            <p:nvPr/>
          </p:nvGrpSpPr>
          <p:grpSpPr>
            <a:xfrm>
              <a:off x="3477739" y="2401169"/>
              <a:ext cx="1035050" cy="223919"/>
              <a:chOff x="3032125" y="6074825"/>
              <a:chExt cx="1035050" cy="22391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Oslo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2" name="Gruppierung 50"/>
            <p:cNvGrpSpPr/>
            <p:nvPr/>
          </p:nvGrpSpPr>
          <p:grpSpPr>
            <a:xfrm>
              <a:off x="4382670" y="3770864"/>
              <a:ext cx="1035050" cy="223919"/>
              <a:chOff x="3032125" y="6074825"/>
              <a:chExt cx="1035050" cy="22391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Belgrad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</p:grpSp>
      <p:grpSp>
        <p:nvGrpSpPr>
          <p:cNvPr id="62" name="Gruppierung 30"/>
          <p:cNvGrpSpPr/>
          <p:nvPr/>
        </p:nvGrpSpPr>
        <p:grpSpPr>
          <a:xfrm>
            <a:off x="2196950" y="1239198"/>
            <a:ext cx="2616531" cy="1781735"/>
            <a:chOff x="-4368661" y="-9347744"/>
            <a:chExt cx="1029921" cy="2033153"/>
          </a:xfrm>
        </p:grpSpPr>
        <p:sp>
          <p:nvSpPr>
            <p:cNvPr id="63" name="Abgerundetes Rechteck 62"/>
            <p:cNvSpPr/>
            <p:nvPr/>
          </p:nvSpPr>
          <p:spPr>
            <a:xfrm>
              <a:off x="-4368661" y="-9347744"/>
              <a:ext cx="1029921" cy="54562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08. Mai 1945: Bedingungslose Kapitulation Deutschlands</a:t>
              </a:r>
            </a:p>
          </p:txBody>
        </p:sp>
        <p:cxnSp>
          <p:nvCxnSpPr>
            <p:cNvPr id="64" name="Gerade Verbindung mit Pfeil 63"/>
            <p:cNvCxnSpPr>
              <a:endCxn id="63" idx="2"/>
            </p:cNvCxnSpPr>
            <p:nvPr/>
          </p:nvCxnSpPr>
          <p:spPr>
            <a:xfrm rot="16200000" flipV="1">
              <a:off x="-4457068" y="-8198748"/>
              <a:ext cx="1487524" cy="28079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ierung 30"/>
          <p:cNvGrpSpPr/>
          <p:nvPr/>
        </p:nvGrpSpPr>
        <p:grpSpPr>
          <a:xfrm>
            <a:off x="545541" y="1834119"/>
            <a:ext cx="3110098" cy="1369814"/>
            <a:chOff x="-4368661" y="-9347744"/>
            <a:chExt cx="1606168" cy="1563108"/>
          </a:xfrm>
        </p:grpSpPr>
        <p:sp>
          <p:nvSpPr>
            <p:cNvPr id="66" name="Abgerundetes Rechteck 65"/>
            <p:cNvSpPr/>
            <p:nvPr/>
          </p:nvSpPr>
          <p:spPr>
            <a:xfrm>
              <a:off x="-4368661" y="-9347744"/>
              <a:ext cx="1029921" cy="54562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1949: Gründung der Bundesrepublik</a:t>
              </a:r>
            </a:p>
          </p:txBody>
        </p:sp>
        <p:cxnSp>
          <p:nvCxnSpPr>
            <p:cNvPr id="67" name="Gerade Verbindung mit Pfeil 66"/>
            <p:cNvCxnSpPr>
              <a:endCxn id="66" idx="2"/>
            </p:cNvCxnSpPr>
            <p:nvPr/>
          </p:nvCxnSpPr>
          <p:spPr>
            <a:xfrm rot="10800000">
              <a:off x="-3853701" y="-8802123"/>
              <a:ext cx="1091208" cy="101748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pierung 30"/>
          <p:cNvGrpSpPr/>
          <p:nvPr/>
        </p:nvGrpSpPr>
        <p:grpSpPr>
          <a:xfrm>
            <a:off x="3355524" y="2806789"/>
            <a:ext cx="5540084" cy="599879"/>
            <a:chOff x="-4863100" y="-8474019"/>
            <a:chExt cx="1692522" cy="684525"/>
          </a:xfrm>
        </p:grpSpPr>
        <p:sp>
          <p:nvSpPr>
            <p:cNvPr id="69" name="Abgerundetes Rechteck 68"/>
            <p:cNvSpPr/>
            <p:nvPr/>
          </p:nvSpPr>
          <p:spPr>
            <a:xfrm>
              <a:off x="-4200499" y="-8474019"/>
              <a:ext cx="1029921" cy="5456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18. Apr. 1951: Gründung der Montanunion durch den Vertrag von Paris</a:t>
              </a:r>
            </a:p>
          </p:txBody>
        </p:sp>
        <p:cxnSp>
          <p:nvCxnSpPr>
            <p:cNvPr id="70" name="Gerade Verbindung mit Pfeil 69"/>
            <p:cNvCxnSpPr>
              <a:stCxn id="69" idx="1"/>
            </p:cNvCxnSpPr>
            <p:nvPr/>
          </p:nvCxnSpPr>
          <p:spPr>
            <a:xfrm rot="10800000" flipV="1">
              <a:off x="-4863100" y="-8201202"/>
              <a:ext cx="662600" cy="41170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uppierung 30"/>
          <p:cNvGrpSpPr/>
          <p:nvPr/>
        </p:nvGrpSpPr>
        <p:grpSpPr>
          <a:xfrm>
            <a:off x="172561" y="3376147"/>
            <a:ext cx="3879721" cy="707118"/>
            <a:chOff x="-4472017" y="-9852959"/>
            <a:chExt cx="1408769" cy="545628"/>
          </a:xfrm>
        </p:grpSpPr>
        <p:sp>
          <p:nvSpPr>
            <p:cNvPr id="72" name="Abgerundetes Rechteck 71"/>
            <p:cNvSpPr/>
            <p:nvPr/>
          </p:nvSpPr>
          <p:spPr>
            <a:xfrm>
              <a:off x="-4472017" y="-9852959"/>
              <a:ext cx="941132" cy="54562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25. März 1957: Gründung der Europäischen Gemeinschaften durch die Römischen Verträge</a:t>
              </a:r>
            </a:p>
          </p:txBody>
        </p:sp>
        <p:cxnSp>
          <p:nvCxnSpPr>
            <p:cNvPr id="73" name="Gerade Verbindung mit Pfeil 72"/>
            <p:cNvCxnSpPr>
              <a:endCxn id="72" idx="3"/>
            </p:cNvCxnSpPr>
            <p:nvPr/>
          </p:nvCxnSpPr>
          <p:spPr>
            <a:xfrm rot="10800000">
              <a:off x="-3530885" y="-9580140"/>
              <a:ext cx="467637" cy="23067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pierung 30"/>
          <p:cNvGrpSpPr/>
          <p:nvPr/>
        </p:nvGrpSpPr>
        <p:grpSpPr>
          <a:xfrm>
            <a:off x="3361486" y="3459407"/>
            <a:ext cx="4908275" cy="888001"/>
            <a:chOff x="-4969073" y="-9360860"/>
            <a:chExt cx="1630333" cy="558744"/>
          </a:xfrm>
        </p:grpSpPr>
        <p:sp>
          <p:nvSpPr>
            <p:cNvPr id="75" name="Abgerundetes Rechteck 74"/>
            <p:cNvSpPr/>
            <p:nvPr/>
          </p:nvSpPr>
          <p:spPr>
            <a:xfrm>
              <a:off x="-4368661" y="-9347744"/>
              <a:ext cx="1029921" cy="545628"/>
            </a:xfrm>
            <a:prstGeom prst="roundRect">
              <a:avLst/>
            </a:prstGeom>
            <a:solidFill>
              <a:srgbClr val="660032">
                <a:alpha val="75000"/>
              </a:srgb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chemeClr val="bg1"/>
                  </a:solidFill>
                </a:rPr>
                <a:t>22. Jan. 1963: Abschluss des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Elysee-Vertrags</a:t>
              </a:r>
              <a:r>
                <a:rPr lang="de-DE" sz="1400" dirty="0" smtClean="0">
                  <a:solidFill>
                    <a:schemeClr val="bg1"/>
                  </a:solidFill>
                </a:rPr>
                <a:t> formalisiert die Deutsch-Französische Freundschaft</a:t>
              </a:r>
            </a:p>
          </p:txBody>
        </p:sp>
        <p:cxnSp>
          <p:nvCxnSpPr>
            <p:cNvPr id="76" name="Gerade Verbindung mit Pfeil 75"/>
            <p:cNvCxnSpPr>
              <a:endCxn id="75" idx="1"/>
            </p:cNvCxnSpPr>
            <p:nvPr/>
          </p:nvCxnSpPr>
          <p:spPr>
            <a:xfrm>
              <a:off x="-4969073" y="-9360860"/>
              <a:ext cx="600411" cy="28593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pierung 10"/>
          <p:cNvGrpSpPr/>
          <p:nvPr/>
        </p:nvGrpSpPr>
        <p:grpSpPr>
          <a:xfrm>
            <a:off x="3015872" y="4347407"/>
            <a:ext cx="5922383" cy="1907344"/>
            <a:chOff x="1034548" y="5342674"/>
            <a:chExt cx="4652233" cy="1440929"/>
          </a:xfrm>
        </p:grpSpPr>
        <p:cxnSp>
          <p:nvCxnSpPr>
            <p:cNvPr id="78" name="Gerade Verbindung 11"/>
            <p:cNvCxnSpPr>
              <a:stCxn id="75" idx="2"/>
              <a:endCxn id="79" idx="0"/>
            </p:cNvCxnSpPr>
            <p:nvPr/>
          </p:nvCxnSpPr>
          <p:spPr>
            <a:xfrm rot="5400000">
              <a:off x="3444837" y="5258502"/>
              <a:ext cx="414803" cy="583147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Vertikale Rolle 78"/>
            <p:cNvSpPr/>
            <p:nvPr/>
          </p:nvSpPr>
          <p:spPr>
            <a:xfrm>
              <a:off x="1034548" y="5757478"/>
              <a:ext cx="4652233" cy="1026125"/>
            </a:xfrm>
            <a:prstGeom prst="verticalScroll">
              <a:avLst/>
            </a:prstGeom>
            <a:solidFill>
              <a:schemeClr val="bg1">
                <a:alpha val="75000"/>
              </a:schemeClr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 err="1" smtClean="0">
                  <a:solidFill>
                    <a:srgbClr val="78050A"/>
                  </a:solidFill>
                </a:rPr>
                <a:t>Elysee-Vertrag</a:t>
              </a:r>
              <a:endParaRPr lang="de-DE" sz="1400" b="1" dirty="0" smtClean="0">
                <a:solidFill>
                  <a:srgbClr val="78050A"/>
                </a:solidFill>
              </a:endParaRPr>
            </a:p>
            <a:p>
              <a:endParaRPr lang="de-DE" sz="800" dirty="0" smtClean="0">
                <a:solidFill>
                  <a:srgbClr val="78050A"/>
                </a:solidFill>
              </a:endParaRPr>
            </a:p>
            <a:p>
              <a:r>
                <a:rPr lang="de-DE" sz="1400" dirty="0" smtClean="0">
                  <a:solidFill>
                    <a:srgbClr val="78050A"/>
                  </a:solidFill>
                </a:rPr>
                <a:t>Gegenseitige Verpflichtung zu</a:t>
              </a:r>
              <a:endParaRPr lang="de-DE" sz="1400" b="1" dirty="0" smtClean="0">
                <a:solidFill>
                  <a:srgbClr val="78050A"/>
                </a:solidFill>
              </a:endParaRP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78050A"/>
                  </a:solidFill>
                </a:rPr>
                <a:t> Beratungen in Fragen der Außen-, Sicherheits-, Jugend- &amp; Kulturpolitik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78050A"/>
                  </a:solidFill>
                </a:rPr>
                <a:t> Regelmäßige Treffen der Regierungen</a:t>
              </a:r>
            </a:p>
            <a:p>
              <a:pPr>
                <a:buFont typeface="Arial"/>
                <a:buChar char="•"/>
              </a:pPr>
              <a:endParaRPr lang="de-DE" sz="1400" dirty="0" smtClean="0">
                <a:solidFill>
                  <a:srgbClr val="78050A"/>
                </a:solidFill>
              </a:endParaRPr>
            </a:p>
          </p:txBody>
        </p:sp>
      </p:grpSp>
      <p:pic>
        <p:nvPicPr>
          <p:cNvPr id="93" name="Bild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20" y="2371208"/>
            <a:ext cx="386640" cy="257760"/>
          </a:xfrm>
          <a:prstGeom prst="rect">
            <a:avLst/>
          </a:prstGeom>
        </p:spPr>
      </p:pic>
      <p:pic>
        <p:nvPicPr>
          <p:cNvPr id="94" name="Bild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089" y="2371208"/>
            <a:ext cx="386640" cy="257886"/>
          </a:xfrm>
          <a:prstGeom prst="rect">
            <a:avLst/>
          </a:prstGeom>
        </p:spPr>
      </p:pic>
      <p:pic>
        <p:nvPicPr>
          <p:cNvPr id="95" name="Bild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480" y="2371208"/>
            <a:ext cx="386640" cy="257760"/>
          </a:xfrm>
          <a:prstGeom prst="rect">
            <a:avLst/>
          </a:prstGeom>
        </p:spPr>
      </p:pic>
      <p:pic>
        <p:nvPicPr>
          <p:cNvPr id="96" name="Bild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520" y="2371208"/>
            <a:ext cx="429600" cy="257760"/>
          </a:xfrm>
          <a:prstGeom prst="rect">
            <a:avLst/>
          </a:prstGeom>
        </p:spPr>
      </p:pic>
      <p:pic>
        <p:nvPicPr>
          <p:cNvPr id="97" name="Bild 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396" y="2371208"/>
            <a:ext cx="465266" cy="279160"/>
          </a:xfrm>
          <a:prstGeom prst="rect">
            <a:avLst/>
          </a:prstGeom>
        </p:spPr>
      </p:pic>
      <p:pic>
        <p:nvPicPr>
          <p:cNvPr id="98" name="Bild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7780" y="2371208"/>
            <a:ext cx="418738" cy="279160"/>
          </a:xfrm>
          <a:prstGeom prst="rect">
            <a:avLst/>
          </a:prstGeom>
        </p:spPr>
      </p:pic>
      <p:sp>
        <p:nvSpPr>
          <p:cNvPr id="99" name="Oval 98"/>
          <p:cNvSpPr/>
          <p:nvPr/>
        </p:nvSpPr>
        <p:spPr>
          <a:xfrm>
            <a:off x="7031420" y="2058269"/>
            <a:ext cx="460800" cy="254000"/>
          </a:xfrm>
          <a:prstGeom prst="ellipse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rgbClr val="143C78"/>
                </a:solidFill>
              </a:rPr>
              <a:t>NL</a:t>
            </a:r>
            <a:endParaRPr lang="de-DE" sz="1100" dirty="0">
              <a:solidFill>
                <a:srgbClr val="143C78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029680" y="2058269"/>
            <a:ext cx="460800" cy="254000"/>
          </a:xfrm>
          <a:prstGeom prst="ellipse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rgbClr val="143C78"/>
                </a:solidFill>
              </a:rPr>
              <a:t>F</a:t>
            </a:r>
            <a:endParaRPr lang="de-DE" sz="1100" dirty="0">
              <a:solidFill>
                <a:srgbClr val="143C78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530320" y="2058269"/>
            <a:ext cx="460800" cy="254000"/>
          </a:xfrm>
          <a:prstGeom prst="ellipse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rgbClr val="143C78"/>
                </a:solidFill>
              </a:rPr>
              <a:t>B</a:t>
            </a:r>
            <a:endParaRPr lang="de-DE" sz="1100" dirty="0">
              <a:solidFill>
                <a:srgbClr val="143C78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529309" y="2058269"/>
            <a:ext cx="460800" cy="254000"/>
          </a:xfrm>
          <a:prstGeom prst="ellipse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rgbClr val="143C78"/>
                </a:solidFill>
              </a:rPr>
              <a:t>I</a:t>
            </a:r>
            <a:endParaRPr lang="de-DE" sz="1100" dirty="0">
              <a:solidFill>
                <a:srgbClr val="143C78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8029220" y="2058269"/>
            <a:ext cx="460800" cy="254000"/>
          </a:xfrm>
          <a:prstGeom prst="ellipse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rgbClr val="143C78"/>
                </a:solidFill>
              </a:rPr>
              <a:t>L</a:t>
            </a:r>
            <a:endParaRPr lang="de-DE" sz="1100" dirty="0">
              <a:solidFill>
                <a:srgbClr val="143C78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524396" y="2058269"/>
            <a:ext cx="461796" cy="254000"/>
          </a:xfrm>
          <a:prstGeom prst="ellipse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rgbClr val="143C78"/>
                </a:solidFill>
              </a:rPr>
              <a:t>D</a:t>
            </a:r>
          </a:p>
        </p:txBody>
      </p:sp>
      <p:pic>
        <p:nvPicPr>
          <p:cNvPr id="105" name="Bild 1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73" y="4294107"/>
            <a:ext cx="1960644" cy="196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ung 11"/>
          <p:cNvGrpSpPr/>
          <p:nvPr/>
        </p:nvGrpSpPr>
        <p:grpSpPr>
          <a:xfrm>
            <a:off x="457200" y="1137600"/>
            <a:ext cx="8228788" cy="4579200"/>
            <a:chOff x="457200" y="1137600"/>
            <a:chExt cx="8228788" cy="4579200"/>
          </a:xfrm>
        </p:grpSpPr>
        <p:pic>
          <p:nvPicPr>
            <p:cNvPr id="13" name="Bild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137600"/>
              <a:ext cx="8228788" cy="4579200"/>
            </a:xfrm>
            <a:prstGeom prst="rect">
              <a:avLst/>
            </a:prstGeom>
          </p:spPr>
        </p:pic>
        <p:grpSp>
          <p:nvGrpSpPr>
            <p:cNvPr id="14" name="Gruppierung 5"/>
            <p:cNvGrpSpPr/>
            <p:nvPr/>
          </p:nvGrpSpPr>
          <p:grpSpPr>
            <a:xfrm>
              <a:off x="2739017" y="3398202"/>
              <a:ext cx="1035050" cy="223919"/>
              <a:chOff x="3032125" y="6074825"/>
              <a:chExt cx="1035050" cy="223919"/>
            </a:xfrm>
          </p:grpSpPr>
          <p:sp>
            <p:nvSpPr>
              <p:cNvPr id="60" name="Oval 6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" name="Textfeld 7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Paris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5" name="Gruppierung 8"/>
            <p:cNvGrpSpPr/>
            <p:nvPr/>
          </p:nvGrpSpPr>
          <p:grpSpPr>
            <a:xfrm>
              <a:off x="2506184" y="3182758"/>
              <a:ext cx="1035050" cy="223919"/>
              <a:chOff x="3032125" y="6074825"/>
              <a:chExt cx="1035050" cy="223919"/>
            </a:xfrm>
          </p:grpSpPr>
          <p:sp>
            <p:nvSpPr>
              <p:cNvPr id="58" name="Oval 9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Textfeld 10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London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6" name="Gruppierung 11"/>
            <p:cNvGrpSpPr/>
            <p:nvPr/>
          </p:nvGrpSpPr>
          <p:grpSpPr>
            <a:xfrm>
              <a:off x="3730625" y="3079273"/>
              <a:ext cx="1035050" cy="223919"/>
              <a:chOff x="3032125" y="6074825"/>
              <a:chExt cx="1035050" cy="223919"/>
            </a:xfrm>
          </p:grpSpPr>
          <p:sp>
            <p:nvSpPr>
              <p:cNvPr id="56" name="Oval 12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" name="Textfeld 13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Berlin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7" name="Gruppierung 14"/>
            <p:cNvGrpSpPr/>
            <p:nvPr/>
          </p:nvGrpSpPr>
          <p:grpSpPr>
            <a:xfrm>
              <a:off x="3205793" y="3246256"/>
              <a:ext cx="1035050" cy="223919"/>
              <a:chOff x="3032125" y="6074825"/>
              <a:chExt cx="1035050" cy="223919"/>
            </a:xfrm>
          </p:grpSpPr>
          <p:sp>
            <p:nvSpPr>
              <p:cNvPr id="54" name="Oval 15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" name="Textfeld 16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Bonn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8" name="Gruppierung 17"/>
            <p:cNvGrpSpPr/>
            <p:nvPr/>
          </p:nvGrpSpPr>
          <p:grpSpPr>
            <a:xfrm>
              <a:off x="5902371" y="2783402"/>
              <a:ext cx="1035050" cy="223919"/>
              <a:chOff x="3032125" y="6074825"/>
              <a:chExt cx="1035050" cy="223919"/>
            </a:xfrm>
          </p:grpSpPr>
          <p:sp>
            <p:nvSpPr>
              <p:cNvPr id="52" name="Oval 18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Textfeld 19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Moskau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9" name="Gruppierung 20"/>
            <p:cNvGrpSpPr/>
            <p:nvPr/>
          </p:nvGrpSpPr>
          <p:grpSpPr>
            <a:xfrm>
              <a:off x="4395310" y="3089668"/>
              <a:ext cx="1035050" cy="223919"/>
              <a:chOff x="3032125" y="6074825"/>
              <a:chExt cx="1035050" cy="2239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Warschau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0" name="Gruppierung 23"/>
            <p:cNvGrpSpPr/>
            <p:nvPr/>
          </p:nvGrpSpPr>
          <p:grpSpPr>
            <a:xfrm>
              <a:off x="3843921" y="3288189"/>
              <a:ext cx="1035050" cy="223919"/>
              <a:chOff x="3032125" y="6074825"/>
              <a:chExt cx="1035050" cy="223919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Prag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1" name="Gruppierung 26"/>
            <p:cNvGrpSpPr/>
            <p:nvPr/>
          </p:nvGrpSpPr>
          <p:grpSpPr>
            <a:xfrm>
              <a:off x="3085047" y="3626411"/>
              <a:ext cx="1035050" cy="223919"/>
              <a:chOff x="3032125" y="6074825"/>
              <a:chExt cx="1035050" cy="223919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Genf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2" name="Gruppierung 29"/>
            <p:cNvGrpSpPr/>
            <p:nvPr/>
          </p:nvGrpSpPr>
          <p:grpSpPr>
            <a:xfrm>
              <a:off x="3642938" y="4020181"/>
              <a:ext cx="1035050" cy="223919"/>
              <a:chOff x="3032125" y="6074825"/>
              <a:chExt cx="1035050" cy="22391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Rom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3" name="Gruppierung 32"/>
            <p:cNvGrpSpPr/>
            <p:nvPr/>
          </p:nvGrpSpPr>
          <p:grpSpPr>
            <a:xfrm>
              <a:off x="2181086" y="4161771"/>
              <a:ext cx="1035050" cy="223919"/>
              <a:chOff x="3032125" y="6074825"/>
              <a:chExt cx="1035050" cy="223919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Madrid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4" name="Gruppierung 35"/>
            <p:cNvGrpSpPr/>
            <p:nvPr/>
          </p:nvGrpSpPr>
          <p:grpSpPr>
            <a:xfrm>
              <a:off x="5347854" y="5088918"/>
              <a:ext cx="1035050" cy="223919"/>
              <a:chOff x="3032125" y="6074825"/>
              <a:chExt cx="1035050" cy="223919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Kairo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5" name="Gruppierung 38"/>
            <p:cNvGrpSpPr/>
            <p:nvPr/>
          </p:nvGrpSpPr>
          <p:grpSpPr>
            <a:xfrm>
              <a:off x="5711959" y="4947327"/>
              <a:ext cx="1035050" cy="223919"/>
              <a:chOff x="3032125" y="6074825"/>
              <a:chExt cx="1035050" cy="223919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Jerusalem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6" name="Gruppierung 41"/>
            <p:cNvGrpSpPr/>
            <p:nvPr/>
          </p:nvGrpSpPr>
          <p:grpSpPr>
            <a:xfrm>
              <a:off x="4681142" y="4368758"/>
              <a:ext cx="1035050" cy="223919"/>
              <a:chOff x="3032125" y="6074825"/>
              <a:chExt cx="1035050" cy="223919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Athen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7" name="Gruppierung 44"/>
            <p:cNvGrpSpPr/>
            <p:nvPr/>
          </p:nvGrpSpPr>
          <p:grpSpPr>
            <a:xfrm>
              <a:off x="4139298" y="2458088"/>
              <a:ext cx="1035050" cy="223919"/>
              <a:chOff x="3032125" y="6074825"/>
              <a:chExt cx="1035050" cy="223919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Stockholm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8" name="Gruppierung 47"/>
            <p:cNvGrpSpPr/>
            <p:nvPr/>
          </p:nvGrpSpPr>
          <p:grpSpPr>
            <a:xfrm>
              <a:off x="3477739" y="2401169"/>
              <a:ext cx="1035050" cy="223919"/>
              <a:chOff x="3032125" y="6074825"/>
              <a:chExt cx="1035050" cy="223919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Oslo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9" name="Gruppierung 50"/>
            <p:cNvGrpSpPr/>
            <p:nvPr/>
          </p:nvGrpSpPr>
          <p:grpSpPr>
            <a:xfrm>
              <a:off x="4382670" y="3770864"/>
              <a:ext cx="1035050" cy="223919"/>
              <a:chOff x="3032125" y="6074825"/>
              <a:chExt cx="1035050" cy="22391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520066" y="6074825"/>
                <a:ext cx="61200" cy="61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3032125" y="6083300"/>
                <a:ext cx="103505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rgbClr val="143C78"/>
                    </a:solidFill>
                  </a:rPr>
                  <a:t>Belgrad</a:t>
                </a:r>
                <a:endParaRPr lang="de-DE" sz="8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62" name="Bogen 61"/>
          <p:cNvSpPr/>
          <p:nvPr/>
        </p:nvSpPr>
        <p:spPr>
          <a:xfrm>
            <a:off x="2471599" y="2791877"/>
            <a:ext cx="2155639" cy="1289504"/>
          </a:xfrm>
          <a:prstGeom prst="arc">
            <a:avLst>
              <a:gd name="adj1" fmla="val 20167598"/>
              <a:gd name="adj2" fmla="val 8978235"/>
            </a:avLst>
          </a:prstGeom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Bogen 62"/>
          <p:cNvSpPr/>
          <p:nvPr/>
        </p:nvSpPr>
        <p:spPr>
          <a:xfrm rot="10800000">
            <a:off x="2471600" y="2796102"/>
            <a:ext cx="2155639" cy="1289504"/>
          </a:xfrm>
          <a:prstGeom prst="arc">
            <a:avLst>
              <a:gd name="adj1" fmla="val 19974248"/>
              <a:gd name="adj2" fmla="val 9099878"/>
            </a:avLst>
          </a:prstGeom>
          <a:noFill/>
          <a:ln w="889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Bogen 63"/>
          <p:cNvSpPr/>
          <p:nvPr/>
        </p:nvSpPr>
        <p:spPr>
          <a:xfrm>
            <a:off x="2311013" y="2639477"/>
            <a:ext cx="2481037" cy="1585356"/>
          </a:xfrm>
          <a:prstGeom prst="arc">
            <a:avLst>
              <a:gd name="adj1" fmla="val 20167598"/>
              <a:gd name="adj2" fmla="val 8978235"/>
            </a:avLst>
          </a:prstGeom>
          <a:ln w="889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Bogen 64"/>
          <p:cNvSpPr/>
          <p:nvPr/>
        </p:nvSpPr>
        <p:spPr>
          <a:xfrm rot="10800000">
            <a:off x="2311013" y="2643702"/>
            <a:ext cx="2481037" cy="1585356"/>
          </a:xfrm>
          <a:prstGeom prst="arc">
            <a:avLst>
              <a:gd name="adj1" fmla="val 19974248"/>
              <a:gd name="adj2" fmla="val 9099878"/>
            </a:avLst>
          </a:prstGeom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Bogen 65"/>
          <p:cNvSpPr/>
          <p:nvPr/>
        </p:nvSpPr>
        <p:spPr>
          <a:xfrm>
            <a:off x="2157637" y="2515065"/>
            <a:ext cx="2786817" cy="1849470"/>
          </a:xfrm>
          <a:prstGeom prst="arc">
            <a:avLst>
              <a:gd name="adj1" fmla="val 20167598"/>
              <a:gd name="adj2" fmla="val 8978235"/>
            </a:avLst>
          </a:prstGeom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Bogen 66"/>
          <p:cNvSpPr/>
          <p:nvPr/>
        </p:nvSpPr>
        <p:spPr>
          <a:xfrm rot="10800000">
            <a:off x="2157632" y="2519288"/>
            <a:ext cx="2786817" cy="1849470"/>
          </a:xfrm>
          <a:prstGeom prst="arc">
            <a:avLst>
              <a:gd name="adj1" fmla="val 19974248"/>
              <a:gd name="adj2" fmla="val 9099878"/>
            </a:avLst>
          </a:prstGeom>
          <a:ln w="889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97199" y="915568"/>
            <a:ext cx="5892801" cy="944982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>
                <a:solidFill>
                  <a:srgbClr val="660032"/>
                </a:solidFill>
              </a:rPr>
              <a:t>Wesentliche Kooperationen zwischen dt. &amp; franz. Regierungschefs</a:t>
            </a:r>
          </a:p>
          <a:p>
            <a:endParaRPr lang="de-DE" sz="800" dirty="0" smtClean="0">
              <a:solidFill>
                <a:srgbClr val="660032"/>
              </a:solidFill>
            </a:endParaRPr>
          </a:p>
          <a:p>
            <a:r>
              <a:rPr lang="de-DE" sz="1400" dirty="0" smtClean="0">
                <a:solidFill>
                  <a:srgbClr val="660032"/>
                </a:solidFill>
              </a:rPr>
              <a:t>Konrad Adenauer &amp; Charles de Gaulle (1958 – 1963)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997198" y="1860550"/>
            <a:ext cx="5892801" cy="13843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Helmut Schmidt &amp; Valery Giscard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d‘Estaing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(1974 – 1981)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Europäisches Währungssystem (&amp; damit zwangsläufige Voraussetzung für den europäischen Binnenmarkt)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NATO-Doppelbeschluss</a:t>
            </a:r>
            <a:endParaRPr lang="de-DE" sz="1400" dirty="0" smtClean="0">
              <a:solidFill>
                <a:srgbClr val="660032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2997198" y="4083050"/>
            <a:ext cx="5892801" cy="10922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Kooperation zw. Gerhard Schröder &amp; Jacques Chirac (1998 – 2005)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Installierung der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Blaesheim-Treffen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6600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Gemeinsame Position hinsichtlich des Irak-Krieges (2003)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997198" y="5175250"/>
            <a:ext cx="5892801" cy="8128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Kooperation zw. Angela Merkel &amp; Nicholas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Sarkozy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(2007 – 2012)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Gemeinsames Vorgehen während der Eurokrise („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Merkozy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“)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997199" y="3244850"/>
            <a:ext cx="5892801" cy="8382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lang="de-DE" sz="1400" dirty="0" smtClean="0">
                <a:solidFill>
                  <a:srgbClr val="660032"/>
                </a:solidFill>
              </a:rPr>
              <a:t>Kooperation zw. Helmut Kohl &amp; Francois Mitterrand (1982 – 1995)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6600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Wesentlicher Faktor auf dem Weg zur EU-Gründung</a:t>
            </a:r>
          </a:p>
        </p:txBody>
      </p:sp>
      <p:grpSp>
        <p:nvGrpSpPr>
          <p:cNvPr id="68" name="Gruppierung 67"/>
          <p:cNvGrpSpPr/>
          <p:nvPr/>
        </p:nvGrpSpPr>
        <p:grpSpPr>
          <a:xfrm>
            <a:off x="297159" y="1974850"/>
            <a:ext cx="1365122" cy="812684"/>
            <a:chOff x="3251200" y="1812752"/>
            <a:chExt cx="2276041" cy="1549401"/>
          </a:xfrm>
        </p:grpSpPr>
        <p:pic>
          <p:nvPicPr>
            <p:cNvPr id="69" name="Bild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1200" y="1812753"/>
              <a:ext cx="2276041" cy="1549400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pic>
          <p:nvPicPr>
            <p:cNvPr id="70" name="Bild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1200" y="1812752"/>
              <a:ext cx="1012837" cy="15494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4" name="Bild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13" y="4065338"/>
            <a:ext cx="1377886" cy="1054678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71" name="Bild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13" y="5262339"/>
            <a:ext cx="1359287" cy="908921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72" name="Bild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814" y="2928070"/>
            <a:ext cx="1377886" cy="1033414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 &amp; Erklärung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6300" y="2583741"/>
            <a:ext cx="6540500" cy="2013659"/>
          </a:xfrm>
        </p:spPr>
        <p:txBody>
          <a:bodyPr>
            <a:normAutofit/>
          </a:bodyPr>
          <a:lstStyle/>
          <a:p>
            <a:r>
              <a:rPr lang="de-DE" dirty="0" smtClean="0"/>
              <a:t>Stärkung des europäischen / internationalen Einflusses beider Länder, aber auch Gefahr der Ausnutzung des einen durch den anderen Partner</a:t>
            </a:r>
          </a:p>
          <a:p>
            <a:pPr lvl="1"/>
            <a:endParaRPr lang="de-DE" sz="1600" dirty="0" smtClean="0"/>
          </a:p>
          <a:p>
            <a:r>
              <a:rPr lang="de-DE" dirty="0" smtClean="0"/>
              <a:t>Unterstützender äußerer Faktor für die Deutsche Wiedervereinigung – Auf Grund der </a:t>
            </a:r>
            <a:r>
              <a:rPr lang="de-DE" dirty="0" err="1" smtClean="0"/>
              <a:t>Dt.-Franz</a:t>
            </a:r>
            <a:r>
              <a:rPr lang="de-DE" dirty="0" smtClean="0"/>
              <a:t>. Freundschaft konnte Mitterand seine (anfänglich) ablehnende Haltung zur Einigung (öffentlich) nicht aufrecht erhalten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300" y="972718"/>
            <a:ext cx="1939500" cy="129299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83741"/>
            <a:ext cx="1485900" cy="2017574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57199" y="972718"/>
            <a:ext cx="6096001" cy="1547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Folgen der Deutsch-Französischen Freundschaft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Sicherung des europäischen Friedens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Deutsch-französische Achse als zentrale &amp; treibende der EU-Entwicklung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4864099"/>
            <a:ext cx="8229600" cy="141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Erklärung zwischen zwei Polen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Echte Völkerversöhnung nach Jahrhunderten von „Erbfeindschaft“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Kalkuliertes &amp; strategisches Bündnis als Machtallianz zum Vorteil beider Länder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Macintosh PowerPoint</Application>
  <PresentationFormat>Bildschirmpräsentation (4:3)</PresentationFormat>
  <Paragraphs>111</Paragraphs>
  <Slides>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Geschichte in fünf Deutsch-Französische Freundschaft</vt:lpstr>
      <vt:lpstr>Überblick</vt:lpstr>
      <vt:lpstr>Hintergrund</vt:lpstr>
      <vt:lpstr>Verlauf</vt:lpstr>
      <vt:lpstr>Verlauf</vt:lpstr>
      <vt:lpstr>Folgen &amp; Erklärung</vt:lpstr>
      <vt:lpstr>Folie 7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222</cp:revision>
  <dcterms:created xsi:type="dcterms:W3CDTF">2015-02-24T23:43:08Z</dcterms:created>
  <dcterms:modified xsi:type="dcterms:W3CDTF">2015-02-24T23:43:51Z</dcterms:modified>
</cp:coreProperties>
</file>