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2" r:id="rId3"/>
    <p:sldId id="386" r:id="rId4"/>
    <p:sldId id="375" r:id="rId5"/>
    <p:sldId id="381" r:id="rId6"/>
    <p:sldId id="385" r:id="rId7"/>
    <p:sldId id="327" r:id="rId8"/>
    <p:sldId id="387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Berlin-Blockade &amp; Luftbrücke (1948/49)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24. Juni 1948 – 12. Mai 1949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Berlin</a:t>
            </a:r>
          </a:p>
          <a:p>
            <a:r>
              <a:rPr lang="de-DE" dirty="0" smtClean="0"/>
              <a:t>Ereignis</a:t>
            </a:r>
            <a:endParaRPr lang="de-DE" sz="1600" dirty="0" smtClean="0"/>
          </a:p>
          <a:p>
            <a:pPr lvl="1"/>
            <a:r>
              <a:rPr lang="de-DE" sz="1400" dirty="0" smtClean="0"/>
              <a:t>Blockierung Berlins durch die Sowjetunion &amp; Versorgung der der Berliner durch die Luftwaffen der USA, Großbritanniens &amp; Frankreichs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44961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88875" y="5337367"/>
            <a:ext cx="2410623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William H. </a:t>
            </a:r>
            <a:r>
              <a:rPr lang="de-DE" sz="1400" dirty="0" err="1" smtClean="0">
                <a:solidFill>
                  <a:srgbClr val="143C78"/>
                </a:solidFill>
              </a:rPr>
              <a:t>Tunner</a:t>
            </a:r>
            <a:endParaRPr lang="de-DE" sz="1400" dirty="0" smtClean="0">
              <a:solidFill>
                <a:srgbClr val="143C78"/>
              </a:solidFill>
            </a:endParaRP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(14. Juni 1906 – 06. Apr. 1983)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Kommandeur der Luftbrücke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88876" y="4313573"/>
            <a:ext cx="2535434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Lucius D. Clay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(23. Apr. 1897 – 16. Apr. 1978)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Amerikanischer Militärgouverneur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88876" y="1984951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USA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61" y="5337367"/>
            <a:ext cx="718515" cy="890659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360" y="4344179"/>
            <a:ext cx="718515" cy="895380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6" name="Textfeld 25"/>
          <p:cNvSpPr txBox="1"/>
          <p:nvPr/>
        </p:nvSpPr>
        <p:spPr>
          <a:xfrm>
            <a:off x="6288876" y="2404051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Vereinigtes Königreich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288876" y="2811939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Frankreich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288876" y="3591123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Sowjetunion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88876" y="1400751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Berlin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961" y="1400751"/>
            <a:ext cx="718514" cy="431109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662" y="2404051"/>
            <a:ext cx="680414" cy="340207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961" y="1984951"/>
            <a:ext cx="693114" cy="364797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7661" y="3591123"/>
            <a:ext cx="693114" cy="346557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961" y="2811938"/>
            <a:ext cx="718514" cy="479009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1" y="1085851"/>
            <a:ext cx="5100834" cy="285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1325982"/>
          </a:xfrm>
        </p:spPr>
        <p:txBody>
          <a:bodyPr/>
          <a:lstStyle/>
          <a:p>
            <a:r>
              <a:rPr lang="de-DE" dirty="0" smtClean="0"/>
              <a:t>Nach dem Zweiten Weltkrieg besteht Deutschland aus 4 Besatzungszonen</a:t>
            </a:r>
          </a:p>
          <a:p>
            <a:endParaRPr lang="de-DE" dirty="0" smtClean="0"/>
          </a:p>
          <a:p>
            <a:r>
              <a:rPr lang="de-DE" dirty="0" smtClean="0"/>
              <a:t>Berlin ist ebenfalls in 4 Sektoren gegliedert &amp; liegt als Enklave in der Sowjetischen Besatzungszone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2299194"/>
            <a:ext cx="5403850" cy="3085606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57200" y="2425701"/>
            <a:ext cx="2959100" cy="370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Sowjetisches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Expansions-streben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mit Aufbau von Sattelitenstaaten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Ostblock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lang="de-DE" sz="1600" dirty="0" smtClean="0">
              <a:solidFill>
                <a:srgbClr val="143C78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Zunehmende Spannungen zwischen den ehemaligen Alliierten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USA, UK &amp; Frankreich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Sowjetunion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Bestrebungen zur Gründung eines (west-) deutschen Staates mit Westbindung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uppierung 193"/>
          <p:cNvGrpSpPr/>
          <p:nvPr/>
        </p:nvGrpSpPr>
        <p:grpSpPr>
          <a:xfrm>
            <a:off x="440900" y="950065"/>
            <a:ext cx="8461800" cy="4801704"/>
            <a:chOff x="440900" y="950065"/>
            <a:chExt cx="8461800" cy="4801704"/>
          </a:xfrm>
        </p:grpSpPr>
        <p:grpSp>
          <p:nvGrpSpPr>
            <p:cNvPr id="78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79" name="Bild 7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80" name="Freihandform 79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Freihandform 80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Freihandform 81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Freihandform 82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Freihandform 85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Freihandform 86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Freihandform 87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Freihandform 88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Freihandform 89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Freihandform 90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Freihandform 91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Freihandform 92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Freihandform 93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Freihandform 94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Freihandform 95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Freihandform 96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Freihandform 97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Freihandform 98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" name="Textfeld 100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" name="Textfeld 102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" name="Textfeld 104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" name="Textfeld 106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" name="Textfeld 108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" name="Textfeld 110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2" name="Textfeld 111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" name="Textfeld 114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6" name="Textfeld 115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8" name="Textfeld 117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9" name="Textfeld 118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0" name="Textfeld 119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1" name="Textfeld 120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2" name="Textfeld 121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3" name="Textfeld 122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4" name="Textfeld 123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5" name="Textfeld 124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6" name="Textfeld 125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pic>
          <p:nvPicPr>
            <p:cNvPr id="187" name="Bild 1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0750" y="2903076"/>
              <a:ext cx="548450" cy="274225"/>
            </a:xfrm>
            <a:prstGeom prst="rect">
              <a:avLst/>
            </a:prstGeom>
          </p:spPr>
        </p:pic>
        <p:pic>
          <p:nvPicPr>
            <p:cNvPr id="188" name="Bild 1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800" y="4065974"/>
              <a:ext cx="561253" cy="295396"/>
            </a:xfrm>
            <a:prstGeom prst="rect">
              <a:avLst/>
            </a:prstGeom>
          </p:spPr>
        </p:pic>
        <p:pic>
          <p:nvPicPr>
            <p:cNvPr id="189" name="Bild 1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8567" y="3316760"/>
              <a:ext cx="508000" cy="254000"/>
            </a:xfrm>
            <a:prstGeom prst="rect">
              <a:avLst/>
            </a:prstGeom>
          </p:spPr>
        </p:pic>
        <p:pic>
          <p:nvPicPr>
            <p:cNvPr id="190" name="Bild 1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8359" y="4544104"/>
              <a:ext cx="207371" cy="138247"/>
            </a:xfrm>
            <a:prstGeom prst="rect">
              <a:avLst/>
            </a:prstGeom>
          </p:spPr>
        </p:pic>
        <p:pic>
          <p:nvPicPr>
            <p:cNvPr id="191" name="Bild 1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4664" y="4126153"/>
              <a:ext cx="207371" cy="138247"/>
            </a:xfrm>
            <a:prstGeom prst="rect">
              <a:avLst/>
            </a:prstGeom>
          </p:spPr>
        </p:pic>
        <p:grpSp>
          <p:nvGrpSpPr>
            <p:cNvPr id="171" name="Gruppierung 170"/>
            <p:cNvGrpSpPr/>
            <p:nvPr/>
          </p:nvGrpSpPr>
          <p:grpSpPr>
            <a:xfrm>
              <a:off x="6802967" y="950065"/>
              <a:ext cx="2099733" cy="1909869"/>
              <a:chOff x="3363383" y="2496290"/>
              <a:chExt cx="2099733" cy="1909869"/>
            </a:xfrm>
          </p:grpSpPr>
          <p:sp>
            <p:nvSpPr>
              <p:cNvPr id="172" name="Abgerundetes Rechteck 171"/>
              <p:cNvSpPr/>
              <p:nvPr/>
            </p:nvSpPr>
            <p:spPr>
              <a:xfrm>
                <a:off x="3363383" y="2496290"/>
                <a:ext cx="2099733" cy="1909869"/>
              </a:xfrm>
              <a:prstGeom prst="roundRect">
                <a:avLst>
                  <a:gd name="adj" fmla="val 45261"/>
                </a:avLst>
              </a:prstGeom>
              <a:solidFill>
                <a:schemeClr val="bg1">
                  <a:alpha val="75000"/>
                </a:schemeClr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grpSp>
            <p:nvGrpSpPr>
              <p:cNvPr id="173" name="Gruppierung 17"/>
              <p:cNvGrpSpPr/>
              <p:nvPr/>
            </p:nvGrpSpPr>
            <p:grpSpPr>
              <a:xfrm>
                <a:off x="3628100" y="2933700"/>
                <a:ext cx="1550325" cy="1308100"/>
                <a:chOff x="3628100" y="2933700"/>
                <a:chExt cx="1550325" cy="1308100"/>
              </a:xfrm>
            </p:grpSpPr>
            <p:grpSp>
              <p:nvGrpSpPr>
                <p:cNvPr id="175" name="Gruppierung 12"/>
                <p:cNvGrpSpPr/>
                <p:nvPr/>
              </p:nvGrpSpPr>
              <p:grpSpPr>
                <a:xfrm>
                  <a:off x="3628100" y="2933700"/>
                  <a:ext cx="1550325" cy="1308100"/>
                  <a:chOff x="3628100" y="2933700"/>
                  <a:chExt cx="1550325" cy="1308100"/>
                </a:xfrm>
              </p:grpSpPr>
              <p:sp>
                <p:nvSpPr>
                  <p:cNvPr id="180" name="Freihandform 179"/>
                  <p:cNvSpPr/>
                  <p:nvPr/>
                </p:nvSpPr>
                <p:spPr>
                  <a:xfrm>
                    <a:off x="4216400" y="2933700"/>
                    <a:ext cx="962025" cy="1308100"/>
                  </a:xfrm>
                  <a:custGeom>
                    <a:avLst/>
                    <a:gdLst>
                      <a:gd name="connsiteX0" fmla="*/ 403225 w 962025"/>
                      <a:gd name="connsiteY0" fmla="*/ 1073150 h 1308100"/>
                      <a:gd name="connsiteX1" fmla="*/ 419100 w 962025"/>
                      <a:gd name="connsiteY1" fmla="*/ 1035050 h 1308100"/>
                      <a:gd name="connsiteX2" fmla="*/ 403225 w 962025"/>
                      <a:gd name="connsiteY2" fmla="*/ 981075 h 1308100"/>
                      <a:gd name="connsiteX3" fmla="*/ 409575 w 962025"/>
                      <a:gd name="connsiteY3" fmla="*/ 962025 h 1308100"/>
                      <a:gd name="connsiteX4" fmla="*/ 377825 w 962025"/>
                      <a:gd name="connsiteY4" fmla="*/ 968375 h 1308100"/>
                      <a:gd name="connsiteX5" fmla="*/ 273050 w 962025"/>
                      <a:gd name="connsiteY5" fmla="*/ 873125 h 1308100"/>
                      <a:gd name="connsiteX6" fmla="*/ 263525 w 962025"/>
                      <a:gd name="connsiteY6" fmla="*/ 844550 h 1308100"/>
                      <a:gd name="connsiteX7" fmla="*/ 292100 w 962025"/>
                      <a:gd name="connsiteY7" fmla="*/ 844550 h 1308100"/>
                      <a:gd name="connsiteX8" fmla="*/ 311150 w 962025"/>
                      <a:gd name="connsiteY8" fmla="*/ 835025 h 1308100"/>
                      <a:gd name="connsiteX9" fmla="*/ 292100 w 962025"/>
                      <a:gd name="connsiteY9" fmla="*/ 790575 h 1308100"/>
                      <a:gd name="connsiteX10" fmla="*/ 292100 w 962025"/>
                      <a:gd name="connsiteY10" fmla="*/ 790575 h 1308100"/>
                      <a:gd name="connsiteX11" fmla="*/ 288925 w 962025"/>
                      <a:gd name="connsiteY11" fmla="*/ 771525 h 1308100"/>
                      <a:gd name="connsiteX12" fmla="*/ 260350 w 962025"/>
                      <a:gd name="connsiteY12" fmla="*/ 746125 h 1308100"/>
                      <a:gd name="connsiteX13" fmla="*/ 222250 w 962025"/>
                      <a:gd name="connsiteY13" fmla="*/ 720725 h 1308100"/>
                      <a:gd name="connsiteX14" fmla="*/ 244475 w 962025"/>
                      <a:gd name="connsiteY14" fmla="*/ 688975 h 1308100"/>
                      <a:gd name="connsiteX15" fmla="*/ 193675 w 962025"/>
                      <a:gd name="connsiteY15" fmla="*/ 654050 h 1308100"/>
                      <a:gd name="connsiteX16" fmla="*/ 174625 w 962025"/>
                      <a:gd name="connsiteY16" fmla="*/ 673100 h 1308100"/>
                      <a:gd name="connsiteX17" fmla="*/ 142875 w 962025"/>
                      <a:gd name="connsiteY17" fmla="*/ 663575 h 1308100"/>
                      <a:gd name="connsiteX18" fmla="*/ 123825 w 962025"/>
                      <a:gd name="connsiteY18" fmla="*/ 650875 h 1308100"/>
                      <a:gd name="connsiteX19" fmla="*/ 76200 w 962025"/>
                      <a:gd name="connsiteY19" fmla="*/ 660400 h 1308100"/>
                      <a:gd name="connsiteX20" fmla="*/ 73025 w 962025"/>
                      <a:gd name="connsiteY20" fmla="*/ 596900 h 1308100"/>
                      <a:gd name="connsiteX21" fmla="*/ 50800 w 962025"/>
                      <a:gd name="connsiteY21" fmla="*/ 552450 h 1308100"/>
                      <a:gd name="connsiteX22" fmla="*/ 82550 w 962025"/>
                      <a:gd name="connsiteY22" fmla="*/ 542925 h 1308100"/>
                      <a:gd name="connsiteX23" fmla="*/ 82550 w 962025"/>
                      <a:gd name="connsiteY23" fmla="*/ 542925 h 1308100"/>
                      <a:gd name="connsiteX24" fmla="*/ 95250 w 962025"/>
                      <a:gd name="connsiteY24" fmla="*/ 558800 h 1308100"/>
                      <a:gd name="connsiteX25" fmla="*/ 133350 w 962025"/>
                      <a:gd name="connsiteY25" fmla="*/ 536575 h 1308100"/>
                      <a:gd name="connsiteX26" fmla="*/ 120650 w 962025"/>
                      <a:gd name="connsiteY26" fmla="*/ 488950 h 1308100"/>
                      <a:gd name="connsiteX27" fmla="*/ 120650 w 962025"/>
                      <a:gd name="connsiteY27" fmla="*/ 454025 h 1308100"/>
                      <a:gd name="connsiteX28" fmla="*/ 88900 w 962025"/>
                      <a:gd name="connsiteY28" fmla="*/ 409575 h 1308100"/>
                      <a:gd name="connsiteX29" fmla="*/ 0 w 962025"/>
                      <a:gd name="connsiteY29" fmla="*/ 342900 h 1308100"/>
                      <a:gd name="connsiteX30" fmla="*/ 34925 w 962025"/>
                      <a:gd name="connsiteY30" fmla="*/ 333375 h 1308100"/>
                      <a:gd name="connsiteX31" fmla="*/ 66675 w 962025"/>
                      <a:gd name="connsiteY31" fmla="*/ 298450 h 1308100"/>
                      <a:gd name="connsiteX32" fmla="*/ 76200 w 962025"/>
                      <a:gd name="connsiteY32" fmla="*/ 257175 h 1308100"/>
                      <a:gd name="connsiteX33" fmla="*/ 44450 w 962025"/>
                      <a:gd name="connsiteY33" fmla="*/ 203200 h 1308100"/>
                      <a:gd name="connsiteX34" fmla="*/ 69850 w 962025"/>
                      <a:gd name="connsiteY34" fmla="*/ 177800 h 1308100"/>
                      <a:gd name="connsiteX35" fmla="*/ 82550 w 962025"/>
                      <a:gd name="connsiteY35" fmla="*/ 152400 h 1308100"/>
                      <a:gd name="connsiteX36" fmla="*/ 82550 w 962025"/>
                      <a:gd name="connsiteY36" fmla="*/ 152400 h 1308100"/>
                      <a:gd name="connsiteX37" fmla="*/ 101600 w 962025"/>
                      <a:gd name="connsiteY37" fmla="*/ 152400 h 1308100"/>
                      <a:gd name="connsiteX38" fmla="*/ 111125 w 962025"/>
                      <a:gd name="connsiteY38" fmla="*/ 101600 h 1308100"/>
                      <a:gd name="connsiteX39" fmla="*/ 139700 w 962025"/>
                      <a:gd name="connsiteY39" fmla="*/ 130175 h 1308100"/>
                      <a:gd name="connsiteX40" fmla="*/ 180975 w 962025"/>
                      <a:gd name="connsiteY40" fmla="*/ 152400 h 1308100"/>
                      <a:gd name="connsiteX41" fmla="*/ 203200 w 962025"/>
                      <a:gd name="connsiteY41" fmla="*/ 146050 h 1308100"/>
                      <a:gd name="connsiteX42" fmla="*/ 203200 w 962025"/>
                      <a:gd name="connsiteY42" fmla="*/ 114300 h 1308100"/>
                      <a:gd name="connsiteX43" fmla="*/ 228600 w 962025"/>
                      <a:gd name="connsiteY43" fmla="*/ 98425 h 1308100"/>
                      <a:gd name="connsiteX44" fmla="*/ 257175 w 962025"/>
                      <a:gd name="connsiteY44" fmla="*/ 104775 h 1308100"/>
                      <a:gd name="connsiteX45" fmla="*/ 282575 w 962025"/>
                      <a:gd name="connsiteY45" fmla="*/ 95250 h 1308100"/>
                      <a:gd name="connsiteX46" fmla="*/ 285750 w 962025"/>
                      <a:gd name="connsiteY46" fmla="*/ 73025 h 1308100"/>
                      <a:gd name="connsiteX47" fmla="*/ 241300 w 962025"/>
                      <a:gd name="connsiteY47" fmla="*/ 47625 h 1308100"/>
                      <a:gd name="connsiteX48" fmla="*/ 260350 w 962025"/>
                      <a:gd name="connsiteY48" fmla="*/ 22225 h 1308100"/>
                      <a:gd name="connsiteX49" fmla="*/ 298450 w 962025"/>
                      <a:gd name="connsiteY49" fmla="*/ 0 h 1308100"/>
                      <a:gd name="connsiteX50" fmla="*/ 298450 w 962025"/>
                      <a:gd name="connsiteY50" fmla="*/ 31750 h 1308100"/>
                      <a:gd name="connsiteX51" fmla="*/ 323850 w 962025"/>
                      <a:gd name="connsiteY51" fmla="*/ 19050 h 1308100"/>
                      <a:gd name="connsiteX52" fmla="*/ 323850 w 962025"/>
                      <a:gd name="connsiteY52" fmla="*/ 73025 h 1308100"/>
                      <a:gd name="connsiteX53" fmla="*/ 371475 w 962025"/>
                      <a:gd name="connsiteY53" fmla="*/ 104775 h 1308100"/>
                      <a:gd name="connsiteX54" fmla="*/ 371475 w 962025"/>
                      <a:gd name="connsiteY54" fmla="*/ 104775 h 1308100"/>
                      <a:gd name="connsiteX55" fmla="*/ 371475 w 962025"/>
                      <a:gd name="connsiteY55" fmla="*/ 104775 h 1308100"/>
                      <a:gd name="connsiteX56" fmla="*/ 396875 w 962025"/>
                      <a:gd name="connsiteY56" fmla="*/ 117475 h 1308100"/>
                      <a:gd name="connsiteX57" fmla="*/ 396875 w 962025"/>
                      <a:gd name="connsiteY57" fmla="*/ 184150 h 1308100"/>
                      <a:gd name="connsiteX58" fmla="*/ 374650 w 962025"/>
                      <a:gd name="connsiteY58" fmla="*/ 193675 h 1308100"/>
                      <a:gd name="connsiteX59" fmla="*/ 368300 w 962025"/>
                      <a:gd name="connsiteY59" fmla="*/ 225425 h 1308100"/>
                      <a:gd name="connsiteX60" fmla="*/ 346075 w 962025"/>
                      <a:gd name="connsiteY60" fmla="*/ 266700 h 1308100"/>
                      <a:gd name="connsiteX61" fmla="*/ 374650 w 962025"/>
                      <a:gd name="connsiteY61" fmla="*/ 320675 h 1308100"/>
                      <a:gd name="connsiteX62" fmla="*/ 419100 w 962025"/>
                      <a:gd name="connsiteY62" fmla="*/ 323850 h 1308100"/>
                      <a:gd name="connsiteX63" fmla="*/ 488950 w 962025"/>
                      <a:gd name="connsiteY63" fmla="*/ 355600 h 1308100"/>
                      <a:gd name="connsiteX64" fmla="*/ 517525 w 962025"/>
                      <a:gd name="connsiteY64" fmla="*/ 396875 h 1308100"/>
                      <a:gd name="connsiteX65" fmla="*/ 517525 w 962025"/>
                      <a:gd name="connsiteY65" fmla="*/ 415925 h 1308100"/>
                      <a:gd name="connsiteX66" fmla="*/ 546100 w 962025"/>
                      <a:gd name="connsiteY66" fmla="*/ 422275 h 1308100"/>
                      <a:gd name="connsiteX67" fmla="*/ 568325 w 962025"/>
                      <a:gd name="connsiteY67" fmla="*/ 466725 h 1308100"/>
                      <a:gd name="connsiteX68" fmla="*/ 558800 w 962025"/>
                      <a:gd name="connsiteY68" fmla="*/ 492125 h 1308100"/>
                      <a:gd name="connsiteX69" fmla="*/ 612775 w 962025"/>
                      <a:gd name="connsiteY69" fmla="*/ 504825 h 1308100"/>
                      <a:gd name="connsiteX70" fmla="*/ 638175 w 962025"/>
                      <a:gd name="connsiteY70" fmla="*/ 565150 h 1308100"/>
                      <a:gd name="connsiteX71" fmla="*/ 688975 w 962025"/>
                      <a:gd name="connsiteY71" fmla="*/ 565150 h 1308100"/>
                      <a:gd name="connsiteX72" fmla="*/ 723900 w 962025"/>
                      <a:gd name="connsiteY72" fmla="*/ 571500 h 1308100"/>
                      <a:gd name="connsiteX73" fmla="*/ 682625 w 962025"/>
                      <a:gd name="connsiteY73" fmla="*/ 619125 h 1308100"/>
                      <a:gd name="connsiteX74" fmla="*/ 647700 w 962025"/>
                      <a:gd name="connsiteY74" fmla="*/ 698500 h 1308100"/>
                      <a:gd name="connsiteX75" fmla="*/ 647700 w 962025"/>
                      <a:gd name="connsiteY75" fmla="*/ 698500 h 1308100"/>
                      <a:gd name="connsiteX76" fmla="*/ 666750 w 962025"/>
                      <a:gd name="connsiteY76" fmla="*/ 714375 h 1308100"/>
                      <a:gd name="connsiteX77" fmla="*/ 619125 w 962025"/>
                      <a:gd name="connsiteY77" fmla="*/ 777875 h 1308100"/>
                      <a:gd name="connsiteX78" fmla="*/ 650875 w 962025"/>
                      <a:gd name="connsiteY78" fmla="*/ 800100 h 1308100"/>
                      <a:gd name="connsiteX79" fmla="*/ 692150 w 962025"/>
                      <a:gd name="connsiteY79" fmla="*/ 762000 h 1308100"/>
                      <a:gd name="connsiteX80" fmla="*/ 755650 w 962025"/>
                      <a:gd name="connsiteY80" fmla="*/ 784225 h 1308100"/>
                      <a:gd name="connsiteX81" fmla="*/ 790575 w 962025"/>
                      <a:gd name="connsiteY81" fmla="*/ 812800 h 1308100"/>
                      <a:gd name="connsiteX82" fmla="*/ 809625 w 962025"/>
                      <a:gd name="connsiteY82" fmla="*/ 815975 h 1308100"/>
                      <a:gd name="connsiteX83" fmla="*/ 835025 w 962025"/>
                      <a:gd name="connsiteY83" fmla="*/ 844550 h 1308100"/>
                      <a:gd name="connsiteX84" fmla="*/ 838200 w 962025"/>
                      <a:gd name="connsiteY84" fmla="*/ 806450 h 1308100"/>
                      <a:gd name="connsiteX85" fmla="*/ 866775 w 962025"/>
                      <a:gd name="connsiteY85" fmla="*/ 828675 h 1308100"/>
                      <a:gd name="connsiteX86" fmla="*/ 901700 w 962025"/>
                      <a:gd name="connsiteY86" fmla="*/ 876300 h 1308100"/>
                      <a:gd name="connsiteX87" fmla="*/ 952500 w 962025"/>
                      <a:gd name="connsiteY87" fmla="*/ 882650 h 1308100"/>
                      <a:gd name="connsiteX88" fmla="*/ 962025 w 962025"/>
                      <a:gd name="connsiteY88" fmla="*/ 908050 h 1308100"/>
                      <a:gd name="connsiteX89" fmla="*/ 936625 w 962025"/>
                      <a:gd name="connsiteY89" fmla="*/ 914400 h 1308100"/>
                      <a:gd name="connsiteX90" fmla="*/ 904875 w 962025"/>
                      <a:gd name="connsiteY90" fmla="*/ 1006475 h 1308100"/>
                      <a:gd name="connsiteX91" fmla="*/ 917575 w 962025"/>
                      <a:gd name="connsiteY91" fmla="*/ 1031875 h 1308100"/>
                      <a:gd name="connsiteX92" fmla="*/ 904875 w 962025"/>
                      <a:gd name="connsiteY92" fmla="*/ 1066800 h 1308100"/>
                      <a:gd name="connsiteX93" fmla="*/ 857250 w 962025"/>
                      <a:gd name="connsiteY93" fmla="*/ 1073150 h 1308100"/>
                      <a:gd name="connsiteX94" fmla="*/ 806450 w 962025"/>
                      <a:gd name="connsiteY94" fmla="*/ 1133475 h 1308100"/>
                      <a:gd name="connsiteX95" fmla="*/ 835025 w 962025"/>
                      <a:gd name="connsiteY95" fmla="*/ 1158875 h 1308100"/>
                      <a:gd name="connsiteX96" fmla="*/ 812800 w 962025"/>
                      <a:gd name="connsiteY96" fmla="*/ 1200150 h 1308100"/>
                      <a:gd name="connsiteX97" fmla="*/ 781050 w 962025"/>
                      <a:gd name="connsiteY97" fmla="*/ 1196975 h 1308100"/>
                      <a:gd name="connsiteX98" fmla="*/ 717550 w 962025"/>
                      <a:gd name="connsiteY98" fmla="*/ 1308100 h 1308100"/>
                      <a:gd name="connsiteX99" fmla="*/ 682625 w 962025"/>
                      <a:gd name="connsiteY99" fmla="*/ 1289050 h 1308100"/>
                      <a:gd name="connsiteX100" fmla="*/ 692150 w 962025"/>
                      <a:gd name="connsiteY100" fmla="*/ 1219200 h 1308100"/>
                      <a:gd name="connsiteX101" fmla="*/ 711200 w 962025"/>
                      <a:gd name="connsiteY101" fmla="*/ 1184275 h 1308100"/>
                      <a:gd name="connsiteX102" fmla="*/ 688975 w 962025"/>
                      <a:gd name="connsiteY102" fmla="*/ 1155700 h 1308100"/>
                      <a:gd name="connsiteX103" fmla="*/ 647700 w 962025"/>
                      <a:gd name="connsiteY103" fmla="*/ 1149350 h 1308100"/>
                      <a:gd name="connsiteX104" fmla="*/ 606425 w 962025"/>
                      <a:gd name="connsiteY104" fmla="*/ 1177925 h 1308100"/>
                      <a:gd name="connsiteX105" fmla="*/ 606425 w 962025"/>
                      <a:gd name="connsiteY105" fmla="*/ 1146175 h 1308100"/>
                      <a:gd name="connsiteX106" fmla="*/ 584200 w 962025"/>
                      <a:gd name="connsiteY106" fmla="*/ 1127125 h 1308100"/>
                      <a:gd name="connsiteX107" fmla="*/ 577850 w 962025"/>
                      <a:gd name="connsiteY107" fmla="*/ 1098550 h 1308100"/>
                      <a:gd name="connsiteX108" fmla="*/ 542925 w 962025"/>
                      <a:gd name="connsiteY108" fmla="*/ 1104900 h 1308100"/>
                      <a:gd name="connsiteX109" fmla="*/ 520700 w 962025"/>
                      <a:gd name="connsiteY109" fmla="*/ 1120775 h 1308100"/>
                      <a:gd name="connsiteX110" fmla="*/ 444500 w 962025"/>
                      <a:gd name="connsiteY110" fmla="*/ 1117600 h 1308100"/>
                      <a:gd name="connsiteX111" fmla="*/ 403225 w 962025"/>
                      <a:gd name="connsiteY111" fmla="*/ 1073150 h 130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962025" h="1308100">
                        <a:moveTo>
                          <a:pt x="403225" y="1073150"/>
                        </a:moveTo>
                        <a:lnTo>
                          <a:pt x="419100" y="1035050"/>
                        </a:lnTo>
                        <a:lnTo>
                          <a:pt x="403225" y="981075"/>
                        </a:lnTo>
                        <a:lnTo>
                          <a:pt x="409575" y="962025"/>
                        </a:lnTo>
                        <a:lnTo>
                          <a:pt x="377825" y="968375"/>
                        </a:lnTo>
                        <a:lnTo>
                          <a:pt x="273050" y="873125"/>
                        </a:lnTo>
                        <a:lnTo>
                          <a:pt x="263525" y="844550"/>
                        </a:lnTo>
                        <a:lnTo>
                          <a:pt x="292100" y="844550"/>
                        </a:lnTo>
                        <a:lnTo>
                          <a:pt x="311150" y="835025"/>
                        </a:lnTo>
                        <a:lnTo>
                          <a:pt x="292100" y="790575"/>
                        </a:lnTo>
                        <a:lnTo>
                          <a:pt x="292100" y="790575"/>
                        </a:lnTo>
                        <a:lnTo>
                          <a:pt x="288925" y="771525"/>
                        </a:lnTo>
                        <a:lnTo>
                          <a:pt x="260350" y="746125"/>
                        </a:lnTo>
                        <a:lnTo>
                          <a:pt x="222250" y="720725"/>
                        </a:lnTo>
                        <a:lnTo>
                          <a:pt x="244475" y="688975"/>
                        </a:lnTo>
                        <a:lnTo>
                          <a:pt x="193675" y="654050"/>
                        </a:lnTo>
                        <a:lnTo>
                          <a:pt x="174625" y="673100"/>
                        </a:lnTo>
                        <a:lnTo>
                          <a:pt x="142875" y="663575"/>
                        </a:lnTo>
                        <a:lnTo>
                          <a:pt x="123825" y="650875"/>
                        </a:lnTo>
                        <a:lnTo>
                          <a:pt x="76200" y="660400"/>
                        </a:lnTo>
                        <a:lnTo>
                          <a:pt x="73025" y="596900"/>
                        </a:lnTo>
                        <a:lnTo>
                          <a:pt x="50800" y="552450"/>
                        </a:lnTo>
                        <a:lnTo>
                          <a:pt x="82550" y="542925"/>
                        </a:lnTo>
                        <a:lnTo>
                          <a:pt x="82550" y="542925"/>
                        </a:lnTo>
                        <a:lnTo>
                          <a:pt x="95250" y="558800"/>
                        </a:lnTo>
                        <a:lnTo>
                          <a:pt x="133350" y="536575"/>
                        </a:lnTo>
                        <a:lnTo>
                          <a:pt x="120650" y="488950"/>
                        </a:lnTo>
                        <a:lnTo>
                          <a:pt x="120650" y="454025"/>
                        </a:lnTo>
                        <a:lnTo>
                          <a:pt x="88900" y="409575"/>
                        </a:lnTo>
                        <a:lnTo>
                          <a:pt x="0" y="342900"/>
                        </a:lnTo>
                        <a:lnTo>
                          <a:pt x="34925" y="333375"/>
                        </a:lnTo>
                        <a:lnTo>
                          <a:pt x="66675" y="298450"/>
                        </a:lnTo>
                        <a:lnTo>
                          <a:pt x="76200" y="257175"/>
                        </a:lnTo>
                        <a:lnTo>
                          <a:pt x="44450" y="203200"/>
                        </a:lnTo>
                        <a:lnTo>
                          <a:pt x="69850" y="177800"/>
                        </a:lnTo>
                        <a:lnTo>
                          <a:pt x="82550" y="152400"/>
                        </a:lnTo>
                        <a:lnTo>
                          <a:pt x="82550" y="152400"/>
                        </a:lnTo>
                        <a:lnTo>
                          <a:pt x="101600" y="152400"/>
                        </a:lnTo>
                        <a:lnTo>
                          <a:pt x="111125" y="101600"/>
                        </a:lnTo>
                        <a:lnTo>
                          <a:pt x="139700" y="130175"/>
                        </a:lnTo>
                        <a:lnTo>
                          <a:pt x="180975" y="152400"/>
                        </a:lnTo>
                        <a:cubicBezTo>
                          <a:pt x="207402" y="145793"/>
                          <a:pt x="215102" y="146050"/>
                          <a:pt x="203200" y="146050"/>
                        </a:cubicBezTo>
                        <a:lnTo>
                          <a:pt x="203200" y="114300"/>
                        </a:lnTo>
                        <a:lnTo>
                          <a:pt x="228600" y="98425"/>
                        </a:lnTo>
                        <a:lnTo>
                          <a:pt x="257175" y="104775"/>
                        </a:lnTo>
                        <a:lnTo>
                          <a:pt x="282575" y="95250"/>
                        </a:lnTo>
                        <a:lnTo>
                          <a:pt x="285750" y="73025"/>
                        </a:lnTo>
                        <a:lnTo>
                          <a:pt x="241300" y="47625"/>
                        </a:lnTo>
                        <a:lnTo>
                          <a:pt x="260350" y="22225"/>
                        </a:lnTo>
                        <a:lnTo>
                          <a:pt x="298450" y="0"/>
                        </a:lnTo>
                        <a:lnTo>
                          <a:pt x="298450" y="31750"/>
                        </a:lnTo>
                        <a:lnTo>
                          <a:pt x="323850" y="19050"/>
                        </a:lnTo>
                        <a:lnTo>
                          <a:pt x="323850" y="73025"/>
                        </a:lnTo>
                        <a:lnTo>
                          <a:pt x="371475" y="104775"/>
                        </a:lnTo>
                        <a:lnTo>
                          <a:pt x="371475" y="104775"/>
                        </a:lnTo>
                        <a:lnTo>
                          <a:pt x="371475" y="104775"/>
                        </a:lnTo>
                        <a:lnTo>
                          <a:pt x="396875" y="117475"/>
                        </a:lnTo>
                        <a:lnTo>
                          <a:pt x="396875" y="184150"/>
                        </a:lnTo>
                        <a:lnTo>
                          <a:pt x="374650" y="193675"/>
                        </a:lnTo>
                        <a:lnTo>
                          <a:pt x="368300" y="225425"/>
                        </a:lnTo>
                        <a:lnTo>
                          <a:pt x="346075" y="266700"/>
                        </a:lnTo>
                        <a:lnTo>
                          <a:pt x="374650" y="320675"/>
                        </a:lnTo>
                        <a:lnTo>
                          <a:pt x="419100" y="323850"/>
                        </a:lnTo>
                        <a:lnTo>
                          <a:pt x="488950" y="355600"/>
                        </a:lnTo>
                        <a:lnTo>
                          <a:pt x="517525" y="396875"/>
                        </a:lnTo>
                        <a:lnTo>
                          <a:pt x="517525" y="415925"/>
                        </a:lnTo>
                        <a:lnTo>
                          <a:pt x="546100" y="422275"/>
                        </a:lnTo>
                        <a:lnTo>
                          <a:pt x="568325" y="466725"/>
                        </a:lnTo>
                        <a:lnTo>
                          <a:pt x="558800" y="492125"/>
                        </a:lnTo>
                        <a:cubicBezTo>
                          <a:pt x="613790" y="508299"/>
                          <a:pt x="612775" y="526754"/>
                          <a:pt x="612775" y="504825"/>
                        </a:cubicBezTo>
                        <a:lnTo>
                          <a:pt x="638175" y="565150"/>
                        </a:lnTo>
                        <a:lnTo>
                          <a:pt x="688975" y="565150"/>
                        </a:lnTo>
                        <a:lnTo>
                          <a:pt x="723900" y="571500"/>
                        </a:lnTo>
                        <a:lnTo>
                          <a:pt x="682625" y="619125"/>
                        </a:lnTo>
                        <a:lnTo>
                          <a:pt x="647700" y="698500"/>
                        </a:lnTo>
                        <a:lnTo>
                          <a:pt x="647700" y="698500"/>
                        </a:lnTo>
                        <a:lnTo>
                          <a:pt x="666750" y="714375"/>
                        </a:lnTo>
                        <a:lnTo>
                          <a:pt x="619125" y="777875"/>
                        </a:lnTo>
                        <a:lnTo>
                          <a:pt x="650875" y="800100"/>
                        </a:lnTo>
                        <a:lnTo>
                          <a:pt x="692150" y="762000"/>
                        </a:lnTo>
                        <a:lnTo>
                          <a:pt x="755650" y="784225"/>
                        </a:lnTo>
                        <a:lnTo>
                          <a:pt x="790575" y="812800"/>
                        </a:lnTo>
                        <a:cubicBezTo>
                          <a:pt x="813848" y="816125"/>
                          <a:pt x="820284" y="815975"/>
                          <a:pt x="809625" y="815975"/>
                        </a:cubicBezTo>
                        <a:lnTo>
                          <a:pt x="835025" y="844550"/>
                        </a:lnTo>
                        <a:lnTo>
                          <a:pt x="838200" y="806450"/>
                        </a:lnTo>
                        <a:lnTo>
                          <a:pt x="866775" y="828675"/>
                        </a:lnTo>
                        <a:lnTo>
                          <a:pt x="901700" y="876300"/>
                        </a:lnTo>
                        <a:lnTo>
                          <a:pt x="952500" y="882650"/>
                        </a:lnTo>
                        <a:lnTo>
                          <a:pt x="962025" y="908050"/>
                        </a:lnTo>
                        <a:lnTo>
                          <a:pt x="936625" y="914400"/>
                        </a:lnTo>
                        <a:lnTo>
                          <a:pt x="904875" y="1006475"/>
                        </a:lnTo>
                        <a:lnTo>
                          <a:pt x="917575" y="1031875"/>
                        </a:lnTo>
                        <a:lnTo>
                          <a:pt x="904875" y="1066800"/>
                        </a:lnTo>
                        <a:lnTo>
                          <a:pt x="857250" y="1073150"/>
                        </a:lnTo>
                        <a:lnTo>
                          <a:pt x="806450" y="1133475"/>
                        </a:lnTo>
                        <a:lnTo>
                          <a:pt x="835025" y="1158875"/>
                        </a:lnTo>
                        <a:lnTo>
                          <a:pt x="812800" y="1200150"/>
                        </a:lnTo>
                        <a:lnTo>
                          <a:pt x="781050" y="1196975"/>
                        </a:lnTo>
                        <a:lnTo>
                          <a:pt x="717550" y="1308100"/>
                        </a:lnTo>
                        <a:lnTo>
                          <a:pt x="682625" y="1289050"/>
                        </a:lnTo>
                        <a:lnTo>
                          <a:pt x="692150" y="1219200"/>
                        </a:lnTo>
                        <a:lnTo>
                          <a:pt x="711200" y="1184275"/>
                        </a:lnTo>
                        <a:lnTo>
                          <a:pt x="688975" y="1155700"/>
                        </a:lnTo>
                        <a:lnTo>
                          <a:pt x="647700" y="1149350"/>
                        </a:lnTo>
                        <a:lnTo>
                          <a:pt x="606425" y="1177925"/>
                        </a:lnTo>
                        <a:lnTo>
                          <a:pt x="606425" y="1146175"/>
                        </a:lnTo>
                        <a:lnTo>
                          <a:pt x="584200" y="1127125"/>
                        </a:lnTo>
                        <a:lnTo>
                          <a:pt x="577850" y="1098550"/>
                        </a:lnTo>
                        <a:lnTo>
                          <a:pt x="542925" y="1104900"/>
                        </a:lnTo>
                        <a:lnTo>
                          <a:pt x="520700" y="1120775"/>
                        </a:lnTo>
                        <a:lnTo>
                          <a:pt x="444500" y="1117600"/>
                        </a:lnTo>
                        <a:lnTo>
                          <a:pt x="403225" y="1073150"/>
                        </a:ln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181" name="Freihandform 180"/>
                  <p:cNvSpPr/>
                  <p:nvPr/>
                </p:nvSpPr>
                <p:spPr>
                  <a:xfrm>
                    <a:off x="3628100" y="3581400"/>
                    <a:ext cx="1007400" cy="527050"/>
                  </a:xfrm>
                  <a:custGeom>
                    <a:avLst/>
                    <a:gdLst>
                      <a:gd name="connsiteX0" fmla="*/ 988350 w 1007400"/>
                      <a:gd name="connsiteY0" fmla="*/ 425450 h 527050"/>
                      <a:gd name="connsiteX1" fmla="*/ 1007400 w 1007400"/>
                      <a:gd name="connsiteY1" fmla="*/ 390525 h 527050"/>
                      <a:gd name="connsiteX2" fmla="*/ 988350 w 1007400"/>
                      <a:gd name="connsiteY2" fmla="*/ 333375 h 527050"/>
                      <a:gd name="connsiteX3" fmla="*/ 997875 w 1007400"/>
                      <a:gd name="connsiteY3" fmla="*/ 314325 h 527050"/>
                      <a:gd name="connsiteX4" fmla="*/ 962950 w 1007400"/>
                      <a:gd name="connsiteY4" fmla="*/ 320675 h 527050"/>
                      <a:gd name="connsiteX5" fmla="*/ 861350 w 1007400"/>
                      <a:gd name="connsiteY5" fmla="*/ 225425 h 527050"/>
                      <a:gd name="connsiteX6" fmla="*/ 851825 w 1007400"/>
                      <a:gd name="connsiteY6" fmla="*/ 196850 h 527050"/>
                      <a:gd name="connsiteX7" fmla="*/ 880400 w 1007400"/>
                      <a:gd name="connsiteY7" fmla="*/ 196850 h 527050"/>
                      <a:gd name="connsiteX8" fmla="*/ 896275 w 1007400"/>
                      <a:gd name="connsiteY8" fmla="*/ 187325 h 527050"/>
                      <a:gd name="connsiteX9" fmla="*/ 874050 w 1007400"/>
                      <a:gd name="connsiteY9" fmla="*/ 123825 h 527050"/>
                      <a:gd name="connsiteX10" fmla="*/ 804200 w 1007400"/>
                      <a:gd name="connsiteY10" fmla="*/ 73025 h 527050"/>
                      <a:gd name="connsiteX11" fmla="*/ 829600 w 1007400"/>
                      <a:gd name="connsiteY11" fmla="*/ 41275 h 527050"/>
                      <a:gd name="connsiteX12" fmla="*/ 778800 w 1007400"/>
                      <a:gd name="connsiteY12" fmla="*/ 9525 h 527050"/>
                      <a:gd name="connsiteX13" fmla="*/ 762925 w 1007400"/>
                      <a:gd name="connsiteY13" fmla="*/ 19050 h 527050"/>
                      <a:gd name="connsiteX14" fmla="*/ 702600 w 1007400"/>
                      <a:gd name="connsiteY14" fmla="*/ 0 h 527050"/>
                      <a:gd name="connsiteX15" fmla="*/ 664500 w 1007400"/>
                      <a:gd name="connsiteY15" fmla="*/ 15875 h 527050"/>
                      <a:gd name="connsiteX16" fmla="*/ 642275 w 1007400"/>
                      <a:gd name="connsiteY16" fmla="*/ 47625 h 527050"/>
                      <a:gd name="connsiteX17" fmla="*/ 578775 w 1007400"/>
                      <a:gd name="connsiteY17" fmla="*/ 22225 h 527050"/>
                      <a:gd name="connsiteX18" fmla="*/ 569250 w 1007400"/>
                      <a:gd name="connsiteY18" fmla="*/ 41275 h 527050"/>
                      <a:gd name="connsiteX19" fmla="*/ 569250 w 1007400"/>
                      <a:gd name="connsiteY19" fmla="*/ 127000 h 527050"/>
                      <a:gd name="connsiteX20" fmla="*/ 534325 w 1007400"/>
                      <a:gd name="connsiteY20" fmla="*/ 133350 h 527050"/>
                      <a:gd name="connsiteX21" fmla="*/ 534325 w 1007400"/>
                      <a:gd name="connsiteY21" fmla="*/ 174625 h 527050"/>
                      <a:gd name="connsiteX22" fmla="*/ 464475 w 1007400"/>
                      <a:gd name="connsiteY22" fmla="*/ 161925 h 527050"/>
                      <a:gd name="connsiteX23" fmla="*/ 381925 w 1007400"/>
                      <a:gd name="connsiteY23" fmla="*/ 177800 h 527050"/>
                      <a:gd name="connsiteX24" fmla="*/ 280325 w 1007400"/>
                      <a:gd name="connsiteY24" fmla="*/ 155575 h 527050"/>
                      <a:gd name="connsiteX25" fmla="*/ 226350 w 1007400"/>
                      <a:gd name="connsiteY25" fmla="*/ 161925 h 527050"/>
                      <a:gd name="connsiteX26" fmla="*/ 207300 w 1007400"/>
                      <a:gd name="connsiteY26" fmla="*/ 209550 h 527050"/>
                      <a:gd name="connsiteX27" fmla="*/ 172375 w 1007400"/>
                      <a:gd name="connsiteY27" fmla="*/ 212725 h 527050"/>
                      <a:gd name="connsiteX28" fmla="*/ 127925 w 1007400"/>
                      <a:gd name="connsiteY28" fmla="*/ 266700 h 527050"/>
                      <a:gd name="connsiteX29" fmla="*/ 99350 w 1007400"/>
                      <a:gd name="connsiteY29" fmla="*/ 269875 h 527050"/>
                      <a:gd name="connsiteX30" fmla="*/ 67600 w 1007400"/>
                      <a:gd name="connsiteY30" fmla="*/ 282575 h 527050"/>
                      <a:gd name="connsiteX31" fmla="*/ 48550 w 1007400"/>
                      <a:gd name="connsiteY31" fmla="*/ 311150 h 527050"/>
                      <a:gd name="connsiteX32" fmla="*/ 29500 w 1007400"/>
                      <a:gd name="connsiteY32" fmla="*/ 346075 h 527050"/>
                      <a:gd name="connsiteX33" fmla="*/ 925 w 1007400"/>
                      <a:gd name="connsiteY33" fmla="*/ 358775 h 527050"/>
                      <a:gd name="connsiteX34" fmla="*/ 7275 w 1007400"/>
                      <a:gd name="connsiteY34" fmla="*/ 400050 h 527050"/>
                      <a:gd name="connsiteX35" fmla="*/ 51725 w 1007400"/>
                      <a:gd name="connsiteY35" fmla="*/ 403225 h 527050"/>
                      <a:gd name="connsiteX36" fmla="*/ 86650 w 1007400"/>
                      <a:gd name="connsiteY36" fmla="*/ 444500 h 527050"/>
                      <a:gd name="connsiteX37" fmla="*/ 112050 w 1007400"/>
                      <a:gd name="connsiteY37" fmla="*/ 454025 h 527050"/>
                      <a:gd name="connsiteX38" fmla="*/ 185075 w 1007400"/>
                      <a:gd name="connsiteY38" fmla="*/ 457200 h 527050"/>
                      <a:gd name="connsiteX39" fmla="*/ 159675 w 1007400"/>
                      <a:gd name="connsiteY39" fmla="*/ 438150 h 527050"/>
                      <a:gd name="connsiteX40" fmla="*/ 251750 w 1007400"/>
                      <a:gd name="connsiteY40" fmla="*/ 381000 h 527050"/>
                      <a:gd name="connsiteX41" fmla="*/ 280325 w 1007400"/>
                      <a:gd name="connsiteY41" fmla="*/ 374650 h 527050"/>
                      <a:gd name="connsiteX42" fmla="*/ 302550 w 1007400"/>
                      <a:gd name="connsiteY42" fmla="*/ 355600 h 527050"/>
                      <a:gd name="connsiteX43" fmla="*/ 353350 w 1007400"/>
                      <a:gd name="connsiteY43" fmla="*/ 352425 h 527050"/>
                      <a:gd name="connsiteX44" fmla="*/ 375575 w 1007400"/>
                      <a:gd name="connsiteY44" fmla="*/ 415925 h 527050"/>
                      <a:gd name="connsiteX45" fmla="*/ 423200 w 1007400"/>
                      <a:gd name="connsiteY45" fmla="*/ 419100 h 527050"/>
                      <a:gd name="connsiteX46" fmla="*/ 477175 w 1007400"/>
                      <a:gd name="connsiteY46" fmla="*/ 381000 h 527050"/>
                      <a:gd name="connsiteX47" fmla="*/ 518450 w 1007400"/>
                      <a:gd name="connsiteY47" fmla="*/ 431800 h 527050"/>
                      <a:gd name="connsiteX48" fmla="*/ 588300 w 1007400"/>
                      <a:gd name="connsiteY48" fmla="*/ 396875 h 527050"/>
                      <a:gd name="connsiteX49" fmla="*/ 654975 w 1007400"/>
                      <a:gd name="connsiteY49" fmla="*/ 466725 h 527050"/>
                      <a:gd name="connsiteX50" fmla="*/ 683550 w 1007400"/>
                      <a:gd name="connsiteY50" fmla="*/ 482600 h 527050"/>
                      <a:gd name="connsiteX51" fmla="*/ 696250 w 1007400"/>
                      <a:gd name="connsiteY51" fmla="*/ 514350 h 527050"/>
                      <a:gd name="connsiteX52" fmla="*/ 772450 w 1007400"/>
                      <a:gd name="connsiteY52" fmla="*/ 527050 h 527050"/>
                      <a:gd name="connsiteX53" fmla="*/ 785150 w 1007400"/>
                      <a:gd name="connsiteY53" fmla="*/ 476250 h 527050"/>
                      <a:gd name="connsiteX54" fmla="*/ 766100 w 1007400"/>
                      <a:gd name="connsiteY54" fmla="*/ 387350 h 527050"/>
                      <a:gd name="connsiteX55" fmla="*/ 870875 w 1007400"/>
                      <a:gd name="connsiteY55" fmla="*/ 352425 h 527050"/>
                      <a:gd name="connsiteX56" fmla="*/ 905800 w 1007400"/>
                      <a:gd name="connsiteY56" fmla="*/ 444500 h 527050"/>
                      <a:gd name="connsiteX57" fmla="*/ 988350 w 1007400"/>
                      <a:gd name="connsiteY57" fmla="*/ 425450 h 52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1007400" h="527050">
                        <a:moveTo>
                          <a:pt x="988350" y="425450"/>
                        </a:moveTo>
                        <a:lnTo>
                          <a:pt x="1007400" y="390525"/>
                        </a:lnTo>
                        <a:lnTo>
                          <a:pt x="988350" y="333375"/>
                        </a:lnTo>
                        <a:lnTo>
                          <a:pt x="997875" y="314325"/>
                        </a:lnTo>
                        <a:lnTo>
                          <a:pt x="962950" y="320675"/>
                        </a:lnTo>
                        <a:lnTo>
                          <a:pt x="861350" y="225425"/>
                        </a:lnTo>
                        <a:lnTo>
                          <a:pt x="851825" y="196850"/>
                        </a:lnTo>
                        <a:lnTo>
                          <a:pt x="880400" y="196850"/>
                        </a:lnTo>
                        <a:lnTo>
                          <a:pt x="896275" y="187325"/>
                        </a:lnTo>
                        <a:lnTo>
                          <a:pt x="874050" y="123825"/>
                        </a:lnTo>
                        <a:lnTo>
                          <a:pt x="804200" y="73025"/>
                        </a:lnTo>
                        <a:lnTo>
                          <a:pt x="829600" y="41275"/>
                        </a:lnTo>
                        <a:lnTo>
                          <a:pt x="778800" y="9525"/>
                        </a:lnTo>
                        <a:cubicBezTo>
                          <a:pt x="762099" y="22886"/>
                          <a:pt x="762925" y="29002"/>
                          <a:pt x="762925" y="19050"/>
                        </a:cubicBezTo>
                        <a:lnTo>
                          <a:pt x="702600" y="0"/>
                        </a:lnTo>
                        <a:lnTo>
                          <a:pt x="664500" y="15875"/>
                        </a:lnTo>
                        <a:lnTo>
                          <a:pt x="642275" y="47625"/>
                        </a:lnTo>
                        <a:lnTo>
                          <a:pt x="578775" y="22225"/>
                        </a:lnTo>
                        <a:cubicBezTo>
                          <a:pt x="572090" y="42279"/>
                          <a:pt x="579118" y="41275"/>
                          <a:pt x="569250" y="41275"/>
                        </a:cubicBezTo>
                        <a:lnTo>
                          <a:pt x="569250" y="127000"/>
                        </a:lnTo>
                        <a:lnTo>
                          <a:pt x="534325" y="133350"/>
                        </a:lnTo>
                        <a:lnTo>
                          <a:pt x="534325" y="174625"/>
                        </a:lnTo>
                        <a:lnTo>
                          <a:pt x="464475" y="161925"/>
                        </a:lnTo>
                        <a:lnTo>
                          <a:pt x="381925" y="177800"/>
                        </a:lnTo>
                        <a:lnTo>
                          <a:pt x="280325" y="155575"/>
                        </a:lnTo>
                        <a:lnTo>
                          <a:pt x="226350" y="161925"/>
                        </a:lnTo>
                        <a:lnTo>
                          <a:pt x="207300" y="209550"/>
                        </a:lnTo>
                        <a:lnTo>
                          <a:pt x="172375" y="212725"/>
                        </a:lnTo>
                        <a:lnTo>
                          <a:pt x="127925" y="266700"/>
                        </a:lnTo>
                        <a:lnTo>
                          <a:pt x="99350" y="269875"/>
                        </a:lnTo>
                        <a:lnTo>
                          <a:pt x="67600" y="282575"/>
                        </a:lnTo>
                        <a:lnTo>
                          <a:pt x="48550" y="311150"/>
                        </a:lnTo>
                        <a:lnTo>
                          <a:pt x="29500" y="346075"/>
                        </a:lnTo>
                        <a:cubicBezTo>
                          <a:pt x="0" y="362464"/>
                          <a:pt x="925" y="372846"/>
                          <a:pt x="925" y="358775"/>
                        </a:cubicBezTo>
                        <a:lnTo>
                          <a:pt x="7275" y="400050"/>
                        </a:lnTo>
                        <a:lnTo>
                          <a:pt x="51725" y="403225"/>
                        </a:lnTo>
                        <a:lnTo>
                          <a:pt x="86650" y="444500"/>
                        </a:lnTo>
                        <a:lnTo>
                          <a:pt x="112050" y="454025"/>
                        </a:lnTo>
                        <a:lnTo>
                          <a:pt x="185075" y="457200"/>
                        </a:lnTo>
                        <a:lnTo>
                          <a:pt x="159675" y="438150"/>
                        </a:lnTo>
                        <a:lnTo>
                          <a:pt x="251750" y="381000"/>
                        </a:lnTo>
                        <a:lnTo>
                          <a:pt x="280325" y="374650"/>
                        </a:lnTo>
                        <a:lnTo>
                          <a:pt x="302550" y="355600"/>
                        </a:lnTo>
                        <a:lnTo>
                          <a:pt x="353350" y="352425"/>
                        </a:lnTo>
                        <a:lnTo>
                          <a:pt x="375575" y="415925"/>
                        </a:lnTo>
                        <a:lnTo>
                          <a:pt x="423200" y="419100"/>
                        </a:lnTo>
                        <a:lnTo>
                          <a:pt x="477175" y="381000"/>
                        </a:lnTo>
                        <a:lnTo>
                          <a:pt x="518450" y="431800"/>
                        </a:lnTo>
                        <a:lnTo>
                          <a:pt x="588300" y="396875"/>
                        </a:lnTo>
                        <a:lnTo>
                          <a:pt x="654975" y="466725"/>
                        </a:lnTo>
                        <a:lnTo>
                          <a:pt x="683550" y="482600"/>
                        </a:lnTo>
                        <a:lnTo>
                          <a:pt x="696250" y="514350"/>
                        </a:lnTo>
                        <a:lnTo>
                          <a:pt x="772450" y="527050"/>
                        </a:lnTo>
                        <a:lnTo>
                          <a:pt x="785150" y="476250"/>
                        </a:lnTo>
                        <a:lnTo>
                          <a:pt x="766100" y="387350"/>
                        </a:lnTo>
                        <a:lnTo>
                          <a:pt x="870875" y="352425"/>
                        </a:lnTo>
                        <a:lnTo>
                          <a:pt x="905800" y="444500"/>
                        </a:lnTo>
                        <a:lnTo>
                          <a:pt x="988350" y="425450"/>
                        </a:ln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182" name="Freihandform 181"/>
                  <p:cNvSpPr/>
                  <p:nvPr/>
                </p:nvSpPr>
                <p:spPr>
                  <a:xfrm>
                    <a:off x="3667125" y="3244850"/>
                    <a:ext cx="625475" cy="612775"/>
                  </a:xfrm>
                  <a:custGeom>
                    <a:avLst/>
                    <a:gdLst>
                      <a:gd name="connsiteX0" fmla="*/ 600075 w 625475"/>
                      <a:gd name="connsiteY0" fmla="*/ 238125 h 612775"/>
                      <a:gd name="connsiteX1" fmla="*/ 622300 w 625475"/>
                      <a:gd name="connsiteY1" fmla="*/ 285750 h 612775"/>
                      <a:gd name="connsiteX2" fmla="*/ 625475 w 625475"/>
                      <a:gd name="connsiteY2" fmla="*/ 355600 h 612775"/>
                      <a:gd name="connsiteX3" fmla="*/ 603250 w 625475"/>
                      <a:gd name="connsiteY3" fmla="*/ 381000 h 612775"/>
                      <a:gd name="connsiteX4" fmla="*/ 536575 w 625475"/>
                      <a:gd name="connsiteY4" fmla="*/ 361950 h 612775"/>
                      <a:gd name="connsiteX5" fmla="*/ 530225 w 625475"/>
                      <a:gd name="connsiteY5" fmla="*/ 460375 h 612775"/>
                      <a:gd name="connsiteX6" fmla="*/ 495300 w 625475"/>
                      <a:gd name="connsiteY6" fmla="*/ 473075 h 612775"/>
                      <a:gd name="connsiteX7" fmla="*/ 492125 w 625475"/>
                      <a:gd name="connsiteY7" fmla="*/ 514350 h 612775"/>
                      <a:gd name="connsiteX8" fmla="*/ 425450 w 625475"/>
                      <a:gd name="connsiteY8" fmla="*/ 498475 h 612775"/>
                      <a:gd name="connsiteX9" fmla="*/ 333375 w 625475"/>
                      <a:gd name="connsiteY9" fmla="*/ 514350 h 612775"/>
                      <a:gd name="connsiteX10" fmla="*/ 234950 w 625475"/>
                      <a:gd name="connsiteY10" fmla="*/ 488950 h 612775"/>
                      <a:gd name="connsiteX11" fmla="*/ 184150 w 625475"/>
                      <a:gd name="connsiteY11" fmla="*/ 498475 h 612775"/>
                      <a:gd name="connsiteX12" fmla="*/ 168275 w 625475"/>
                      <a:gd name="connsiteY12" fmla="*/ 542925 h 612775"/>
                      <a:gd name="connsiteX13" fmla="*/ 127000 w 625475"/>
                      <a:gd name="connsiteY13" fmla="*/ 549275 h 612775"/>
                      <a:gd name="connsiteX14" fmla="*/ 88900 w 625475"/>
                      <a:gd name="connsiteY14" fmla="*/ 603250 h 612775"/>
                      <a:gd name="connsiteX15" fmla="*/ 31750 w 625475"/>
                      <a:gd name="connsiteY15" fmla="*/ 612775 h 612775"/>
                      <a:gd name="connsiteX16" fmla="*/ 0 w 625475"/>
                      <a:gd name="connsiteY16" fmla="*/ 581025 h 612775"/>
                      <a:gd name="connsiteX17" fmla="*/ 12700 w 625475"/>
                      <a:gd name="connsiteY17" fmla="*/ 555625 h 612775"/>
                      <a:gd name="connsiteX18" fmla="*/ 22225 w 625475"/>
                      <a:gd name="connsiteY18" fmla="*/ 476250 h 612775"/>
                      <a:gd name="connsiteX19" fmla="*/ 53975 w 625475"/>
                      <a:gd name="connsiteY19" fmla="*/ 460375 h 612775"/>
                      <a:gd name="connsiteX20" fmla="*/ 136525 w 625475"/>
                      <a:gd name="connsiteY20" fmla="*/ 352425 h 612775"/>
                      <a:gd name="connsiteX21" fmla="*/ 76200 w 625475"/>
                      <a:gd name="connsiteY21" fmla="*/ 307975 h 612775"/>
                      <a:gd name="connsiteX22" fmla="*/ 25400 w 625475"/>
                      <a:gd name="connsiteY22" fmla="*/ 307975 h 612775"/>
                      <a:gd name="connsiteX23" fmla="*/ 22225 w 625475"/>
                      <a:gd name="connsiteY23" fmla="*/ 269875 h 612775"/>
                      <a:gd name="connsiteX24" fmla="*/ 41275 w 625475"/>
                      <a:gd name="connsiteY24" fmla="*/ 168275 h 612775"/>
                      <a:gd name="connsiteX25" fmla="*/ 82550 w 625475"/>
                      <a:gd name="connsiteY25" fmla="*/ 174625 h 612775"/>
                      <a:gd name="connsiteX26" fmla="*/ 101600 w 625475"/>
                      <a:gd name="connsiteY26" fmla="*/ 79375 h 612775"/>
                      <a:gd name="connsiteX27" fmla="*/ 79375 w 625475"/>
                      <a:gd name="connsiteY27" fmla="*/ 60325 h 612775"/>
                      <a:gd name="connsiteX28" fmla="*/ 50800 w 625475"/>
                      <a:gd name="connsiteY28" fmla="*/ 66675 h 612775"/>
                      <a:gd name="connsiteX29" fmla="*/ 50800 w 625475"/>
                      <a:gd name="connsiteY29" fmla="*/ 41275 h 612775"/>
                      <a:gd name="connsiteX30" fmla="*/ 95250 w 625475"/>
                      <a:gd name="connsiteY30" fmla="*/ 22225 h 612775"/>
                      <a:gd name="connsiteX31" fmla="*/ 123825 w 625475"/>
                      <a:gd name="connsiteY31" fmla="*/ 0 h 612775"/>
                      <a:gd name="connsiteX32" fmla="*/ 231775 w 625475"/>
                      <a:gd name="connsiteY32" fmla="*/ 47625 h 612775"/>
                      <a:gd name="connsiteX33" fmla="*/ 250825 w 625475"/>
                      <a:gd name="connsiteY33" fmla="*/ 41275 h 612775"/>
                      <a:gd name="connsiteX34" fmla="*/ 247650 w 625475"/>
                      <a:gd name="connsiteY34" fmla="*/ 76200 h 612775"/>
                      <a:gd name="connsiteX35" fmla="*/ 279400 w 625475"/>
                      <a:gd name="connsiteY35" fmla="*/ 139700 h 612775"/>
                      <a:gd name="connsiteX36" fmla="*/ 339725 w 625475"/>
                      <a:gd name="connsiteY36" fmla="*/ 190500 h 612775"/>
                      <a:gd name="connsiteX37" fmla="*/ 482600 w 625475"/>
                      <a:gd name="connsiteY37" fmla="*/ 187325 h 612775"/>
                      <a:gd name="connsiteX38" fmla="*/ 517525 w 625475"/>
                      <a:gd name="connsiteY38" fmla="*/ 215900 h 612775"/>
                      <a:gd name="connsiteX39" fmla="*/ 600075 w 625475"/>
                      <a:gd name="connsiteY39" fmla="*/ 238125 h 612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625475" h="612775">
                        <a:moveTo>
                          <a:pt x="600075" y="238125"/>
                        </a:moveTo>
                        <a:lnTo>
                          <a:pt x="622300" y="285750"/>
                        </a:lnTo>
                        <a:lnTo>
                          <a:pt x="625475" y="355600"/>
                        </a:lnTo>
                        <a:lnTo>
                          <a:pt x="603250" y="381000"/>
                        </a:lnTo>
                        <a:lnTo>
                          <a:pt x="536575" y="361950"/>
                        </a:lnTo>
                        <a:lnTo>
                          <a:pt x="530225" y="460375"/>
                        </a:lnTo>
                        <a:lnTo>
                          <a:pt x="495300" y="473075"/>
                        </a:lnTo>
                        <a:lnTo>
                          <a:pt x="492125" y="514350"/>
                        </a:lnTo>
                        <a:lnTo>
                          <a:pt x="425450" y="498475"/>
                        </a:lnTo>
                        <a:lnTo>
                          <a:pt x="333375" y="514350"/>
                        </a:lnTo>
                        <a:lnTo>
                          <a:pt x="234950" y="488950"/>
                        </a:lnTo>
                        <a:lnTo>
                          <a:pt x="184150" y="498475"/>
                        </a:lnTo>
                        <a:lnTo>
                          <a:pt x="168275" y="542925"/>
                        </a:lnTo>
                        <a:lnTo>
                          <a:pt x="127000" y="549275"/>
                        </a:lnTo>
                        <a:lnTo>
                          <a:pt x="88900" y="603250"/>
                        </a:lnTo>
                        <a:lnTo>
                          <a:pt x="31750" y="612775"/>
                        </a:lnTo>
                        <a:lnTo>
                          <a:pt x="0" y="581025"/>
                        </a:lnTo>
                        <a:lnTo>
                          <a:pt x="12700" y="555625"/>
                        </a:lnTo>
                        <a:lnTo>
                          <a:pt x="22225" y="476250"/>
                        </a:lnTo>
                        <a:lnTo>
                          <a:pt x="53975" y="460375"/>
                        </a:lnTo>
                        <a:lnTo>
                          <a:pt x="136525" y="352425"/>
                        </a:lnTo>
                        <a:lnTo>
                          <a:pt x="76200" y="307975"/>
                        </a:lnTo>
                        <a:lnTo>
                          <a:pt x="25400" y="307975"/>
                        </a:lnTo>
                        <a:lnTo>
                          <a:pt x="22225" y="269875"/>
                        </a:lnTo>
                        <a:lnTo>
                          <a:pt x="41275" y="168275"/>
                        </a:lnTo>
                        <a:lnTo>
                          <a:pt x="82550" y="174625"/>
                        </a:lnTo>
                        <a:cubicBezTo>
                          <a:pt x="105015" y="78344"/>
                          <a:pt x="137378" y="79375"/>
                          <a:pt x="101600" y="79375"/>
                        </a:cubicBezTo>
                        <a:lnTo>
                          <a:pt x="79375" y="60325"/>
                        </a:lnTo>
                        <a:lnTo>
                          <a:pt x="50800" y="66675"/>
                        </a:lnTo>
                        <a:lnTo>
                          <a:pt x="50800" y="41275"/>
                        </a:lnTo>
                        <a:lnTo>
                          <a:pt x="95250" y="22225"/>
                        </a:lnTo>
                        <a:lnTo>
                          <a:pt x="123825" y="0"/>
                        </a:lnTo>
                        <a:lnTo>
                          <a:pt x="231775" y="47625"/>
                        </a:lnTo>
                        <a:lnTo>
                          <a:pt x="250825" y="41275"/>
                        </a:lnTo>
                        <a:lnTo>
                          <a:pt x="247650" y="76200"/>
                        </a:lnTo>
                        <a:lnTo>
                          <a:pt x="279400" y="139700"/>
                        </a:lnTo>
                        <a:lnTo>
                          <a:pt x="339725" y="190500"/>
                        </a:lnTo>
                        <a:lnTo>
                          <a:pt x="482600" y="187325"/>
                        </a:lnTo>
                        <a:lnTo>
                          <a:pt x="517525" y="215900"/>
                        </a:lnTo>
                        <a:lnTo>
                          <a:pt x="600075" y="238125"/>
                        </a:ln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183" name="Freihandform 182"/>
                  <p:cNvSpPr/>
                  <p:nvPr/>
                </p:nvSpPr>
                <p:spPr>
                  <a:xfrm>
                    <a:off x="3876675" y="2994025"/>
                    <a:ext cx="473075" cy="495300"/>
                  </a:xfrm>
                  <a:custGeom>
                    <a:avLst/>
                    <a:gdLst>
                      <a:gd name="connsiteX0" fmla="*/ 34925 w 473075"/>
                      <a:gd name="connsiteY0" fmla="*/ 288925 h 495300"/>
                      <a:gd name="connsiteX1" fmla="*/ 34925 w 473075"/>
                      <a:gd name="connsiteY1" fmla="*/ 330200 h 495300"/>
                      <a:gd name="connsiteX2" fmla="*/ 76200 w 473075"/>
                      <a:gd name="connsiteY2" fmla="*/ 396875 h 495300"/>
                      <a:gd name="connsiteX3" fmla="*/ 127000 w 473075"/>
                      <a:gd name="connsiteY3" fmla="*/ 441325 h 495300"/>
                      <a:gd name="connsiteX4" fmla="*/ 269875 w 473075"/>
                      <a:gd name="connsiteY4" fmla="*/ 441325 h 495300"/>
                      <a:gd name="connsiteX5" fmla="*/ 311150 w 473075"/>
                      <a:gd name="connsiteY5" fmla="*/ 463550 h 495300"/>
                      <a:gd name="connsiteX6" fmla="*/ 393700 w 473075"/>
                      <a:gd name="connsiteY6" fmla="*/ 495300 h 495300"/>
                      <a:gd name="connsiteX7" fmla="*/ 419100 w 473075"/>
                      <a:gd name="connsiteY7" fmla="*/ 482600 h 495300"/>
                      <a:gd name="connsiteX8" fmla="*/ 438150 w 473075"/>
                      <a:gd name="connsiteY8" fmla="*/ 495300 h 495300"/>
                      <a:gd name="connsiteX9" fmla="*/ 473075 w 473075"/>
                      <a:gd name="connsiteY9" fmla="*/ 482600 h 495300"/>
                      <a:gd name="connsiteX10" fmla="*/ 463550 w 473075"/>
                      <a:gd name="connsiteY10" fmla="*/ 428625 h 495300"/>
                      <a:gd name="connsiteX11" fmla="*/ 460375 w 473075"/>
                      <a:gd name="connsiteY11" fmla="*/ 387350 h 495300"/>
                      <a:gd name="connsiteX12" fmla="*/ 422275 w 473075"/>
                      <a:gd name="connsiteY12" fmla="*/ 346075 h 495300"/>
                      <a:gd name="connsiteX13" fmla="*/ 342900 w 473075"/>
                      <a:gd name="connsiteY13" fmla="*/ 282575 h 495300"/>
                      <a:gd name="connsiteX14" fmla="*/ 377825 w 473075"/>
                      <a:gd name="connsiteY14" fmla="*/ 273050 h 495300"/>
                      <a:gd name="connsiteX15" fmla="*/ 406400 w 473075"/>
                      <a:gd name="connsiteY15" fmla="*/ 241300 h 495300"/>
                      <a:gd name="connsiteX16" fmla="*/ 415925 w 473075"/>
                      <a:gd name="connsiteY16" fmla="*/ 196850 h 495300"/>
                      <a:gd name="connsiteX17" fmla="*/ 381000 w 473075"/>
                      <a:gd name="connsiteY17" fmla="*/ 139700 h 495300"/>
                      <a:gd name="connsiteX18" fmla="*/ 311150 w 473075"/>
                      <a:gd name="connsiteY18" fmla="*/ 142875 h 495300"/>
                      <a:gd name="connsiteX19" fmla="*/ 241300 w 473075"/>
                      <a:gd name="connsiteY19" fmla="*/ 130175 h 495300"/>
                      <a:gd name="connsiteX20" fmla="*/ 257175 w 473075"/>
                      <a:gd name="connsiteY20" fmla="*/ 66675 h 495300"/>
                      <a:gd name="connsiteX21" fmla="*/ 234950 w 473075"/>
                      <a:gd name="connsiteY21" fmla="*/ 28575 h 495300"/>
                      <a:gd name="connsiteX22" fmla="*/ 250825 w 473075"/>
                      <a:gd name="connsiteY22" fmla="*/ 9525 h 495300"/>
                      <a:gd name="connsiteX23" fmla="*/ 190500 w 473075"/>
                      <a:gd name="connsiteY23" fmla="*/ 0 h 495300"/>
                      <a:gd name="connsiteX24" fmla="*/ 190500 w 473075"/>
                      <a:gd name="connsiteY24" fmla="*/ 0 h 495300"/>
                      <a:gd name="connsiteX25" fmla="*/ 196850 w 473075"/>
                      <a:gd name="connsiteY25" fmla="*/ 41275 h 495300"/>
                      <a:gd name="connsiteX26" fmla="*/ 190500 w 473075"/>
                      <a:gd name="connsiteY26" fmla="*/ 76200 h 495300"/>
                      <a:gd name="connsiteX27" fmla="*/ 139700 w 473075"/>
                      <a:gd name="connsiteY27" fmla="*/ 82550 h 495300"/>
                      <a:gd name="connsiteX28" fmla="*/ 149225 w 473075"/>
                      <a:gd name="connsiteY28" fmla="*/ 133350 h 495300"/>
                      <a:gd name="connsiteX29" fmla="*/ 50800 w 473075"/>
                      <a:gd name="connsiteY29" fmla="*/ 130175 h 495300"/>
                      <a:gd name="connsiteX30" fmla="*/ 0 w 473075"/>
                      <a:gd name="connsiteY30" fmla="*/ 225425 h 495300"/>
                      <a:gd name="connsiteX31" fmla="*/ 34925 w 473075"/>
                      <a:gd name="connsiteY31" fmla="*/ 288925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73075" h="495300">
                        <a:moveTo>
                          <a:pt x="34925" y="288925"/>
                        </a:moveTo>
                        <a:lnTo>
                          <a:pt x="34925" y="330200"/>
                        </a:lnTo>
                        <a:lnTo>
                          <a:pt x="76200" y="396875"/>
                        </a:lnTo>
                        <a:lnTo>
                          <a:pt x="127000" y="441325"/>
                        </a:lnTo>
                        <a:lnTo>
                          <a:pt x="269875" y="441325"/>
                        </a:lnTo>
                        <a:lnTo>
                          <a:pt x="311150" y="463550"/>
                        </a:lnTo>
                        <a:lnTo>
                          <a:pt x="393700" y="495300"/>
                        </a:lnTo>
                        <a:lnTo>
                          <a:pt x="419100" y="482600"/>
                        </a:lnTo>
                        <a:lnTo>
                          <a:pt x="438150" y="495300"/>
                        </a:lnTo>
                        <a:lnTo>
                          <a:pt x="473075" y="482600"/>
                        </a:lnTo>
                        <a:lnTo>
                          <a:pt x="463550" y="428625"/>
                        </a:lnTo>
                        <a:lnTo>
                          <a:pt x="460375" y="387350"/>
                        </a:lnTo>
                        <a:lnTo>
                          <a:pt x="422275" y="346075"/>
                        </a:lnTo>
                        <a:lnTo>
                          <a:pt x="342900" y="282575"/>
                        </a:lnTo>
                        <a:lnTo>
                          <a:pt x="377825" y="273050"/>
                        </a:lnTo>
                        <a:lnTo>
                          <a:pt x="406400" y="241300"/>
                        </a:lnTo>
                        <a:lnTo>
                          <a:pt x="415925" y="196850"/>
                        </a:lnTo>
                        <a:lnTo>
                          <a:pt x="381000" y="139700"/>
                        </a:lnTo>
                        <a:cubicBezTo>
                          <a:pt x="310096" y="146146"/>
                          <a:pt x="311150" y="169429"/>
                          <a:pt x="311150" y="142875"/>
                        </a:cubicBezTo>
                        <a:lnTo>
                          <a:pt x="241300" y="130175"/>
                        </a:lnTo>
                        <a:lnTo>
                          <a:pt x="257175" y="66675"/>
                        </a:lnTo>
                        <a:lnTo>
                          <a:pt x="234950" y="28575"/>
                        </a:lnTo>
                        <a:lnTo>
                          <a:pt x="250825" y="9525"/>
                        </a:lnTo>
                        <a:lnTo>
                          <a:pt x="190500" y="0"/>
                        </a:lnTo>
                        <a:lnTo>
                          <a:pt x="190500" y="0"/>
                        </a:lnTo>
                        <a:lnTo>
                          <a:pt x="196850" y="41275"/>
                        </a:lnTo>
                        <a:lnTo>
                          <a:pt x="190500" y="76200"/>
                        </a:lnTo>
                        <a:lnTo>
                          <a:pt x="139700" y="82550"/>
                        </a:lnTo>
                        <a:cubicBezTo>
                          <a:pt x="149409" y="137567"/>
                          <a:pt x="149225" y="154795"/>
                          <a:pt x="149225" y="133350"/>
                        </a:cubicBezTo>
                        <a:lnTo>
                          <a:pt x="50800" y="130175"/>
                        </a:lnTo>
                        <a:lnTo>
                          <a:pt x="0" y="225425"/>
                        </a:lnTo>
                        <a:lnTo>
                          <a:pt x="34925" y="288925"/>
                        </a:lnTo>
                        <a:close/>
                      </a:path>
                    </a:pathLst>
                  </a:custGeom>
                  <a:noFill/>
                  <a:ln w="12700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pic>
              <p:nvPicPr>
                <p:cNvPr id="176" name="Bild 17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63975" y="3502025"/>
                  <a:ext cx="274442" cy="137221"/>
                </a:xfrm>
                <a:prstGeom prst="rect">
                  <a:avLst/>
                </a:prstGeom>
              </p:spPr>
            </p:pic>
            <p:pic>
              <p:nvPicPr>
                <p:cNvPr id="177" name="Bild 17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03511" y="3792825"/>
                  <a:ext cx="246239" cy="129599"/>
                </a:xfrm>
                <a:prstGeom prst="rect">
                  <a:avLst/>
                </a:prstGeom>
              </p:spPr>
            </p:pic>
            <p:pic>
              <p:nvPicPr>
                <p:cNvPr id="178" name="Bild 17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08500" y="3495973"/>
                  <a:ext cx="266700" cy="133350"/>
                </a:xfrm>
                <a:prstGeom prst="rect">
                  <a:avLst/>
                </a:prstGeom>
              </p:spPr>
            </p:pic>
            <p:pic>
              <p:nvPicPr>
                <p:cNvPr id="179" name="Bild 17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37000" y="3171769"/>
                  <a:ext cx="266700" cy="177800"/>
                </a:xfrm>
                <a:prstGeom prst="rect">
                  <a:avLst/>
                </a:prstGeom>
              </p:spPr>
            </p:pic>
          </p:grpSp>
          <p:sp>
            <p:nvSpPr>
              <p:cNvPr id="174" name="Textfeld 173"/>
              <p:cNvSpPr txBox="1"/>
              <p:nvPr/>
            </p:nvSpPr>
            <p:spPr>
              <a:xfrm>
                <a:off x="3765550" y="2500467"/>
                <a:ext cx="130810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143C78"/>
                    </a:solidFill>
                  </a:rPr>
                  <a:t>Berlin</a:t>
                </a:r>
                <a:endParaRPr lang="de-DE" sz="1600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56" name="Gerade Verbindung mit Pfeil 55"/>
          <p:cNvCxnSpPr>
            <a:stCxn id="142" idx="0"/>
            <a:endCxn id="106" idx="1"/>
          </p:cNvCxnSpPr>
          <p:nvPr/>
        </p:nvCxnSpPr>
        <p:spPr>
          <a:xfrm rot="5400000" flipH="1" flipV="1">
            <a:off x="5330778" y="2330808"/>
            <a:ext cx="327060" cy="1700682"/>
          </a:xfrm>
          <a:prstGeom prst="bentConnector3">
            <a:avLst>
              <a:gd name="adj1" fmla="val 298989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uppierung 30"/>
          <p:cNvGrpSpPr/>
          <p:nvPr/>
        </p:nvGrpSpPr>
        <p:grpSpPr>
          <a:xfrm>
            <a:off x="482599" y="1178895"/>
            <a:ext cx="5909733" cy="2149605"/>
            <a:chOff x="-92887" y="-2269221"/>
            <a:chExt cx="2145925" cy="2149605"/>
          </a:xfrm>
        </p:grpSpPr>
        <p:sp>
          <p:nvSpPr>
            <p:cNvPr id="61" name="Abgerundetes Rechteck 60"/>
            <p:cNvSpPr/>
            <p:nvPr/>
          </p:nvSpPr>
          <p:spPr>
            <a:xfrm>
              <a:off x="-92887" y="-2269221"/>
              <a:ext cx="2145925" cy="88250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23. Feb. – 02. Juni 1948: Sechsmächtekonferenz in London mit den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Ergeb</a:t>
              </a:r>
              <a:r>
                <a:rPr lang="de-DE" sz="1400" dirty="0" smtClean="0">
                  <a:solidFill>
                    <a:srgbClr val="660032"/>
                  </a:solidFill>
                </a:rPr>
                <a:t>.:</a:t>
              </a:r>
            </a:p>
            <a:p>
              <a:pPr algn="ctr">
                <a:spcAft>
                  <a:spcPts val="600"/>
                </a:spcAft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Aufbau eines demokratischen &amp; föderalen Staat in (West-) Deutschland</a:t>
              </a:r>
            </a:p>
            <a:p>
              <a:pPr algn="ctr">
                <a:spcAft>
                  <a:spcPts val="600"/>
                </a:spcAft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Westbindung der zu gründenden Bundesrepublik</a:t>
              </a:r>
            </a:p>
          </p:txBody>
        </p:sp>
        <p:cxnSp>
          <p:nvCxnSpPr>
            <p:cNvPr id="62" name="Gerade Verbindung mit Pfeil 61"/>
            <p:cNvCxnSpPr>
              <a:endCxn id="61" idx="2"/>
            </p:cNvCxnSpPr>
            <p:nvPr/>
          </p:nvCxnSpPr>
          <p:spPr>
            <a:xfrm flipV="1">
              <a:off x="287588" y="-1386718"/>
              <a:ext cx="692488" cy="126710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ung 30"/>
          <p:cNvGrpSpPr/>
          <p:nvPr/>
        </p:nvGrpSpPr>
        <p:grpSpPr>
          <a:xfrm>
            <a:off x="571500" y="3838432"/>
            <a:ext cx="3683001" cy="805208"/>
            <a:chOff x="-88275" y="-2757912"/>
            <a:chExt cx="1864960" cy="805208"/>
          </a:xfrm>
        </p:grpSpPr>
        <p:sp>
          <p:nvSpPr>
            <p:cNvPr id="44" name="Abgerundetes Rechteck 43"/>
            <p:cNvSpPr/>
            <p:nvPr/>
          </p:nvSpPr>
          <p:spPr>
            <a:xfrm>
              <a:off x="-88275" y="-2641692"/>
              <a:ext cx="1341972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21. Juni 1948: Währungsreform &amp; Einführung der Deutschen Mark in den Westsektoren</a:t>
              </a:r>
            </a:p>
          </p:txBody>
        </p:sp>
        <p:cxnSp>
          <p:nvCxnSpPr>
            <p:cNvPr id="46" name="Gerade Verbindung mit Pfeil 45"/>
            <p:cNvCxnSpPr>
              <a:endCxn id="44" idx="3"/>
            </p:cNvCxnSpPr>
            <p:nvPr/>
          </p:nvCxnSpPr>
          <p:spPr>
            <a:xfrm rot="10800000" flipV="1">
              <a:off x="1253698" y="-2757912"/>
              <a:ext cx="522987" cy="46071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ierung 30"/>
          <p:cNvGrpSpPr/>
          <p:nvPr/>
        </p:nvGrpSpPr>
        <p:grpSpPr>
          <a:xfrm>
            <a:off x="2305790" y="3838431"/>
            <a:ext cx="2722667" cy="1595588"/>
            <a:chOff x="-765141" y="-3324461"/>
            <a:chExt cx="988647" cy="1595588"/>
          </a:xfrm>
        </p:grpSpPr>
        <p:sp>
          <p:nvSpPr>
            <p:cNvPr id="57" name="Abgerundetes Rechteck 56"/>
            <p:cNvSpPr/>
            <p:nvPr/>
          </p:nvSpPr>
          <p:spPr>
            <a:xfrm>
              <a:off x="-765141" y="-2417861"/>
              <a:ext cx="988647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23. Juni 1948: Ankündung der D-Mark-Einführung in West-Berlin</a:t>
              </a:r>
            </a:p>
          </p:txBody>
        </p:sp>
        <p:cxnSp>
          <p:nvCxnSpPr>
            <p:cNvPr id="58" name="Gerade Verbindung mit Pfeil 57"/>
            <p:cNvCxnSpPr>
              <a:endCxn id="57" idx="0"/>
            </p:cNvCxnSpPr>
            <p:nvPr/>
          </p:nvCxnSpPr>
          <p:spPr>
            <a:xfrm rot="5400000">
              <a:off x="-587723" y="-3007554"/>
              <a:ext cx="906599" cy="27278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ierung 30"/>
          <p:cNvGrpSpPr/>
          <p:nvPr/>
        </p:nvGrpSpPr>
        <p:grpSpPr>
          <a:xfrm>
            <a:off x="5340349" y="3380500"/>
            <a:ext cx="3289297" cy="2185288"/>
            <a:chOff x="312164" y="-2848518"/>
            <a:chExt cx="1194400" cy="2185288"/>
          </a:xfrm>
        </p:grpSpPr>
        <p:sp>
          <p:nvSpPr>
            <p:cNvPr id="73" name="Abgerundetes Rechteck 72"/>
            <p:cNvSpPr/>
            <p:nvPr/>
          </p:nvSpPr>
          <p:spPr>
            <a:xfrm>
              <a:off x="312164" y="-1352218"/>
              <a:ext cx="1194400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24. Juni 1948: Unterbrechung der Land- &amp; Wasserwege zw. Westzonen &amp; Westberlin durch Sowjetunion</a:t>
              </a:r>
            </a:p>
          </p:txBody>
        </p:sp>
        <p:cxnSp>
          <p:nvCxnSpPr>
            <p:cNvPr id="74" name="Gerade Verbindung mit Pfeil 73"/>
            <p:cNvCxnSpPr>
              <a:stCxn id="73" idx="0"/>
            </p:cNvCxnSpPr>
            <p:nvPr/>
          </p:nvCxnSpPr>
          <p:spPr>
            <a:xfrm rot="16200000" flipV="1">
              <a:off x="26627" y="-2234956"/>
              <a:ext cx="1496299" cy="26917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Bild 1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975" y="3344679"/>
            <a:ext cx="797983" cy="427045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156" name="Bogen 155"/>
          <p:cNvSpPr/>
          <p:nvPr/>
        </p:nvSpPr>
        <p:spPr>
          <a:xfrm>
            <a:off x="6096001" y="2825302"/>
            <a:ext cx="381000" cy="514745"/>
          </a:xfrm>
          <a:prstGeom prst="arc">
            <a:avLst>
              <a:gd name="adj1" fmla="val 5541768"/>
              <a:gd name="adj2" fmla="val 15702406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Bogen 156"/>
          <p:cNvSpPr/>
          <p:nvPr/>
        </p:nvSpPr>
        <p:spPr>
          <a:xfrm>
            <a:off x="5558367" y="3278660"/>
            <a:ext cx="381000" cy="514745"/>
          </a:xfrm>
          <a:prstGeom prst="arc">
            <a:avLst>
              <a:gd name="adj1" fmla="val 5541768"/>
              <a:gd name="adj2" fmla="val 10774844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Bogen 157"/>
          <p:cNvSpPr/>
          <p:nvPr/>
        </p:nvSpPr>
        <p:spPr>
          <a:xfrm>
            <a:off x="5558367" y="2310557"/>
            <a:ext cx="381000" cy="514745"/>
          </a:xfrm>
          <a:prstGeom prst="arc">
            <a:avLst>
              <a:gd name="adj1" fmla="val 5541768"/>
              <a:gd name="adj2" fmla="val 10774844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9" name="Bogen 158"/>
          <p:cNvSpPr/>
          <p:nvPr/>
        </p:nvSpPr>
        <p:spPr>
          <a:xfrm>
            <a:off x="5659967" y="2941330"/>
            <a:ext cx="381000" cy="514745"/>
          </a:xfrm>
          <a:prstGeom prst="arc">
            <a:avLst>
              <a:gd name="adj1" fmla="val 7329423"/>
              <a:gd name="adj2" fmla="val 14054959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uppierung 179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181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187" name="Bild 18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188" name="Freihandform 187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Freihandform 188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Freihandform 190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Freihandform 191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Freihandform 192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Freihandform 193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Freihandform 194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Freihandform 195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Freihandform 196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Freihandform 197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Freihandform 198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Freihandform 200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Freihandform 201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Freihandform 202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4" name="Freihandform 203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5" name="Freihandform 204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7" name="Textfeld 206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9" name="Textfeld 208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1" name="Textfeld 210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3" name="Textfeld 212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5" name="Textfeld 214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7" name="Textfeld 216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18" name="Textfeld 217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0" name="Textfeld 219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1" name="Textfeld 220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2" name="Textfeld 221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3" name="Textfeld 222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4" name="Textfeld 223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5" name="Textfeld 224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6" name="Textfeld 225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7" name="Textfeld 226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8" name="Textfeld 227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29" name="Textfeld 228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0" name="Textfeld 229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1" name="Textfeld 230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pic>
          <p:nvPicPr>
            <p:cNvPr id="182" name="Bild 1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0750" y="2903076"/>
              <a:ext cx="548450" cy="274225"/>
            </a:xfrm>
            <a:prstGeom prst="rect">
              <a:avLst/>
            </a:prstGeom>
          </p:spPr>
        </p:pic>
        <p:pic>
          <p:nvPicPr>
            <p:cNvPr id="183" name="Bild 1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800" y="4065974"/>
              <a:ext cx="561253" cy="295396"/>
            </a:xfrm>
            <a:prstGeom prst="rect">
              <a:avLst/>
            </a:prstGeom>
          </p:spPr>
        </p:pic>
        <p:pic>
          <p:nvPicPr>
            <p:cNvPr id="184" name="Bild 1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8567" y="3316760"/>
              <a:ext cx="508000" cy="254000"/>
            </a:xfrm>
            <a:prstGeom prst="rect">
              <a:avLst/>
            </a:prstGeom>
          </p:spPr>
        </p:pic>
        <p:pic>
          <p:nvPicPr>
            <p:cNvPr id="185" name="Bild 1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8359" y="4544104"/>
              <a:ext cx="207371" cy="138247"/>
            </a:xfrm>
            <a:prstGeom prst="rect">
              <a:avLst/>
            </a:prstGeom>
          </p:spPr>
        </p:pic>
        <p:pic>
          <p:nvPicPr>
            <p:cNvPr id="186" name="Bild 1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4664" y="4126153"/>
              <a:ext cx="207371" cy="13824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7" name="Gruppierung 30"/>
          <p:cNvGrpSpPr/>
          <p:nvPr/>
        </p:nvGrpSpPr>
        <p:grpSpPr>
          <a:xfrm>
            <a:off x="5032336" y="3415919"/>
            <a:ext cx="3394115" cy="2049073"/>
            <a:chOff x="1639903" y="-3605676"/>
            <a:chExt cx="1232461" cy="2049073"/>
          </a:xfrm>
        </p:grpSpPr>
        <p:sp>
          <p:nvSpPr>
            <p:cNvPr id="73" name="Abgerundetes Rechteck 72"/>
            <p:cNvSpPr/>
            <p:nvPr/>
          </p:nvSpPr>
          <p:spPr>
            <a:xfrm>
              <a:off x="1751748" y="-2245591"/>
              <a:ext cx="112061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26. Juni 1948: US Air Force beginnt die Operation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Vittels</a:t>
              </a:r>
              <a:r>
                <a:rPr lang="de-DE" sz="1400" dirty="0" smtClean="0">
                  <a:solidFill>
                    <a:srgbClr val="660032"/>
                  </a:solidFill>
                </a:rPr>
                <a:t> – Versorgungsflüge nach Tempelhof</a:t>
              </a:r>
            </a:p>
          </p:txBody>
        </p:sp>
        <p:cxnSp>
          <p:nvCxnSpPr>
            <p:cNvPr id="74" name="Gerade Verbindung mit Pfeil 73"/>
            <p:cNvCxnSpPr>
              <a:stCxn id="73" idx="0"/>
            </p:cNvCxnSpPr>
            <p:nvPr/>
          </p:nvCxnSpPr>
          <p:spPr>
            <a:xfrm rot="16200000" flipV="1">
              <a:off x="1295937" y="-3261710"/>
              <a:ext cx="1360085" cy="67215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ung 30"/>
          <p:cNvGrpSpPr/>
          <p:nvPr/>
        </p:nvGrpSpPr>
        <p:grpSpPr>
          <a:xfrm>
            <a:off x="520698" y="1593638"/>
            <a:ext cx="4654551" cy="864026"/>
            <a:chOff x="-136300" y="-2286092"/>
            <a:chExt cx="1690147" cy="864026"/>
          </a:xfrm>
        </p:grpSpPr>
        <p:sp>
          <p:nvSpPr>
            <p:cNvPr id="21" name="Abgerundetes Rechteck 20"/>
            <p:cNvSpPr/>
            <p:nvPr/>
          </p:nvSpPr>
          <p:spPr>
            <a:xfrm>
              <a:off x="-136300" y="-2286092"/>
              <a:ext cx="1461104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28. Juni 1948: Royal Air Force beginnt die Operation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Plain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Fare</a:t>
              </a:r>
              <a:r>
                <a:rPr lang="de-DE" sz="1400" dirty="0" smtClean="0">
                  <a:solidFill>
                    <a:srgbClr val="660032"/>
                  </a:solidFill>
                </a:rPr>
                <a:t> – Versorgungsflüge nach Gatow &amp; mit Wasserflugzeugen zur Havel &amp; zum Wannsee</a:t>
              </a:r>
            </a:p>
          </p:txBody>
        </p:sp>
        <p:cxnSp>
          <p:nvCxnSpPr>
            <p:cNvPr id="22" name="Gerade Verbindung mit Pfeil 21"/>
            <p:cNvCxnSpPr>
              <a:endCxn id="21" idx="3"/>
            </p:cNvCxnSpPr>
            <p:nvPr/>
          </p:nvCxnSpPr>
          <p:spPr>
            <a:xfrm rot="10800000">
              <a:off x="1324804" y="-1941598"/>
              <a:ext cx="229043" cy="51953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ung 30"/>
          <p:cNvGrpSpPr/>
          <p:nvPr/>
        </p:nvGrpSpPr>
        <p:grpSpPr>
          <a:xfrm>
            <a:off x="5558367" y="1410870"/>
            <a:ext cx="3086101" cy="1590932"/>
            <a:chOff x="-18359" y="-3018853"/>
            <a:chExt cx="1120616" cy="1590932"/>
          </a:xfrm>
        </p:grpSpPr>
        <p:sp>
          <p:nvSpPr>
            <p:cNvPr id="24" name="Abgerundetes Rechteck 23"/>
            <p:cNvSpPr/>
            <p:nvPr/>
          </p:nvSpPr>
          <p:spPr>
            <a:xfrm>
              <a:off x="-18359" y="-3018853"/>
              <a:ext cx="112061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Aug. 1948: Franzosen bauen Landebahn für den Flughafen Tegel</a:t>
              </a:r>
            </a:p>
          </p:txBody>
        </p:sp>
        <p:cxnSp>
          <p:nvCxnSpPr>
            <p:cNvPr id="25" name="Gerade Verbindung mit Pfeil 24"/>
            <p:cNvCxnSpPr>
              <a:stCxn id="24" idx="2"/>
            </p:cNvCxnSpPr>
            <p:nvPr/>
          </p:nvCxnSpPr>
          <p:spPr>
            <a:xfrm rot="5400000">
              <a:off x="-18548" y="-1988418"/>
              <a:ext cx="901945" cy="219050"/>
            </a:xfrm>
            <a:prstGeom prst="bentConnector3">
              <a:avLst>
                <a:gd name="adj1" fmla="val 100691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ung 30"/>
          <p:cNvGrpSpPr/>
          <p:nvPr/>
        </p:nvGrpSpPr>
        <p:grpSpPr>
          <a:xfrm>
            <a:off x="1006439" y="2726931"/>
            <a:ext cx="3171913" cy="1163544"/>
            <a:chOff x="-88275" y="-2286092"/>
            <a:chExt cx="1151776" cy="1163544"/>
          </a:xfrm>
        </p:grpSpPr>
        <p:sp>
          <p:nvSpPr>
            <p:cNvPr id="27" name="Abgerundetes Rechteck 26"/>
            <p:cNvSpPr/>
            <p:nvPr/>
          </p:nvSpPr>
          <p:spPr>
            <a:xfrm>
              <a:off x="-88275" y="-2286092"/>
              <a:ext cx="883127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Nov. 1948: 1. Flug der Armee de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l‘Air</a:t>
              </a:r>
              <a:r>
                <a:rPr lang="de-DE" sz="1400" dirty="0" smtClean="0">
                  <a:solidFill>
                    <a:srgbClr val="660032"/>
                  </a:solidFill>
                </a:rPr>
                <a:t> nach Tegel</a:t>
              </a:r>
            </a:p>
          </p:txBody>
        </p:sp>
        <p:cxnSp>
          <p:nvCxnSpPr>
            <p:cNvPr id="28" name="Gerade Verbindung mit Pfeil 27"/>
            <p:cNvCxnSpPr>
              <a:endCxn id="27" idx="3"/>
            </p:cNvCxnSpPr>
            <p:nvPr/>
          </p:nvCxnSpPr>
          <p:spPr>
            <a:xfrm rot="16200000" flipV="1">
              <a:off x="519651" y="-1666397"/>
              <a:ext cx="819051" cy="26864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Bogen 94"/>
          <p:cNvSpPr/>
          <p:nvPr/>
        </p:nvSpPr>
        <p:spPr>
          <a:xfrm>
            <a:off x="6096001" y="2825302"/>
            <a:ext cx="381000" cy="514745"/>
          </a:xfrm>
          <a:prstGeom prst="arc">
            <a:avLst>
              <a:gd name="adj1" fmla="val 5541768"/>
              <a:gd name="adj2" fmla="val 15702406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Bogen 95"/>
          <p:cNvSpPr/>
          <p:nvPr/>
        </p:nvSpPr>
        <p:spPr>
          <a:xfrm>
            <a:off x="5558367" y="3278660"/>
            <a:ext cx="381000" cy="514745"/>
          </a:xfrm>
          <a:prstGeom prst="arc">
            <a:avLst>
              <a:gd name="adj1" fmla="val 5541768"/>
              <a:gd name="adj2" fmla="val 10774844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Bogen 96"/>
          <p:cNvSpPr/>
          <p:nvPr/>
        </p:nvSpPr>
        <p:spPr>
          <a:xfrm>
            <a:off x="5558367" y="2310557"/>
            <a:ext cx="381000" cy="514745"/>
          </a:xfrm>
          <a:prstGeom prst="arc">
            <a:avLst>
              <a:gd name="adj1" fmla="val 5541768"/>
              <a:gd name="adj2" fmla="val 10774844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Bogen 97"/>
          <p:cNvSpPr/>
          <p:nvPr/>
        </p:nvSpPr>
        <p:spPr>
          <a:xfrm>
            <a:off x="5659967" y="2941330"/>
            <a:ext cx="381000" cy="514745"/>
          </a:xfrm>
          <a:prstGeom prst="arc">
            <a:avLst>
              <a:gd name="adj1" fmla="val 7329423"/>
              <a:gd name="adj2" fmla="val 14054959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Nach unten gekrümmter Pfeil 104"/>
          <p:cNvSpPr/>
          <p:nvPr/>
        </p:nvSpPr>
        <p:spPr>
          <a:xfrm>
            <a:off x="4643966" y="2457664"/>
            <a:ext cx="1983353" cy="483666"/>
          </a:xfrm>
          <a:prstGeom prst="curvedDownArrow">
            <a:avLst/>
          </a:prstGeom>
          <a:solidFill>
            <a:srgbClr val="A5C3FF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6" name="Nach unten gekrümmter Pfeil 105"/>
          <p:cNvSpPr/>
          <p:nvPr/>
        </p:nvSpPr>
        <p:spPr>
          <a:xfrm rot="19505574">
            <a:off x="3894029" y="2922689"/>
            <a:ext cx="2611532" cy="693173"/>
          </a:xfrm>
          <a:prstGeom prst="curvedDownArrow">
            <a:avLst>
              <a:gd name="adj1" fmla="val 25617"/>
              <a:gd name="adj2" fmla="val 50000"/>
              <a:gd name="adj3" fmla="val 26189"/>
            </a:avLst>
          </a:prstGeom>
          <a:solidFill>
            <a:srgbClr val="A5C3FF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7" name="Nach unten gekrümmter Pfeil 106"/>
          <p:cNvSpPr/>
          <p:nvPr/>
        </p:nvSpPr>
        <p:spPr>
          <a:xfrm rot="19505574">
            <a:off x="4480642" y="3061834"/>
            <a:ext cx="1817086" cy="550624"/>
          </a:xfrm>
          <a:prstGeom prst="curvedDownArrow">
            <a:avLst/>
          </a:prstGeom>
          <a:solidFill>
            <a:srgbClr val="A5C3FF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pic>
        <p:nvPicPr>
          <p:cNvPr id="232" name="Bild 2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039" y="4181474"/>
            <a:ext cx="2088724" cy="1987551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236" name="Bild 2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5975" y="2570656"/>
            <a:ext cx="397296" cy="397296"/>
          </a:xfrm>
          <a:prstGeom prst="rect">
            <a:avLst/>
          </a:prstGeom>
        </p:spPr>
      </p:pic>
      <p:pic>
        <p:nvPicPr>
          <p:cNvPr id="237" name="Bild 2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5730" y="1408404"/>
            <a:ext cx="395868" cy="395868"/>
          </a:xfrm>
          <a:prstGeom prst="rect">
            <a:avLst/>
          </a:prstGeom>
        </p:spPr>
      </p:pic>
      <p:pic>
        <p:nvPicPr>
          <p:cNvPr id="238" name="Bild 2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1171" y="5250250"/>
            <a:ext cx="669112" cy="35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pierung 111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113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119" name="Bild 1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120" name="Freihandform 119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Freihandform 120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Freihandform 121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Freihandform 122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Freihandform 123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Freihandform 124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Freihandform 125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Freihandform 126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Freihandform 127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Freihandform 128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Freihandform 129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Freihandform 130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Freihandform 131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Freihandform 132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Freihandform 133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Freihandform 134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Freihandform 135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Freihandform 136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9" name="Textfeld 138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1" name="Textfeld 140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3" name="Textfeld 142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5" name="Textfeld 144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7" name="Textfeld 146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9" name="Textfeld 148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0" name="Textfeld 149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2" name="Textfeld 151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3" name="Textfeld 152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4" name="Textfeld 153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5" name="Textfeld 154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6" name="Textfeld 155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7" name="Textfeld 156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8" name="Textfeld 157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9" name="Textfeld 158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60" name="Textfeld 159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61" name="Textfeld 160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62" name="Textfeld 161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63" name="Textfeld 162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pic>
          <p:nvPicPr>
            <p:cNvPr id="114" name="Bild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0750" y="2903076"/>
              <a:ext cx="548450" cy="274225"/>
            </a:xfrm>
            <a:prstGeom prst="rect">
              <a:avLst/>
            </a:prstGeom>
          </p:spPr>
        </p:pic>
        <p:pic>
          <p:nvPicPr>
            <p:cNvPr id="115" name="Bild 1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800" y="4065974"/>
              <a:ext cx="561253" cy="295396"/>
            </a:xfrm>
            <a:prstGeom prst="rect">
              <a:avLst/>
            </a:prstGeom>
          </p:spPr>
        </p:pic>
        <p:pic>
          <p:nvPicPr>
            <p:cNvPr id="116" name="Bild 1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8567" y="3316760"/>
              <a:ext cx="508000" cy="254000"/>
            </a:xfrm>
            <a:prstGeom prst="rect">
              <a:avLst/>
            </a:prstGeom>
          </p:spPr>
        </p:pic>
        <p:pic>
          <p:nvPicPr>
            <p:cNvPr id="117" name="Bild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8359" y="4544104"/>
              <a:ext cx="207371" cy="138247"/>
            </a:xfrm>
            <a:prstGeom prst="rect">
              <a:avLst/>
            </a:prstGeom>
          </p:spPr>
        </p:pic>
        <p:pic>
          <p:nvPicPr>
            <p:cNvPr id="118" name="Bild 1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4664" y="4126153"/>
              <a:ext cx="207371" cy="13824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0" name="Abgerundetes Rechteck 29"/>
          <p:cNvSpPr/>
          <p:nvPr/>
        </p:nvSpPr>
        <p:spPr>
          <a:xfrm>
            <a:off x="595599" y="1268845"/>
            <a:ext cx="3582751" cy="692911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660032"/>
                </a:solidFill>
              </a:rPr>
              <a:t>04. Mai 1949: </a:t>
            </a:r>
            <a:r>
              <a:rPr lang="de-DE" sz="1400" dirty="0" err="1" smtClean="0">
                <a:solidFill>
                  <a:srgbClr val="660032"/>
                </a:solidFill>
              </a:rPr>
              <a:t>Jessup-Malik-Abkommen</a:t>
            </a:r>
            <a:r>
              <a:rPr lang="de-DE" sz="1400" dirty="0" smtClean="0">
                <a:solidFill>
                  <a:srgbClr val="660032"/>
                </a:solidFill>
              </a:rPr>
              <a:t> über Aufhebung der Berlin-Blockade zw. USA &amp; SU</a:t>
            </a:r>
          </a:p>
        </p:txBody>
      </p:sp>
      <p:grpSp>
        <p:nvGrpSpPr>
          <p:cNvPr id="10" name="Gruppierung 30"/>
          <p:cNvGrpSpPr/>
          <p:nvPr/>
        </p:nvGrpSpPr>
        <p:grpSpPr>
          <a:xfrm>
            <a:off x="5799765" y="1488301"/>
            <a:ext cx="2820470" cy="1277009"/>
            <a:chOff x="296448" y="-2345597"/>
            <a:chExt cx="1024161" cy="1277009"/>
          </a:xfrm>
        </p:grpSpPr>
        <p:sp>
          <p:nvSpPr>
            <p:cNvPr id="33" name="Abgerundetes Rechteck 32"/>
            <p:cNvSpPr/>
            <p:nvPr/>
          </p:nvSpPr>
          <p:spPr>
            <a:xfrm>
              <a:off x="296448" y="-2345597"/>
              <a:ext cx="1024161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12. Mai 1949: Sowjetunion hebt Berlin-Blockade auf</a:t>
              </a:r>
            </a:p>
          </p:txBody>
        </p:sp>
        <p:cxnSp>
          <p:nvCxnSpPr>
            <p:cNvPr id="34" name="Gerade Verbindung mit Pfeil 33"/>
            <p:cNvCxnSpPr>
              <a:stCxn id="33" idx="2"/>
            </p:cNvCxnSpPr>
            <p:nvPr/>
          </p:nvCxnSpPr>
          <p:spPr>
            <a:xfrm rot="5400000">
              <a:off x="320717" y="-1556400"/>
              <a:ext cx="588020" cy="38760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30"/>
          <p:cNvGrpSpPr/>
          <p:nvPr/>
        </p:nvGrpSpPr>
        <p:grpSpPr>
          <a:xfrm>
            <a:off x="4421717" y="3156608"/>
            <a:ext cx="3695700" cy="2179554"/>
            <a:chOff x="-163200" y="-3423678"/>
            <a:chExt cx="1341972" cy="2179554"/>
          </a:xfrm>
        </p:grpSpPr>
        <p:sp>
          <p:nvSpPr>
            <p:cNvPr id="37" name="Abgerundetes Rechteck 36"/>
            <p:cNvSpPr/>
            <p:nvPr/>
          </p:nvSpPr>
          <p:spPr>
            <a:xfrm>
              <a:off x="-163200" y="-1933112"/>
              <a:ext cx="1341972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Sep. 1949: Letzter Versorgungsflug nach Berlin- Tempelhof nach dem Aufbau von 3-monatigem Sicherheitsvorrat</a:t>
              </a:r>
            </a:p>
          </p:txBody>
        </p:sp>
        <p:cxnSp>
          <p:nvCxnSpPr>
            <p:cNvPr id="38" name="Gerade Verbindung mit Pfeil 37"/>
            <p:cNvCxnSpPr>
              <a:stCxn id="37" idx="0"/>
            </p:cNvCxnSpPr>
            <p:nvPr/>
          </p:nvCxnSpPr>
          <p:spPr>
            <a:xfrm rot="5400000" flipH="1" flipV="1">
              <a:off x="-219726" y="-2696166"/>
              <a:ext cx="1490566" cy="3554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Bogen 95"/>
          <p:cNvSpPr/>
          <p:nvPr/>
        </p:nvSpPr>
        <p:spPr>
          <a:xfrm>
            <a:off x="6096001" y="2825302"/>
            <a:ext cx="381000" cy="514745"/>
          </a:xfrm>
          <a:prstGeom prst="arc">
            <a:avLst>
              <a:gd name="adj1" fmla="val 5541768"/>
              <a:gd name="adj2" fmla="val 15702406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Bogen 96"/>
          <p:cNvSpPr/>
          <p:nvPr/>
        </p:nvSpPr>
        <p:spPr>
          <a:xfrm>
            <a:off x="5558367" y="3278660"/>
            <a:ext cx="381000" cy="514745"/>
          </a:xfrm>
          <a:prstGeom prst="arc">
            <a:avLst>
              <a:gd name="adj1" fmla="val 5541768"/>
              <a:gd name="adj2" fmla="val 10774844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Bogen 97"/>
          <p:cNvSpPr/>
          <p:nvPr/>
        </p:nvSpPr>
        <p:spPr>
          <a:xfrm>
            <a:off x="5558367" y="2310557"/>
            <a:ext cx="381000" cy="514745"/>
          </a:xfrm>
          <a:prstGeom prst="arc">
            <a:avLst>
              <a:gd name="adj1" fmla="val 5541768"/>
              <a:gd name="adj2" fmla="val 10774844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Bogen 98"/>
          <p:cNvSpPr/>
          <p:nvPr/>
        </p:nvSpPr>
        <p:spPr>
          <a:xfrm>
            <a:off x="5659967" y="2941330"/>
            <a:ext cx="381000" cy="514745"/>
          </a:xfrm>
          <a:prstGeom prst="arc">
            <a:avLst>
              <a:gd name="adj1" fmla="val 7329423"/>
              <a:gd name="adj2" fmla="val 14054959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3" name="Gruppierung 30"/>
          <p:cNvGrpSpPr/>
          <p:nvPr/>
        </p:nvGrpSpPr>
        <p:grpSpPr>
          <a:xfrm>
            <a:off x="672565" y="3024213"/>
            <a:ext cx="4718591" cy="854448"/>
            <a:chOff x="296448" y="-2511057"/>
            <a:chExt cx="1713401" cy="854448"/>
          </a:xfrm>
        </p:grpSpPr>
        <p:sp>
          <p:nvSpPr>
            <p:cNvPr id="104" name="Abgerundetes Rechteck 103"/>
            <p:cNvSpPr/>
            <p:nvPr/>
          </p:nvSpPr>
          <p:spPr>
            <a:xfrm>
              <a:off x="296448" y="-2345597"/>
              <a:ext cx="1062012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12. Mai 1949: Der 1. britische Versorgungskonvoi fährt nach Berlin</a:t>
              </a:r>
            </a:p>
          </p:txBody>
        </p:sp>
        <p:cxnSp>
          <p:nvCxnSpPr>
            <p:cNvPr id="105" name="Gerade Verbindung mit Pfeil 104"/>
            <p:cNvCxnSpPr>
              <a:endCxn id="104" idx="3"/>
            </p:cNvCxnSpPr>
            <p:nvPr/>
          </p:nvCxnSpPr>
          <p:spPr>
            <a:xfrm rot="10800000" flipV="1">
              <a:off x="1358461" y="-2511057"/>
              <a:ext cx="651388" cy="50995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Gerade Verbindung mit Pfeil 55"/>
          <p:cNvCxnSpPr/>
          <p:nvPr/>
        </p:nvCxnSpPr>
        <p:spPr>
          <a:xfrm>
            <a:off x="5175250" y="2941330"/>
            <a:ext cx="1131299" cy="101689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5" name="Bild 1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181474"/>
            <a:ext cx="2584472" cy="2064347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1. Höhepunkt des Kalten Krieges</a:t>
            </a:r>
          </a:p>
          <a:p>
            <a:endParaRPr lang="de-DE" dirty="0" smtClean="0"/>
          </a:p>
          <a:p>
            <a:r>
              <a:rPr lang="de-DE" dirty="0" smtClean="0"/>
              <a:t>Verfestigung der antikommunistischen Haltung in Westdeutschland</a:t>
            </a:r>
          </a:p>
          <a:p>
            <a:endParaRPr lang="de-DE" dirty="0" smtClean="0"/>
          </a:p>
          <a:p>
            <a:r>
              <a:rPr lang="de-DE" dirty="0" smtClean="0"/>
              <a:t>Wendepunkt in den Beziehungen zwischen Deutschen &amp; Westalliierten, die nicht mehr als Besatzer sondern als Verbündete &amp; Schutzmächte gesehen werden</a:t>
            </a:r>
          </a:p>
          <a:p>
            <a:endParaRPr lang="de-DE" dirty="0" smtClean="0"/>
          </a:p>
          <a:p>
            <a:r>
              <a:rPr lang="de-DE" dirty="0" smtClean="0"/>
              <a:t>Einfluss auf</a:t>
            </a:r>
          </a:p>
          <a:p>
            <a:pPr lvl="1"/>
            <a:r>
              <a:rPr lang="de-DE" sz="1600" dirty="0" smtClean="0"/>
              <a:t>Gründung der Bundesrepublik (Verkündung des Grundgesetzes am 24. Mai 1949)</a:t>
            </a:r>
          </a:p>
          <a:p>
            <a:pPr lvl="1"/>
            <a:r>
              <a:rPr lang="de-DE" sz="1600" dirty="0" smtClean="0"/>
              <a:t>Gründung der NATO (04. Apr. 1949)</a:t>
            </a:r>
          </a:p>
          <a:p>
            <a:pPr lvl="1"/>
            <a:r>
              <a:rPr lang="de-DE" sz="1600" dirty="0" smtClean="0"/>
              <a:t>Wiederbewaffnung &amp; NATO-Beitritt Deutschlands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Macintosh PowerPoint</Application>
  <PresentationFormat>Bildschirmpräsentation (4:3)</PresentationFormat>
  <Paragraphs>124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Berlin-Blockade &amp; Luftbrücke (1948/49)</vt:lpstr>
      <vt:lpstr>Überblick</vt:lpstr>
      <vt:lpstr>Hintergrund</vt:lpstr>
      <vt:lpstr>Verlauf</vt:lpstr>
      <vt:lpstr>Verlauf</vt:lpstr>
      <vt:lpstr>Verlauf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181</cp:revision>
  <dcterms:created xsi:type="dcterms:W3CDTF">2015-02-24T23:42:27Z</dcterms:created>
  <dcterms:modified xsi:type="dcterms:W3CDTF">2015-02-24T23:44:37Z</dcterms:modified>
</cp:coreProperties>
</file>