
<file path=[Content_Types].xml><?xml version="1.0" encoding="utf-8"?>
<Types xmlns="http://schemas.openxmlformats.org/package/2006/content-types">
  <Override PartName="/docProps/core.xml" ContentType="application/vnd.openxmlformats-package.core-propertie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506" r:id="rId3"/>
    <p:sldId id="550" r:id="rId4"/>
    <p:sldId id="552" r:id="rId5"/>
    <p:sldId id="548" r:id="rId6"/>
    <p:sldId id="551" r:id="rId7"/>
    <p:sldId id="553" r:id="rId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Zweiter Schottischer Unabhängigkeitskrieg</a:t>
            </a:r>
            <a:br>
              <a:rPr lang="de-DE" dirty="0" smtClean="0"/>
            </a:br>
            <a:r>
              <a:rPr lang="de-DE" dirty="0" smtClean="0"/>
              <a:t>(1332 – 1357)</a:t>
            </a:r>
            <a:endParaRPr lang="de-DE" sz="2000" dirty="0">
              <a:solidFill>
                <a:srgbClr val="660032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8600" y="4711700"/>
            <a:ext cx="87122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600" b="1" dirty="0" smtClean="0">
                <a:solidFill>
                  <a:srgbClr val="143C78"/>
                </a:solidFill>
              </a:rPr>
              <a:t>Schottische Unabhängigkeitskriege</a:t>
            </a:r>
          </a:p>
          <a:p>
            <a:pPr algn="ctr">
              <a:spcAft>
                <a:spcPts val="600"/>
              </a:spcAft>
            </a:pPr>
            <a:r>
              <a:rPr lang="de-DE" sz="1600" dirty="0" smtClean="0">
                <a:solidFill>
                  <a:srgbClr val="143C78"/>
                </a:solidFill>
              </a:rPr>
              <a:t>Erster Unabhängigkeitskrieg (1296 – 1328)       –       </a:t>
            </a:r>
            <a:r>
              <a:rPr lang="de-DE" sz="1600" dirty="0" smtClean="0">
                <a:solidFill>
                  <a:srgbClr val="660032"/>
                </a:solidFill>
              </a:rPr>
              <a:t>Zweiter Unabhängigkeitskrieg (1332 – 1357)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1332 – 1357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Schottland, zzgl. Nord-England</a:t>
            </a:r>
          </a:p>
          <a:p>
            <a:r>
              <a:rPr lang="de-DE" dirty="0" smtClean="0"/>
              <a:t>Beginn</a:t>
            </a:r>
          </a:p>
          <a:p>
            <a:pPr lvl="1"/>
            <a:r>
              <a:rPr lang="de-DE" dirty="0" smtClean="0"/>
              <a:t>Invasion durch Edward </a:t>
            </a:r>
            <a:r>
              <a:rPr lang="de-DE" dirty="0" err="1" smtClean="0"/>
              <a:t>Balliol</a:t>
            </a:r>
            <a:r>
              <a:rPr lang="de-DE" dirty="0" smtClean="0"/>
              <a:t> &amp;  Exil-Schotten </a:t>
            </a:r>
          </a:p>
          <a:p>
            <a:r>
              <a:rPr lang="de-DE" dirty="0" smtClean="0"/>
              <a:t>Ende</a:t>
            </a:r>
          </a:p>
          <a:p>
            <a:pPr lvl="1"/>
            <a:r>
              <a:rPr lang="de-DE" dirty="0" smtClean="0"/>
              <a:t>Rückkehr von König David II nach Schottland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7121100" y="3423164"/>
            <a:ext cx="193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Edward III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(1312 – 1377)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König von England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759923" y="1119773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098550"/>
            <a:ext cx="5230001" cy="294388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121100" y="1577657"/>
            <a:ext cx="193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David II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(1324 – 1371)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König von Schottland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759923" y="5399842"/>
            <a:ext cx="29395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Edward </a:t>
            </a:r>
            <a:r>
              <a:rPr lang="de-DE" sz="1400" dirty="0" err="1" smtClean="0">
                <a:solidFill>
                  <a:srgbClr val="143C78"/>
                </a:solidFill>
              </a:rPr>
              <a:t>Balliol</a:t>
            </a:r>
            <a:endParaRPr lang="de-DE" sz="1400" dirty="0" smtClean="0">
              <a:solidFill>
                <a:srgbClr val="143C78"/>
              </a:solidFill>
            </a:endParaRPr>
          </a:p>
          <a:p>
            <a:r>
              <a:rPr lang="de-DE" sz="1200" dirty="0" smtClean="0">
                <a:solidFill>
                  <a:srgbClr val="143C78"/>
                </a:solidFill>
              </a:rPr>
              <a:t>(1283 – 1367)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Sohn des früheren schottischen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Königs John </a:t>
            </a:r>
            <a:r>
              <a:rPr lang="de-DE" sz="1200" dirty="0" err="1" smtClean="0">
                <a:solidFill>
                  <a:srgbClr val="143C78"/>
                </a:solidFill>
              </a:rPr>
              <a:t>Balliol</a:t>
            </a:r>
            <a:endParaRPr lang="de-DE" sz="1200" dirty="0" smtClean="0">
              <a:solidFill>
                <a:srgbClr val="143C78"/>
              </a:solidFill>
            </a:endParaRPr>
          </a:p>
          <a:p>
            <a:endParaRPr lang="de-DE" sz="1200" dirty="0" smtClean="0">
              <a:solidFill>
                <a:srgbClr val="143C78"/>
              </a:solidFill>
            </a:endParaRP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923" y="3423164"/>
            <a:ext cx="1287089" cy="1747899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923" y="1577657"/>
            <a:ext cx="1287089" cy="1642308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9"/>
            <a:ext cx="5852686" cy="293581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Schottland konnte im ersten Unabhängigkeitskrieg (1296 – 1328) seine Eigenständigkeit gegen englische Ansprüche bewahren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Potenzielle Bedrohung von Schottlands Unabhängigkeit &amp; innenpolitischer Stabilität durch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Edward III of England – Revanchismus nach dem ersten Krieg &amp; Machtansprüche auf Schottland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Edward </a:t>
            </a:r>
            <a:r>
              <a:rPr lang="de-DE" sz="1600" dirty="0" err="1" smtClean="0"/>
              <a:t>Balliol</a:t>
            </a:r>
            <a:r>
              <a:rPr lang="de-DE" sz="1600" dirty="0" smtClean="0"/>
              <a:t> – Sohn des früheren Königs John </a:t>
            </a:r>
            <a:r>
              <a:rPr lang="de-DE" sz="1600" dirty="0" err="1" smtClean="0"/>
              <a:t>Balliol</a:t>
            </a:r>
            <a:endParaRPr lang="de-DE" sz="1600" dirty="0" smtClean="0"/>
          </a:p>
          <a:p>
            <a:pPr lvl="1">
              <a:spcAft>
                <a:spcPts val="600"/>
              </a:spcAft>
            </a:pPr>
            <a:r>
              <a:rPr lang="de-DE" sz="1600" dirty="0" smtClean="0"/>
              <a:t>„</a:t>
            </a:r>
            <a:r>
              <a:rPr lang="de-DE" sz="1600" dirty="0" err="1" smtClean="0"/>
              <a:t>Disinherited</a:t>
            </a:r>
            <a:r>
              <a:rPr lang="de-DE" sz="1600" dirty="0" smtClean="0"/>
              <a:t>“ – Schottische Adlige, die als verbündete Englands ihre Ländereien verloren haben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886" y="972718"/>
            <a:ext cx="2389616" cy="281262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" y="3908528"/>
            <a:ext cx="3009902" cy="2257427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3467100" y="3908528"/>
            <a:ext cx="5219700" cy="1605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Schottlands König Robert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Bruce stirbt 1229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 Thron fällt an seinen minderjährigen Sohn David II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1066798"/>
            <a:ext cx="8229601" cy="4614655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3" name="Gruppierung 116"/>
          <p:cNvGrpSpPr/>
          <p:nvPr/>
        </p:nvGrpSpPr>
        <p:grpSpPr>
          <a:xfrm>
            <a:off x="5586517" y="4343400"/>
            <a:ext cx="1733550" cy="276999"/>
            <a:chOff x="4070350" y="3561433"/>
            <a:chExt cx="1733550" cy="276999"/>
          </a:xfrm>
        </p:grpSpPr>
        <p:sp>
          <p:nvSpPr>
            <p:cNvPr id="8" name="Oval 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London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116"/>
          <p:cNvGrpSpPr/>
          <p:nvPr/>
        </p:nvGrpSpPr>
        <p:grpSpPr>
          <a:xfrm>
            <a:off x="5234242" y="3950663"/>
            <a:ext cx="1733550" cy="276999"/>
            <a:chOff x="4070350" y="3561433"/>
            <a:chExt cx="1733550" cy="276999"/>
          </a:xfrm>
        </p:grpSpPr>
        <p:sp>
          <p:nvSpPr>
            <p:cNvPr id="20" name="Oval 1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Northampton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3" name="Freihandform 22"/>
          <p:cNvSpPr/>
          <p:nvPr/>
        </p:nvSpPr>
        <p:spPr>
          <a:xfrm rot="20948232">
            <a:off x="4485599" y="2960299"/>
            <a:ext cx="485926" cy="231477"/>
          </a:xfrm>
          <a:custGeom>
            <a:avLst/>
            <a:gdLst>
              <a:gd name="connsiteX0" fmla="*/ 0 w 817033"/>
              <a:gd name="connsiteY0" fmla="*/ 910166 h 910166"/>
              <a:gd name="connsiteX1" fmla="*/ 63500 w 817033"/>
              <a:gd name="connsiteY1" fmla="*/ 876300 h 910166"/>
              <a:gd name="connsiteX2" fmla="*/ 131233 w 817033"/>
              <a:gd name="connsiteY2" fmla="*/ 876300 h 910166"/>
              <a:gd name="connsiteX3" fmla="*/ 173567 w 817033"/>
              <a:gd name="connsiteY3" fmla="*/ 872066 h 910166"/>
              <a:gd name="connsiteX4" fmla="*/ 207433 w 817033"/>
              <a:gd name="connsiteY4" fmla="*/ 850900 h 910166"/>
              <a:gd name="connsiteX5" fmla="*/ 207433 w 817033"/>
              <a:gd name="connsiteY5" fmla="*/ 850900 h 910166"/>
              <a:gd name="connsiteX6" fmla="*/ 241300 w 817033"/>
              <a:gd name="connsiteY6" fmla="*/ 808566 h 910166"/>
              <a:gd name="connsiteX7" fmla="*/ 241300 w 817033"/>
              <a:gd name="connsiteY7" fmla="*/ 774700 h 910166"/>
              <a:gd name="connsiteX8" fmla="*/ 279400 w 817033"/>
              <a:gd name="connsiteY8" fmla="*/ 774700 h 910166"/>
              <a:gd name="connsiteX9" fmla="*/ 317500 w 817033"/>
              <a:gd name="connsiteY9" fmla="*/ 749300 h 910166"/>
              <a:gd name="connsiteX10" fmla="*/ 351367 w 817033"/>
              <a:gd name="connsiteY10" fmla="*/ 711200 h 910166"/>
              <a:gd name="connsiteX11" fmla="*/ 351367 w 817033"/>
              <a:gd name="connsiteY11" fmla="*/ 711200 h 910166"/>
              <a:gd name="connsiteX12" fmla="*/ 393700 w 817033"/>
              <a:gd name="connsiteY12" fmla="*/ 677333 h 910166"/>
              <a:gd name="connsiteX13" fmla="*/ 431800 w 817033"/>
              <a:gd name="connsiteY13" fmla="*/ 660400 h 910166"/>
              <a:gd name="connsiteX14" fmla="*/ 440267 w 817033"/>
              <a:gd name="connsiteY14" fmla="*/ 626533 h 910166"/>
              <a:gd name="connsiteX15" fmla="*/ 461433 w 817033"/>
              <a:gd name="connsiteY15" fmla="*/ 596900 h 910166"/>
              <a:gd name="connsiteX16" fmla="*/ 486833 w 817033"/>
              <a:gd name="connsiteY16" fmla="*/ 575733 h 910166"/>
              <a:gd name="connsiteX17" fmla="*/ 486833 w 817033"/>
              <a:gd name="connsiteY17" fmla="*/ 546100 h 910166"/>
              <a:gd name="connsiteX18" fmla="*/ 512233 w 817033"/>
              <a:gd name="connsiteY18" fmla="*/ 508000 h 910166"/>
              <a:gd name="connsiteX19" fmla="*/ 541867 w 817033"/>
              <a:gd name="connsiteY19" fmla="*/ 495300 h 910166"/>
              <a:gd name="connsiteX20" fmla="*/ 563033 w 817033"/>
              <a:gd name="connsiteY20" fmla="*/ 469900 h 910166"/>
              <a:gd name="connsiteX21" fmla="*/ 563033 w 817033"/>
              <a:gd name="connsiteY21" fmla="*/ 469900 h 910166"/>
              <a:gd name="connsiteX22" fmla="*/ 626533 w 817033"/>
              <a:gd name="connsiteY22" fmla="*/ 469900 h 910166"/>
              <a:gd name="connsiteX23" fmla="*/ 651933 w 817033"/>
              <a:gd name="connsiteY23" fmla="*/ 448733 h 910166"/>
              <a:gd name="connsiteX24" fmla="*/ 651933 w 817033"/>
              <a:gd name="connsiteY24" fmla="*/ 410633 h 910166"/>
              <a:gd name="connsiteX25" fmla="*/ 681567 w 817033"/>
              <a:gd name="connsiteY25" fmla="*/ 406400 h 910166"/>
              <a:gd name="connsiteX26" fmla="*/ 694267 w 817033"/>
              <a:gd name="connsiteY26" fmla="*/ 385233 h 910166"/>
              <a:gd name="connsiteX27" fmla="*/ 719667 w 817033"/>
              <a:gd name="connsiteY27" fmla="*/ 385233 h 910166"/>
              <a:gd name="connsiteX28" fmla="*/ 736600 w 817033"/>
              <a:gd name="connsiteY28" fmla="*/ 355600 h 910166"/>
              <a:gd name="connsiteX29" fmla="*/ 723900 w 817033"/>
              <a:gd name="connsiteY29" fmla="*/ 334433 h 910166"/>
              <a:gd name="connsiteX30" fmla="*/ 715433 w 817033"/>
              <a:gd name="connsiteY30" fmla="*/ 283633 h 910166"/>
              <a:gd name="connsiteX31" fmla="*/ 711200 w 817033"/>
              <a:gd name="connsiteY31" fmla="*/ 254000 h 910166"/>
              <a:gd name="connsiteX32" fmla="*/ 673100 w 817033"/>
              <a:gd name="connsiteY32" fmla="*/ 228600 h 910166"/>
              <a:gd name="connsiteX33" fmla="*/ 668867 w 817033"/>
              <a:gd name="connsiteY33" fmla="*/ 190500 h 910166"/>
              <a:gd name="connsiteX34" fmla="*/ 651933 w 817033"/>
              <a:gd name="connsiteY34" fmla="*/ 173566 h 910166"/>
              <a:gd name="connsiteX35" fmla="*/ 694267 w 817033"/>
              <a:gd name="connsiteY35" fmla="*/ 173566 h 910166"/>
              <a:gd name="connsiteX36" fmla="*/ 711200 w 817033"/>
              <a:gd name="connsiteY36" fmla="*/ 148166 h 910166"/>
              <a:gd name="connsiteX37" fmla="*/ 740833 w 817033"/>
              <a:gd name="connsiteY37" fmla="*/ 122766 h 910166"/>
              <a:gd name="connsiteX38" fmla="*/ 745067 w 817033"/>
              <a:gd name="connsiteY38" fmla="*/ 84666 h 910166"/>
              <a:gd name="connsiteX39" fmla="*/ 778933 w 817033"/>
              <a:gd name="connsiteY39" fmla="*/ 67733 h 910166"/>
              <a:gd name="connsiteX40" fmla="*/ 795867 w 817033"/>
              <a:gd name="connsiteY40" fmla="*/ 38100 h 910166"/>
              <a:gd name="connsiteX41" fmla="*/ 795867 w 817033"/>
              <a:gd name="connsiteY41" fmla="*/ 12700 h 910166"/>
              <a:gd name="connsiteX42" fmla="*/ 817033 w 817033"/>
              <a:gd name="connsiteY42" fmla="*/ 0 h 91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17033" h="910166">
                <a:moveTo>
                  <a:pt x="0" y="910166"/>
                </a:moveTo>
                <a:lnTo>
                  <a:pt x="63500" y="876300"/>
                </a:lnTo>
                <a:lnTo>
                  <a:pt x="131233" y="876300"/>
                </a:lnTo>
                <a:lnTo>
                  <a:pt x="173567" y="872066"/>
                </a:lnTo>
                <a:lnTo>
                  <a:pt x="207433" y="850900"/>
                </a:lnTo>
                <a:lnTo>
                  <a:pt x="207433" y="850900"/>
                </a:lnTo>
                <a:lnTo>
                  <a:pt x="241300" y="808566"/>
                </a:lnTo>
                <a:lnTo>
                  <a:pt x="241300" y="774700"/>
                </a:lnTo>
                <a:lnTo>
                  <a:pt x="279400" y="774700"/>
                </a:lnTo>
                <a:lnTo>
                  <a:pt x="317500" y="749300"/>
                </a:lnTo>
                <a:lnTo>
                  <a:pt x="351367" y="711200"/>
                </a:lnTo>
                <a:lnTo>
                  <a:pt x="351367" y="711200"/>
                </a:lnTo>
                <a:lnTo>
                  <a:pt x="393700" y="677333"/>
                </a:lnTo>
                <a:lnTo>
                  <a:pt x="431800" y="660400"/>
                </a:lnTo>
                <a:lnTo>
                  <a:pt x="440267" y="626533"/>
                </a:lnTo>
                <a:lnTo>
                  <a:pt x="461433" y="596900"/>
                </a:lnTo>
                <a:lnTo>
                  <a:pt x="486833" y="575733"/>
                </a:lnTo>
                <a:lnTo>
                  <a:pt x="486833" y="546100"/>
                </a:lnTo>
                <a:lnTo>
                  <a:pt x="512233" y="508000"/>
                </a:lnTo>
                <a:lnTo>
                  <a:pt x="541867" y="495300"/>
                </a:lnTo>
                <a:lnTo>
                  <a:pt x="563033" y="469900"/>
                </a:lnTo>
                <a:lnTo>
                  <a:pt x="563033" y="469900"/>
                </a:lnTo>
                <a:lnTo>
                  <a:pt x="626533" y="469900"/>
                </a:lnTo>
                <a:lnTo>
                  <a:pt x="651933" y="448733"/>
                </a:lnTo>
                <a:lnTo>
                  <a:pt x="651933" y="410633"/>
                </a:lnTo>
                <a:lnTo>
                  <a:pt x="681567" y="406400"/>
                </a:lnTo>
                <a:lnTo>
                  <a:pt x="694267" y="385233"/>
                </a:lnTo>
                <a:lnTo>
                  <a:pt x="719667" y="385233"/>
                </a:lnTo>
                <a:lnTo>
                  <a:pt x="736600" y="355600"/>
                </a:lnTo>
                <a:lnTo>
                  <a:pt x="723900" y="334433"/>
                </a:lnTo>
                <a:lnTo>
                  <a:pt x="715433" y="283633"/>
                </a:lnTo>
                <a:lnTo>
                  <a:pt x="711200" y="254000"/>
                </a:lnTo>
                <a:lnTo>
                  <a:pt x="673100" y="228600"/>
                </a:lnTo>
                <a:lnTo>
                  <a:pt x="668867" y="190500"/>
                </a:lnTo>
                <a:lnTo>
                  <a:pt x="651933" y="173566"/>
                </a:lnTo>
                <a:lnTo>
                  <a:pt x="694267" y="173566"/>
                </a:lnTo>
                <a:lnTo>
                  <a:pt x="711200" y="148166"/>
                </a:lnTo>
                <a:lnTo>
                  <a:pt x="740833" y="122766"/>
                </a:lnTo>
                <a:lnTo>
                  <a:pt x="745067" y="84666"/>
                </a:lnTo>
                <a:lnTo>
                  <a:pt x="778933" y="67733"/>
                </a:lnTo>
                <a:lnTo>
                  <a:pt x="795867" y="38100"/>
                </a:lnTo>
                <a:lnTo>
                  <a:pt x="795867" y="12700"/>
                </a:lnTo>
                <a:lnTo>
                  <a:pt x="817033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ung 116"/>
          <p:cNvGrpSpPr/>
          <p:nvPr/>
        </p:nvGrpSpPr>
        <p:grpSpPr>
          <a:xfrm>
            <a:off x="4480935" y="2741840"/>
            <a:ext cx="1733550" cy="276999"/>
            <a:chOff x="4070350" y="3561433"/>
            <a:chExt cx="1733550" cy="276999"/>
          </a:xfrm>
        </p:grpSpPr>
        <p:sp>
          <p:nvSpPr>
            <p:cNvPr id="25" name="Oval 24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Edinburgh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4323017" y="3538298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England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 rot="1431532">
            <a:off x="3244027" y="2572873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Schottland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 rot="18306497">
            <a:off x="3521451" y="4001038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Wales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 rot="21111136">
            <a:off x="2057600" y="3655245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Irland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759888" y="5306815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Frankreich</a:t>
            </a:r>
            <a:endParaRPr lang="de-DE" sz="1200" dirty="0">
              <a:solidFill>
                <a:srgbClr val="143C78"/>
              </a:solidFill>
            </a:endParaRPr>
          </a:p>
        </p:txBody>
      </p:sp>
      <p:grpSp>
        <p:nvGrpSpPr>
          <p:cNvPr id="13" name="Gruppierung 18"/>
          <p:cNvGrpSpPr/>
          <p:nvPr/>
        </p:nvGrpSpPr>
        <p:grpSpPr>
          <a:xfrm>
            <a:off x="4807193" y="931246"/>
            <a:ext cx="3925967" cy="1810594"/>
            <a:chOff x="-2390105" y="-2967587"/>
            <a:chExt cx="4972211" cy="1810594"/>
          </a:xfrm>
        </p:grpSpPr>
        <p:sp>
          <p:nvSpPr>
            <p:cNvPr id="84" name="Textfeld 83"/>
            <p:cNvSpPr txBox="1"/>
            <p:nvPr/>
          </p:nvSpPr>
          <p:spPr>
            <a:xfrm>
              <a:off x="-997241" y="-2967587"/>
              <a:ext cx="3579347" cy="523220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06. Aug. 1332: Edward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Balliol</a:t>
              </a:r>
              <a:r>
                <a:rPr lang="de-DE" sz="1400" dirty="0" smtClean="0">
                  <a:solidFill>
                    <a:srgbClr val="FFFFFF"/>
                  </a:solidFill>
                </a:rPr>
                <a:t> &amp; die „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Disenherited</a:t>
              </a:r>
              <a:r>
                <a:rPr lang="de-DE" sz="1400" dirty="0" smtClean="0">
                  <a:solidFill>
                    <a:srgbClr val="FFFFFF"/>
                  </a:solidFill>
                </a:rPr>
                <a:t>“ landen bei Kinghorn</a:t>
              </a:r>
            </a:p>
          </p:txBody>
        </p:sp>
        <p:cxnSp>
          <p:nvCxnSpPr>
            <p:cNvPr id="85" name="Gerade Verbindung mit Pfeil 84"/>
            <p:cNvCxnSpPr>
              <a:stCxn id="84" idx="2"/>
            </p:cNvCxnSpPr>
            <p:nvPr/>
          </p:nvCxnSpPr>
          <p:spPr>
            <a:xfrm rot="5400000">
              <a:off x="-1442523" y="-3391949"/>
              <a:ext cx="1287374" cy="318253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86" name="Gerade Verbindung mit Pfeil 85"/>
          <p:cNvCxnSpPr/>
          <p:nvPr/>
        </p:nvCxnSpPr>
        <p:spPr>
          <a:xfrm rot="16200000" flipH="1">
            <a:off x="4879868" y="2760716"/>
            <a:ext cx="910695" cy="872945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uppierung 18"/>
          <p:cNvGrpSpPr/>
          <p:nvPr/>
        </p:nvGrpSpPr>
        <p:grpSpPr>
          <a:xfrm>
            <a:off x="2933701" y="1208246"/>
            <a:ext cx="2826187" cy="1470092"/>
            <a:chOff x="-4704155" y="-4501181"/>
            <a:chExt cx="3579347" cy="1470092"/>
          </a:xfrm>
        </p:grpSpPr>
        <p:sp>
          <p:nvSpPr>
            <p:cNvPr id="90" name="Textfeld 89"/>
            <p:cNvSpPr txBox="1"/>
            <p:nvPr/>
          </p:nvSpPr>
          <p:spPr>
            <a:xfrm>
              <a:off x="-4704155" y="-4501181"/>
              <a:ext cx="3579347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10. – 11. Aug. 1332: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Balliol</a:t>
              </a:r>
              <a:r>
                <a:rPr lang="de-DE" sz="1400" dirty="0" smtClean="0">
                  <a:solidFill>
                    <a:srgbClr val="660032"/>
                  </a:solidFill>
                </a:rPr>
                <a:t> siegt in der Schlacht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Dupplin</a:t>
              </a:r>
              <a:r>
                <a:rPr lang="de-DE" sz="1400" dirty="0" smtClean="0">
                  <a:solidFill>
                    <a:srgbClr val="660032"/>
                  </a:solidFill>
                </a:rPr>
                <a:t> Moor</a:t>
              </a:r>
            </a:p>
          </p:txBody>
        </p:sp>
        <p:cxnSp>
          <p:nvCxnSpPr>
            <p:cNvPr id="91" name="Gerade Verbindung mit Pfeil 90"/>
            <p:cNvCxnSpPr>
              <a:stCxn id="90" idx="2"/>
            </p:cNvCxnSpPr>
            <p:nvPr/>
          </p:nvCxnSpPr>
          <p:spPr>
            <a:xfrm rot="16200000" flipH="1">
              <a:off x="-3219700" y="-3672742"/>
              <a:ext cx="946873" cy="33643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5" name="Gruppierung 18"/>
          <p:cNvGrpSpPr/>
          <p:nvPr/>
        </p:nvGrpSpPr>
        <p:grpSpPr>
          <a:xfrm>
            <a:off x="966863" y="1469856"/>
            <a:ext cx="1966839" cy="683230"/>
            <a:chOff x="1030006" y="-3585562"/>
            <a:chExt cx="4236475" cy="683230"/>
          </a:xfrm>
        </p:grpSpPr>
        <p:sp>
          <p:nvSpPr>
            <p:cNvPr id="94" name="Textfeld 93"/>
            <p:cNvSpPr txBox="1"/>
            <p:nvPr/>
          </p:nvSpPr>
          <p:spPr>
            <a:xfrm>
              <a:off x="1030006" y="-3425552"/>
              <a:ext cx="3880856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660032"/>
                  </a:solidFill>
                </a:rPr>
                <a:t>Balliol</a:t>
              </a:r>
              <a:r>
                <a:rPr lang="de-DE" sz="1400" dirty="0" smtClean="0">
                  <a:solidFill>
                    <a:srgbClr val="660032"/>
                  </a:solidFill>
                </a:rPr>
                <a:t> lässt sich zum König krönen</a:t>
              </a:r>
            </a:p>
          </p:txBody>
        </p:sp>
        <p:cxnSp>
          <p:nvCxnSpPr>
            <p:cNvPr id="95" name="Gerade Verbindung mit Pfeil 42"/>
            <p:cNvCxnSpPr>
              <a:stCxn id="90" idx="1"/>
              <a:endCxn id="94" idx="0"/>
            </p:cNvCxnSpPr>
            <p:nvPr/>
          </p:nvCxnSpPr>
          <p:spPr>
            <a:xfrm rot="10800000" flipV="1">
              <a:off x="2970436" y="-3585562"/>
              <a:ext cx="2296045" cy="160010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6" name="Gruppierung 18"/>
          <p:cNvGrpSpPr/>
          <p:nvPr/>
        </p:nvGrpSpPr>
        <p:grpSpPr>
          <a:xfrm>
            <a:off x="295073" y="3660207"/>
            <a:ext cx="2393623" cy="817704"/>
            <a:chOff x="146662" y="-3774740"/>
            <a:chExt cx="5155747" cy="817704"/>
          </a:xfrm>
        </p:grpSpPr>
        <p:sp>
          <p:nvSpPr>
            <p:cNvPr id="99" name="Textfeld 98"/>
            <p:cNvSpPr txBox="1"/>
            <p:nvPr/>
          </p:nvSpPr>
          <p:spPr>
            <a:xfrm>
              <a:off x="146662" y="-3480256"/>
              <a:ext cx="5155747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Fast das gesamte Schottland fällt unter englische Kontrolle</a:t>
              </a:r>
            </a:p>
          </p:txBody>
        </p:sp>
        <p:cxnSp>
          <p:nvCxnSpPr>
            <p:cNvPr id="100" name="Gerade Verbindung mit Pfeil 42"/>
            <p:cNvCxnSpPr>
              <a:stCxn id="103" idx="2"/>
              <a:endCxn id="99" idx="0"/>
            </p:cNvCxnSpPr>
            <p:nvPr/>
          </p:nvCxnSpPr>
          <p:spPr>
            <a:xfrm rot="5400000">
              <a:off x="3146206" y="-4196407"/>
              <a:ext cx="294483" cy="1137818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7" name="Gruppierung 18"/>
          <p:cNvGrpSpPr/>
          <p:nvPr/>
        </p:nvGrpSpPr>
        <p:grpSpPr>
          <a:xfrm>
            <a:off x="607038" y="2931633"/>
            <a:ext cx="4279003" cy="728575"/>
            <a:chOff x="-2490707" y="-3716434"/>
            <a:chExt cx="5419327" cy="728575"/>
          </a:xfrm>
        </p:grpSpPr>
        <p:sp>
          <p:nvSpPr>
            <p:cNvPr id="103" name="Textfeld 102"/>
            <p:cNvSpPr txBox="1"/>
            <p:nvPr/>
          </p:nvSpPr>
          <p:spPr>
            <a:xfrm>
              <a:off x="-2490707" y="-3511079"/>
              <a:ext cx="3579347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19. Juli 1333: Englischer Sieg in der Schlacht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Halidon</a:t>
              </a:r>
              <a:r>
                <a:rPr lang="de-DE" sz="1400" dirty="0" smtClean="0">
                  <a:solidFill>
                    <a:srgbClr val="660032"/>
                  </a:solidFill>
                </a:rPr>
                <a:t> Hill</a:t>
              </a:r>
            </a:p>
          </p:txBody>
        </p:sp>
        <p:cxnSp>
          <p:nvCxnSpPr>
            <p:cNvPr id="104" name="Gerade Verbindung mit Pfeil 103"/>
            <p:cNvCxnSpPr>
              <a:stCxn id="103" idx="3"/>
            </p:cNvCxnSpPr>
            <p:nvPr/>
          </p:nvCxnSpPr>
          <p:spPr>
            <a:xfrm flipV="1">
              <a:off x="1088639" y="-3716434"/>
              <a:ext cx="1839981" cy="46696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8" name="Gruppierung 18"/>
          <p:cNvGrpSpPr/>
          <p:nvPr/>
        </p:nvGrpSpPr>
        <p:grpSpPr>
          <a:xfrm>
            <a:off x="295073" y="2153087"/>
            <a:ext cx="1801738" cy="772129"/>
            <a:chOff x="1030006" y="-3674461"/>
            <a:chExt cx="3880856" cy="772129"/>
          </a:xfrm>
        </p:grpSpPr>
        <p:sp>
          <p:nvSpPr>
            <p:cNvPr id="106" name="Textfeld 105"/>
            <p:cNvSpPr txBox="1"/>
            <p:nvPr/>
          </p:nvSpPr>
          <p:spPr>
            <a:xfrm>
              <a:off x="1030006" y="-3425552"/>
              <a:ext cx="3880856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Dez. 1332: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Balliol</a:t>
              </a:r>
              <a:r>
                <a:rPr lang="de-DE" sz="1400" dirty="0" smtClean="0">
                  <a:solidFill>
                    <a:srgbClr val="143C78"/>
                  </a:solidFill>
                </a:rPr>
                <a:t> wird aus Schottland verjagt</a:t>
              </a:r>
            </a:p>
          </p:txBody>
        </p:sp>
        <p:cxnSp>
          <p:nvCxnSpPr>
            <p:cNvPr id="107" name="Gerade Verbindung mit Pfeil 42"/>
            <p:cNvCxnSpPr>
              <a:stCxn id="94" idx="2"/>
              <a:endCxn id="106" idx="0"/>
            </p:cNvCxnSpPr>
            <p:nvPr/>
          </p:nvCxnSpPr>
          <p:spPr>
            <a:xfrm rot="5400000">
              <a:off x="3569480" y="-4273508"/>
              <a:ext cx="248910" cy="1447003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2" name="Gruppierung 18"/>
          <p:cNvGrpSpPr/>
          <p:nvPr/>
        </p:nvGrpSpPr>
        <p:grpSpPr>
          <a:xfrm>
            <a:off x="689882" y="4744172"/>
            <a:ext cx="5088318" cy="735022"/>
            <a:chOff x="1639102" y="-3922013"/>
            <a:chExt cx="6444322" cy="735022"/>
          </a:xfrm>
        </p:grpSpPr>
        <p:sp>
          <p:nvSpPr>
            <p:cNvPr id="117" name="Textfeld 116"/>
            <p:cNvSpPr txBox="1"/>
            <p:nvPr/>
          </p:nvSpPr>
          <p:spPr>
            <a:xfrm>
              <a:off x="1639102" y="-3922013"/>
              <a:ext cx="336950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Mai 1334: David II beginnt seine Exilregierung in Frankreich</a:t>
              </a:r>
            </a:p>
          </p:txBody>
        </p:sp>
        <p:cxnSp>
          <p:nvCxnSpPr>
            <p:cNvPr id="118" name="Gerade Verbindung mit Pfeil 117"/>
            <p:cNvCxnSpPr>
              <a:endCxn id="117" idx="3"/>
            </p:cNvCxnSpPr>
            <p:nvPr/>
          </p:nvCxnSpPr>
          <p:spPr>
            <a:xfrm rot="10800000">
              <a:off x="5008612" y="-3660402"/>
              <a:ext cx="3074812" cy="47341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54" name="Bild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973" y="2587059"/>
            <a:ext cx="3019181" cy="2578098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1066798"/>
            <a:ext cx="8229601" cy="4614655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" name="Gruppierung 116"/>
          <p:cNvGrpSpPr/>
          <p:nvPr/>
        </p:nvGrpSpPr>
        <p:grpSpPr>
          <a:xfrm>
            <a:off x="5586517" y="4343400"/>
            <a:ext cx="1733550" cy="276999"/>
            <a:chOff x="4070350" y="3561433"/>
            <a:chExt cx="1733550" cy="276999"/>
          </a:xfrm>
        </p:grpSpPr>
        <p:sp>
          <p:nvSpPr>
            <p:cNvPr id="8" name="Oval 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London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116"/>
          <p:cNvGrpSpPr/>
          <p:nvPr/>
        </p:nvGrpSpPr>
        <p:grpSpPr>
          <a:xfrm>
            <a:off x="5234242" y="3950663"/>
            <a:ext cx="1733550" cy="276999"/>
            <a:chOff x="4070350" y="3561433"/>
            <a:chExt cx="1733550" cy="276999"/>
          </a:xfrm>
        </p:grpSpPr>
        <p:sp>
          <p:nvSpPr>
            <p:cNvPr id="20" name="Oval 1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Northampton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3" name="Freihandform 22"/>
          <p:cNvSpPr/>
          <p:nvPr/>
        </p:nvSpPr>
        <p:spPr>
          <a:xfrm rot="20948232">
            <a:off x="4485599" y="2960299"/>
            <a:ext cx="485926" cy="231477"/>
          </a:xfrm>
          <a:custGeom>
            <a:avLst/>
            <a:gdLst>
              <a:gd name="connsiteX0" fmla="*/ 0 w 817033"/>
              <a:gd name="connsiteY0" fmla="*/ 910166 h 910166"/>
              <a:gd name="connsiteX1" fmla="*/ 63500 w 817033"/>
              <a:gd name="connsiteY1" fmla="*/ 876300 h 910166"/>
              <a:gd name="connsiteX2" fmla="*/ 131233 w 817033"/>
              <a:gd name="connsiteY2" fmla="*/ 876300 h 910166"/>
              <a:gd name="connsiteX3" fmla="*/ 173567 w 817033"/>
              <a:gd name="connsiteY3" fmla="*/ 872066 h 910166"/>
              <a:gd name="connsiteX4" fmla="*/ 207433 w 817033"/>
              <a:gd name="connsiteY4" fmla="*/ 850900 h 910166"/>
              <a:gd name="connsiteX5" fmla="*/ 207433 w 817033"/>
              <a:gd name="connsiteY5" fmla="*/ 850900 h 910166"/>
              <a:gd name="connsiteX6" fmla="*/ 241300 w 817033"/>
              <a:gd name="connsiteY6" fmla="*/ 808566 h 910166"/>
              <a:gd name="connsiteX7" fmla="*/ 241300 w 817033"/>
              <a:gd name="connsiteY7" fmla="*/ 774700 h 910166"/>
              <a:gd name="connsiteX8" fmla="*/ 279400 w 817033"/>
              <a:gd name="connsiteY8" fmla="*/ 774700 h 910166"/>
              <a:gd name="connsiteX9" fmla="*/ 317500 w 817033"/>
              <a:gd name="connsiteY9" fmla="*/ 749300 h 910166"/>
              <a:gd name="connsiteX10" fmla="*/ 351367 w 817033"/>
              <a:gd name="connsiteY10" fmla="*/ 711200 h 910166"/>
              <a:gd name="connsiteX11" fmla="*/ 351367 w 817033"/>
              <a:gd name="connsiteY11" fmla="*/ 711200 h 910166"/>
              <a:gd name="connsiteX12" fmla="*/ 393700 w 817033"/>
              <a:gd name="connsiteY12" fmla="*/ 677333 h 910166"/>
              <a:gd name="connsiteX13" fmla="*/ 431800 w 817033"/>
              <a:gd name="connsiteY13" fmla="*/ 660400 h 910166"/>
              <a:gd name="connsiteX14" fmla="*/ 440267 w 817033"/>
              <a:gd name="connsiteY14" fmla="*/ 626533 h 910166"/>
              <a:gd name="connsiteX15" fmla="*/ 461433 w 817033"/>
              <a:gd name="connsiteY15" fmla="*/ 596900 h 910166"/>
              <a:gd name="connsiteX16" fmla="*/ 486833 w 817033"/>
              <a:gd name="connsiteY16" fmla="*/ 575733 h 910166"/>
              <a:gd name="connsiteX17" fmla="*/ 486833 w 817033"/>
              <a:gd name="connsiteY17" fmla="*/ 546100 h 910166"/>
              <a:gd name="connsiteX18" fmla="*/ 512233 w 817033"/>
              <a:gd name="connsiteY18" fmla="*/ 508000 h 910166"/>
              <a:gd name="connsiteX19" fmla="*/ 541867 w 817033"/>
              <a:gd name="connsiteY19" fmla="*/ 495300 h 910166"/>
              <a:gd name="connsiteX20" fmla="*/ 563033 w 817033"/>
              <a:gd name="connsiteY20" fmla="*/ 469900 h 910166"/>
              <a:gd name="connsiteX21" fmla="*/ 563033 w 817033"/>
              <a:gd name="connsiteY21" fmla="*/ 469900 h 910166"/>
              <a:gd name="connsiteX22" fmla="*/ 626533 w 817033"/>
              <a:gd name="connsiteY22" fmla="*/ 469900 h 910166"/>
              <a:gd name="connsiteX23" fmla="*/ 651933 w 817033"/>
              <a:gd name="connsiteY23" fmla="*/ 448733 h 910166"/>
              <a:gd name="connsiteX24" fmla="*/ 651933 w 817033"/>
              <a:gd name="connsiteY24" fmla="*/ 410633 h 910166"/>
              <a:gd name="connsiteX25" fmla="*/ 681567 w 817033"/>
              <a:gd name="connsiteY25" fmla="*/ 406400 h 910166"/>
              <a:gd name="connsiteX26" fmla="*/ 694267 w 817033"/>
              <a:gd name="connsiteY26" fmla="*/ 385233 h 910166"/>
              <a:gd name="connsiteX27" fmla="*/ 719667 w 817033"/>
              <a:gd name="connsiteY27" fmla="*/ 385233 h 910166"/>
              <a:gd name="connsiteX28" fmla="*/ 736600 w 817033"/>
              <a:gd name="connsiteY28" fmla="*/ 355600 h 910166"/>
              <a:gd name="connsiteX29" fmla="*/ 723900 w 817033"/>
              <a:gd name="connsiteY29" fmla="*/ 334433 h 910166"/>
              <a:gd name="connsiteX30" fmla="*/ 715433 w 817033"/>
              <a:gd name="connsiteY30" fmla="*/ 283633 h 910166"/>
              <a:gd name="connsiteX31" fmla="*/ 711200 w 817033"/>
              <a:gd name="connsiteY31" fmla="*/ 254000 h 910166"/>
              <a:gd name="connsiteX32" fmla="*/ 673100 w 817033"/>
              <a:gd name="connsiteY32" fmla="*/ 228600 h 910166"/>
              <a:gd name="connsiteX33" fmla="*/ 668867 w 817033"/>
              <a:gd name="connsiteY33" fmla="*/ 190500 h 910166"/>
              <a:gd name="connsiteX34" fmla="*/ 651933 w 817033"/>
              <a:gd name="connsiteY34" fmla="*/ 173566 h 910166"/>
              <a:gd name="connsiteX35" fmla="*/ 694267 w 817033"/>
              <a:gd name="connsiteY35" fmla="*/ 173566 h 910166"/>
              <a:gd name="connsiteX36" fmla="*/ 711200 w 817033"/>
              <a:gd name="connsiteY36" fmla="*/ 148166 h 910166"/>
              <a:gd name="connsiteX37" fmla="*/ 740833 w 817033"/>
              <a:gd name="connsiteY37" fmla="*/ 122766 h 910166"/>
              <a:gd name="connsiteX38" fmla="*/ 745067 w 817033"/>
              <a:gd name="connsiteY38" fmla="*/ 84666 h 910166"/>
              <a:gd name="connsiteX39" fmla="*/ 778933 w 817033"/>
              <a:gd name="connsiteY39" fmla="*/ 67733 h 910166"/>
              <a:gd name="connsiteX40" fmla="*/ 795867 w 817033"/>
              <a:gd name="connsiteY40" fmla="*/ 38100 h 910166"/>
              <a:gd name="connsiteX41" fmla="*/ 795867 w 817033"/>
              <a:gd name="connsiteY41" fmla="*/ 12700 h 910166"/>
              <a:gd name="connsiteX42" fmla="*/ 817033 w 817033"/>
              <a:gd name="connsiteY42" fmla="*/ 0 h 91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17033" h="910166">
                <a:moveTo>
                  <a:pt x="0" y="910166"/>
                </a:moveTo>
                <a:lnTo>
                  <a:pt x="63500" y="876300"/>
                </a:lnTo>
                <a:lnTo>
                  <a:pt x="131233" y="876300"/>
                </a:lnTo>
                <a:lnTo>
                  <a:pt x="173567" y="872066"/>
                </a:lnTo>
                <a:lnTo>
                  <a:pt x="207433" y="850900"/>
                </a:lnTo>
                <a:lnTo>
                  <a:pt x="207433" y="850900"/>
                </a:lnTo>
                <a:lnTo>
                  <a:pt x="241300" y="808566"/>
                </a:lnTo>
                <a:lnTo>
                  <a:pt x="241300" y="774700"/>
                </a:lnTo>
                <a:lnTo>
                  <a:pt x="279400" y="774700"/>
                </a:lnTo>
                <a:lnTo>
                  <a:pt x="317500" y="749300"/>
                </a:lnTo>
                <a:lnTo>
                  <a:pt x="351367" y="711200"/>
                </a:lnTo>
                <a:lnTo>
                  <a:pt x="351367" y="711200"/>
                </a:lnTo>
                <a:lnTo>
                  <a:pt x="393700" y="677333"/>
                </a:lnTo>
                <a:lnTo>
                  <a:pt x="431800" y="660400"/>
                </a:lnTo>
                <a:lnTo>
                  <a:pt x="440267" y="626533"/>
                </a:lnTo>
                <a:lnTo>
                  <a:pt x="461433" y="596900"/>
                </a:lnTo>
                <a:lnTo>
                  <a:pt x="486833" y="575733"/>
                </a:lnTo>
                <a:lnTo>
                  <a:pt x="486833" y="546100"/>
                </a:lnTo>
                <a:lnTo>
                  <a:pt x="512233" y="508000"/>
                </a:lnTo>
                <a:lnTo>
                  <a:pt x="541867" y="495300"/>
                </a:lnTo>
                <a:lnTo>
                  <a:pt x="563033" y="469900"/>
                </a:lnTo>
                <a:lnTo>
                  <a:pt x="563033" y="469900"/>
                </a:lnTo>
                <a:lnTo>
                  <a:pt x="626533" y="469900"/>
                </a:lnTo>
                <a:lnTo>
                  <a:pt x="651933" y="448733"/>
                </a:lnTo>
                <a:lnTo>
                  <a:pt x="651933" y="410633"/>
                </a:lnTo>
                <a:lnTo>
                  <a:pt x="681567" y="406400"/>
                </a:lnTo>
                <a:lnTo>
                  <a:pt x="694267" y="385233"/>
                </a:lnTo>
                <a:lnTo>
                  <a:pt x="719667" y="385233"/>
                </a:lnTo>
                <a:lnTo>
                  <a:pt x="736600" y="355600"/>
                </a:lnTo>
                <a:lnTo>
                  <a:pt x="723900" y="334433"/>
                </a:lnTo>
                <a:lnTo>
                  <a:pt x="715433" y="283633"/>
                </a:lnTo>
                <a:lnTo>
                  <a:pt x="711200" y="254000"/>
                </a:lnTo>
                <a:lnTo>
                  <a:pt x="673100" y="228600"/>
                </a:lnTo>
                <a:lnTo>
                  <a:pt x="668867" y="190500"/>
                </a:lnTo>
                <a:lnTo>
                  <a:pt x="651933" y="173566"/>
                </a:lnTo>
                <a:lnTo>
                  <a:pt x="694267" y="173566"/>
                </a:lnTo>
                <a:lnTo>
                  <a:pt x="711200" y="148166"/>
                </a:lnTo>
                <a:lnTo>
                  <a:pt x="740833" y="122766"/>
                </a:lnTo>
                <a:lnTo>
                  <a:pt x="745067" y="84666"/>
                </a:lnTo>
                <a:lnTo>
                  <a:pt x="778933" y="67733"/>
                </a:lnTo>
                <a:lnTo>
                  <a:pt x="795867" y="38100"/>
                </a:lnTo>
                <a:lnTo>
                  <a:pt x="795867" y="12700"/>
                </a:lnTo>
                <a:lnTo>
                  <a:pt x="817033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ung 116"/>
          <p:cNvGrpSpPr/>
          <p:nvPr/>
        </p:nvGrpSpPr>
        <p:grpSpPr>
          <a:xfrm>
            <a:off x="4480935" y="2741840"/>
            <a:ext cx="1733550" cy="276999"/>
            <a:chOff x="4070350" y="3561433"/>
            <a:chExt cx="1733550" cy="276999"/>
          </a:xfrm>
        </p:grpSpPr>
        <p:sp>
          <p:nvSpPr>
            <p:cNvPr id="25" name="Oval 24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Edinburgh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4323017" y="3538298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England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 rot="1431532">
            <a:off x="3244027" y="2572873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Schottland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 rot="18306497">
            <a:off x="3521451" y="4001038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Wales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 rot="21111136">
            <a:off x="2057600" y="3655245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Irland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759888" y="5306815"/>
            <a:ext cx="16700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Frankreich</a:t>
            </a:r>
            <a:endParaRPr lang="de-DE" sz="1200" dirty="0">
              <a:solidFill>
                <a:srgbClr val="143C78"/>
              </a:solidFill>
            </a:endParaRPr>
          </a:p>
        </p:txBody>
      </p:sp>
      <p:grpSp>
        <p:nvGrpSpPr>
          <p:cNvPr id="120" name="Gruppierung 18"/>
          <p:cNvGrpSpPr/>
          <p:nvPr/>
        </p:nvGrpSpPr>
        <p:grpSpPr>
          <a:xfrm>
            <a:off x="188946" y="948096"/>
            <a:ext cx="3655668" cy="1389227"/>
            <a:chOff x="722154" y="-3223575"/>
            <a:chExt cx="4629880" cy="1389227"/>
          </a:xfrm>
        </p:grpSpPr>
        <p:sp>
          <p:nvSpPr>
            <p:cNvPr id="121" name="Textfeld 120"/>
            <p:cNvSpPr txBox="1"/>
            <p:nvPr/>
          </p:nvSpPr>
          <p:spPr>
            <a:xfrm>
              <a:off x="722154" y="-3223575"/>
              <a:ext cx="3411875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1334 - 1341: Insb. in Form eines Guerillakrieges gewinnen die Schotten die Kontrolle</a:t>
              </a:r>
            </a:p>
          </p:txBody>
        </p:sp>
        <p:cxnSp>
          <p:nvCxnSpPr>
            <p:cNvPr id="122" name="Gerade Verbindung mit Pfeil 121"/>
            <p:cNvCxnSpPr>
              <a:endCxn id="121" idx="3"/>
            </p:cNvCxnSpPr>
            <p:nvPr/>
          </p:nvCxnSpPr>
          <p:spPr>
            <a:xfrm rot="16200000" flipV="1">
              <a:off x="4233085" y="-2953298"/>
              <a:ext cx="1019894" cy="121800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24" name="Gruppierung 18"/>
          <p:cNvGrpSpPr/>
          <p:nvPr/>
        </p:nvGrpSpPr>
        <p:grpSpPr>
          <a:xfrm>
            <a:off x="1120232" y="2916870"/>
            <a:ext cx="3105270" cy="523220"/>
            <a:chOff x="722154" y="-3223575"/>
            <a:chExt cx="6390806" cy="523220"/>
          </a:xfrm>
        </p:grpSpPr>
        <p:sp>
          <p:nvSpPr>
            <p:cNvPr id="125" name="Textfeld 124"/>
            <p:cNvSpPr txBox="1"/>
            <p:nvPr/>
          </p:nvSpPr>
          <p:spPr>
            <a:xfrm>
              <a:off x="722154" y="-3223575"/>
              <a:ext cx="4600161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Juni 1341: David II kehrt nach Schottland zurück</a:t>
              </a:r>
            </a:p>
          </p:txBody>
        </p:sp>
        <p:cxnSp>
          <p:nvCxnSpPr>
            <p:cNvPr id="126" name="Gerade Verbindung mit Pfeil 125"/>
            <p:cNvCxnSpPr>
              <a:endCxn id="125" idx="3"/>
            </p:cNvCxnSpPr>
            <p:nvPr/>
          </p:nvCxnSpPr>
          <p:spPr>
            <a:xfrm rot="10800000">
              <a:off x="5322315" y="-2961964"/>
              <a:ext cx="1790645" cy="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29" name="Gruppierung 18"/>
          <p:cNvGrpSpPr/>
          <p:nvPr/>
        </p:nvGrpSpPr>
        <p:grpSpPr>
          <a:xfrm>
            <a:off x="690814" y="1686759"/>
            <a:ext cx="1976184" cy="848673"/>
            <a:chOff x="975292" y="-3608966"/>
            <a:chExt cx="4256603" cy="848673"/>
          </a:xfrm>
        </p:grpSpPr>
        <p:sp>
          <p:nvSpPr>
            <p:cNvPr id="130" name="Textfeld 129"/>
            <p:cNvSpPr txBox="1"/>
            <p:nvPr/>
          </p:nvSpPr>
          <p:spPr>
            <a:xfrm>
              <a:off x="975292" y="-3283513"/>
              <a:ext cx="4256603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Schottland ist in weiten Teilen verwüstet</a:t>
              </a:r>
            </a:p>
          </p:txBody>
        </p:sp>
        <p:cxnSp>
          <p:nvCxnSpPr>
            <p:cNvPr id="131" name="Gerade Verbindung mit Pfeil 42"/>
            <p:cNvCxnSpPr>
              <a:stCxn id="121" idx="2"/>
              <a:endCxn id="130" idx="0"/>
            </p:cNvCxnSpPr>
            <p:nvPr/>
          </p:nvCxnSpPr>
          <p:spPr>
            <a:xfrm rot="16200000" flipH="1">
              <a:off x="2786877" y="-3600229"/>
              <a:ext cx="325452" cy="307978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36" name="Gruppierung 18"/>
          <p:cNvGrpSpPr/>
          <p:nvPr/>
        </p:nvGrpSpPr>
        <p:grpSpPr>
          <a:xfrm>
            <a:off x="188946" y="3361438"/>
            <a:ext cx="4800038" cy="840824"/>
            <a:chOff x="-410594" y="-3744379"/>
            <a:chExt cx="9084670" cy="840824"/>
          </a:xfrm>
        </p:grpSpPr>
        <p:sp>
          <p:nvSpPr>
            <p:cNvPr id="137" name="Textfeld 136"/>
            <p:cNvSpPr txBox="1"/>
            <p:nvPr/>
          </p:nvSpPr>
          <p:spPr>
            <a:xfrm>
              <a:off x="-410594" y="-3426775"/>
              <a:ext cx="7179456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1346: Nach mehreren Überfällen in den Vorjahren Marschiert David II in Nordengland ein</a:t>
              </a:r>
            </a:p>
          </p:txBody>
        </p:sp>
        <p:cxnSp>
          <p:nvCxnSpPr>
            <p:cNvPr id="138" name="Gerade Verbindung mit Pfeil 137"/>
            <p:cNvCxnSpPr>
              <a:endCxn id="137" idx="3"/>
            </p:cNvCxnSpPr>
            <p:nvPr/>
          </p:nvCxnSpPr>
          <p:spPr>
            <a:xfrm rot="10800000" flipV="1">
              <a:off x="6768862" y="-3744379"/>
              <a:ext cx="1905214" cy="57921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39" name="Gruppierung 18"/>
          <p:cNvGrpSpPr/>
          <p:nvPr/>
        </p:nvGrpSpPr>
        <p:grpSpPr>
          <a:xfrm>
            <a:off x="1371599" y="3361439"/>
            <a:ext cx="3815139" cy="1496530"/>
            <a:chOff x="-1032344" y="-3940897"/>
            <a:chExt cx="4831848" cy="1496530"/>
          </a:xfrm>
        </p:grpSpPr>
        <p:sp>
          <p:nvSpPr>
            <p:cNvPr id="140" name="Textfeld 139"/>
            <p:cNvSpPr txBox="1"/>
            <p:nvPr/>
          </p:nvSpPr>
          <p:spPr>
            <a:xfrm>
              <a:off x="-1032344" y="-2967587"/>
              <a:ext cx="361444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17. Okt. 1346: Englischer Sieg in der Schlacht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Neville‘s</a:t>
              </a:r>
              <a:r>
                <a:rPr lang="de-DE" sz="1400" dirty="0" smtClean="0">
                  <a:solidFill>
                    <a:srgbClr val="660032"/>
                  </a:solidFill>
                </a:rPr>
                <a:t> Cross</a:t>
              </a:r>
            </a:p>
          </p:txBody>
        </p:sp>
        <p:cxnSp>
          <p:nvCxnSpPr>
            <p:cNvPr id="141" name="Gerade Verbindung mit Pfeil 140"/>
            <p:cNvCxnSpPr>
              <a:stCxn id="140" idx="3"/>
            </p:cNvCxnSpPr>
            <p:nvPr/>
          </p:nvCxnSpPr>
          <p:spPr>
            <a:xfrm flipV="1">
              <a:off x="2582105" y="-3940897"/>
              <a:ext cx="1217399" cy="123492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cxnSp>
        <p:nvCxnSpPr>
          <p:cNvPr id="147" name="Gerade Verbindung mit Pfeil 146"/>
          <p:cNvCxnSpPr/>
          <p:nvPr/>
        </p:nvCxnSpPr>
        <p:spPr>
          <a:xfrm rot="10800000">
            <a:off x="4648784" y="3010753"/>
            <a:ext cx="474455" cy="289827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9" name="Bild 1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085" y="858015"/>
            <a:ext cx="2631216" cy="2421541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152" name="Gruppierung 18"/>
          <p:cNvGrpSpPr/>
          <p:nvPr/>
        </p:nvGrpSpPr>
        <p:grpSpPr>
          <a:xfrm>
            <a:off x="565409" y="4857970"/>
            <a:ext cx="2693954" cy="780673"/>
            <a:chOff x="-500234" y="-3737709"/>
            <a:chExt cx="5802645" cy="780673"/>
          </a:xfrm>
        </p:grpSpPr>
        <p:sp>
          <p:nvSpPr>
            <p:cNvPr id="153" name="Textfeld 152"/>
            <p:cNvSpPr txBox="1"/>
            <p:nvPr/>
          </p:nvSpPr>
          <p:spPr>
            <a:xfrm>
              <a:off x="-500234" y="-3480256"/>
              <a:ext cx="5802645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David II wird gefangengenommen &amp; in London inhaftiert</a:t>
              </a:r>
            </a:p>
          </p:txBody>
        </p:sp>
        <p:cxnSp>
          <p:nvCxnSpPr>
            <p:cNvPr id="154" name="Gerade Verbindung mit Pfeil 42"/>
            <p:cNvCxnSpPr>
              <a:stCxn id="140" idx="2"/>
              <a:endCxn id="153" idx="0"/>
            </p:cNvCxnSpPr>
            <p:nvPr/>
          </p:nvCxnSpPr>
          <p:spPr>
            <a:xfrm rot="5400000">
              <a:off x="3226741" y="-4563361"/>
              <a:ext cx="257454" cy="1908756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160" name="Pfeil nach rechts 159"/>
          <p:cNvSpPr/>
          <p:nvPr/>
        </p:nvSpPr>
        <p:spPr>
          <a:xfrm>
            <a:off x="2817530" y="1774935"/>
            <a:ext cx="2876987" cy="523220"/>
          </a:xfrm>
          <a:prstGeom prst="rightArrow">
            <a:avLst>
              <a:gd name="adj1" fmla="val 100000"/>
              <a:gd name="adj2" fmla="val 31087"/>
            </a:avLst>
          </a:prstGeom>
          <a:solidFill>
            <a:schemeClr val="bg1">
              <a:alpha val="83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1337: Der Hundertjährige Krieg zw. England &amp; Frankreich beginnt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1" name="Gruppierung 18"/>
          <p:cNvGrpSpPr/>
          <p:nvPr/>
        </p:nvGrpSpPr>
        <p:grpSpPr>
          <a:xfrm>
            <a:off x="5234242" y="4620399"/>
            <a:ext cx="3793386" cy="1335848"/>
            <a:chOff x="-410594" y="-4239403"/>
            <a:chExt cx="7179456" cy="1335848"/>
          </a:xfrm>
        </p:grpSpPr>
        <p:sp>
          <p:nvSpPr>
            <p:cNvPr id="162" name="Textfeld 161"/>
            <p:cNvSpPr txBox="1"/>
            <p:nvPr/>
          </p:nvSpPr>
          <p:spPr>
            <a:xfrm>
              <a:off x="-410594" y="-3426775"/>
              <a:ext cx="7179456" cy="523220"/>
            </a:xfrm>
            <a:prstGeom prst="rect">
              <a:avLst/>
            </a:prstGeom>
            <a:solidFill>
              <a:srgbClr val="143C78">
                <a:alpha val="83000"/>
              </a:srgb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03. Okt. 1357: David II wird gegen hohes Lösegeld freigelassen &amp; kehrt nach Schottland zurück</a:t>
              </a:r>
            </a:p>
          </p:txBody>
        </p:sp>
        <p:cxnSp>
          <p:nvCxnSpPr>
            <p:cNvPr id="163" name="Gerade Verbindung mit Pfeil 162"/>
            <p:cNvCxnSpPr>
              <a:endCxn id="162" idx="0"/>
            </p:cNvCxnSpPr>
            <p:nvPr/>
          </p:nvCxnSpPr>
          <p:spPr>
            <a:xfrm>
              <a:off x="542013" y="-4239403"/>
              <a:ext cx="2637121" cy="81262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65" name="Gruppierung 18"/>
          <p:cNvGrpSpPr/>
          <p:nvPr/>
        </p:nvGrpSpPr>
        <p:grpSpPr>
          <a:xfrm>
            <a:off x="4585288" y="2779425"/>
            <a:ext cx="4432300" cy="1773476"/>
            <a:chOff x="-2764602" y="-4213537"/>
            <a:chExt cx="5613479" cy="1773476"/>
          </a:xfrm>
        </p:grpSpPr>
        <p:sp>
          <p:nvSpPr>
            <p:cNvPr id="166" name="Textfeld 165"/>
            <p:cNvSpPr txBox="1"/>
            <p:nvPr/>
          </p:nvSpPr>
          <p:spPr>
            <a:xfrm>
              <a:off x="-272254" y="-3178725"/>
              <a:ext cx="3121131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1346 – 1356: Vergebliche Versuche von Edward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Balliol</a:t>
              </a:r>
              <a:r>
                <a:rPr lang="de-DE" sz="1400" dirty="0" smtClean="0">
                  <a:solidFill>
                    <a:srgbClr val="660032"/>
                  </a:solidFill>
                </a:rPr>
                <a:t> den Thron zu erlangen</a:t>
              </a:r>
            </a:p>
          </p:txBody>
        </p:sp>
        <p:cxnSp>
          <p:nvCxnSpPr>
            <p:cNvPr id="167" name="Gerade Verbindung mit Pfeil 166"/>
            <p:cNvCxnSpPr>
              <a:stCxn id="166" idx="0"/>
            </p:cNvCxnSpPr>
            <p:nvPr/>
          </p:nvCxnSpPr>
          <p:spPr>
            <a:xfrm rot="16200000" flipV="1">
              <a:off x="-1255551" y="-5722588"/>
              <a:ext cx="1034812" cy="405291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57500" y="2700337"/>
            <a:ext cx="5829300" cy="596245"/>
          </a:xfrm>
        </p:spPr>
        <p:txBody>
          <a:bodyPr>
            <a:normAutofit/>
          </a:bodyPr>
          <a:lstStyle/>
          <a:p>
            <a:r>
              <a:rPr lang="de-DE" dirty="0" smtClean="0"/>
              <a:t>Schottland ist wirtschaftlich ruiniert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972717"/>
            <a:ext cx="2146302" cy="2526239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252" y="1529168"/>
            <a:ext cx="1259648" cy="75578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00" y="3481174"/>
            <a:ext cx="4698999" cy="2644989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2857500" y="972718"/>
            <a:ext cx="5829299" cy="1217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Schottland bleibt bis 1707 (Treaty of Union) unabhängig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457198" y="4114800"/>
            <a:ext cx="3530602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Schottland scheidet als nördliche Bedrohung für England aus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</Words>
  <Application>Microsoft Macintosh PowerPoint</Application>
  <PresentationFormat>Bildschirmpräsentation (4:3)</PresentationFormat>
  <Paragraphs>75</Paragraphs>
  <Slides>7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8" baseType="lpstr">
      <vt:lpstr>Office-Design</vt:lpstr>
      <vt:lpstr>Geschichte in fünf Zweiter Schottischer Unabhängigkeitskrieg (1332 – 1357)</vt:lpstr>
      <vt:lpstr>Überblick</vt:lpstr>
      <vt:lpstr>Hintergrund</vt:lpstr>
      <vt:lpstr>Verlauf</vt:lpstr>
      <vt:lpstr>Verlauf</vt:lpstr>
      <vt:lpstr>Folgen</vt:lpstr>
      <vt:lpstr>Folie 7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289</cp:revision>
  <dcterms:created xsi:type="dcterms:W3CDTF">2015-02-24T23:53:27Z</dcterms:created>
  <dcterms:modified xsi:type="dcterms:W3CDTF">2015-02-24T23:54:45Z</dcterms:modified>
</cp:coreProperties>
</file>