
<file path=[Content_Types].xml><?xml version="1.0" encoding="utf-8"?>
<Types xmlns="http://schemas.openxmlformats.org/package/2006/content-types">
  <Override PartName="/docProps/core.xml" ContentType="application/vnd.openxmlformats-package.core-propertie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598" r:id="rId3"/>
    <p:sldId id="600" r:id="rId4"/>
    <p:sldId id="596" r:id="rId5"/>
    <p:sldId id="593" r:id="rId6"/>
    <p:sldId id="597" r:id="rId7"/>
    <p:sldId id="601" r:id="rId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43C78"/>
    <a:srgbClr val="141428"/>
    <a:srgbClr val="280028"/>
    <a:srgbClr val="99FFCB"/>
    <a:srgbClr val="006632"/>
    <a:srgbClr val="FF99CB"/>
    <a:srgbClr val="A5C3FF"/>
    <a:srgbClr val="660032"/>
    <a:srgbClr val="8CB4F0"/>
    <a:srgbClr val="78050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3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Das Vereinigte Königreich von Großbritannien &amp; Nordirland</a:t>
            </a:r>
            <a:br>
              <a:rPr lang="de-DE" dirty="0" smtClean="0"/>
            </a:br>
            <a:r>
              <a:rPr lang="de-DE" dirty="0" smtClean="0"/>
              <a:t>Die Entstehungsgeschichte von 1066 – 1922</a:t>
            </a:r>
            <a:br>
              <a:rPr lang="de-DE" dirty="0" smtClean="0"/>
            </a:b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Britischen Inseln vor 1066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4457700" cy="515344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de-DE" dirty="0" smtClean="0"/>
              <a:t>Bevölkerung</a:t>
            </a:r>
          </a:p>
          <a:p>
            <a:pPr lvl="1">
              <a:spcAft>
                <a:spcPts val="1200"/>
              </a:spcAft>
            </a:pPr>
            <a:r>
              <a:rPr lang="de-DE" sz="1600" dirty="0" smtClean="0"/>
              <a:t>England: mehrheitlich Angelsachsen</a:t>
            </a:r>
          </a:p>
          <a:p>
            <a:pPr lvl="1">
              <a:spcAft>
                <a:spcPts val="3000"/>
              </a:spcAft>
            </a:pPr>
            <a:r>
              <a:rPr lang="de-DE" sz="1600" dirty="0" smtClean="0"/>
              <a:t>Wales, Schottland &amp; Irland: mehrheitlich Kelten</a:t>
            </a:r>
          </a:p>
          <a:p>
            <a:pPr>
              <a:spcAft>
                <a:spcPts val="1200"/>
              </a:spcAft>
            </a:pPr>
            <a:r>
              <a:rPr lang="de-DE" dirty="0" smtClean="0"/>
              <a:t>Herrschaftsstrukturen</a:t>
            </a:r>
          </a:p>
          <a:p>
            <a:pPr lvl="1">
              <a:spcAft>
                <a:spcPts val="1200"/>
              </a:spcAft>
            </a:pPr>
            <a:r>
              <a:rPr lang="de-DE" sz="1600" dirty="0" smtClean="0"/>
              <a:t>England: Königreich mit dezentraler Aristokratie</a:t>
            </a:r>
          </a:p>
          <a:p>
            <a:pPr lvl="1">
              <a:spcAft>
                <a:spcPts val="1200"/>
              </a:spcAft>
            </a:pPr>
            <a:r>
              <a:rPr lang="de-DE" sz="1600" dirty="0" smtClean="0"/>
              <a:t>Schottland: Königreich, in dem große Macht bei den Clans liegt</a:t>
            </a:r>
          </a:p>
          <a:p>
            <a:pPr lvl="1">
              <a:spcAft>
                <a:spcPts val="1200"/>
              </a:spcAft>
            </a:pPr>
            <a:r>
              <a:rPr lang="de-DE" sz="1600" dirty="0" smtClean="0"/>
              <a:t>Wales &amp; Irland: Mehrere Königreiche / Fürstentümer</a:t>
            </a:r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00" y="972718"/>
            <a:ext cx="3771900" cy="4022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Bild 37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10000"/>
          </a:blip>
          <a:stretch>
            <a:fillRect/>
          </a:stretch>
        </p:blipFill>
        <p:spPr>
          <a:xfrm>
            <a:off x="1910572" y="920750"/>
            <a:ext cx="4909327" cy="5246068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3" name="Gruppierung 39"/>
          <p:cNvGrpSpPr/>
          <p:nvPr/>
        </p:nvGrpSpPr>
        <p:grpSpPr>
          <a:xfrm>
            <a:off x="6599766" y="2823372"/>
            <a:ext cx="1969086" cy="3470446"/>
            <a:chOff x="6599766" y="2823372"/>
            <a:chExt cx="1969086" cy="3470446"/>
          </a:xfrm>
        </p:grpSpPr>
        <p:pic>
          <p:nvPicPr>
            <p:cNvPr id="33" name="Bild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9766" y="2823372"/>
              <a:ext cx="1969086" cy="3463128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36" name="Textfeld 35"/>
            <p:cNvSpPr txBox="1"/>
            <p:nvPr/>
          </p:nvSpPr>
          <p:spPr>
            <a:xfrm>
              <a:off x="6599766" y="5986041"/>
              <a:ext cx="196908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Henry VIII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grpSp>
        <p:nvGrpSpPr>
          <p:cNvPr id="5" name="Gruppierung 18"/>
          <p:cNvGrpSpPr/>
          <p:nvPr/>
        </p:nvGrpSpPr>
        <p:grpSpPr>
          <a:xfrm>
            <a:off x="203202" y="861166"/>
            <a:ext cx="5511044" cy="4383804"/>
            <a:chOff x="1911131" y="-7210700"/>
            <a:chExt cx="3851045" cy="4381320"/>
          </a:xfrm>
        </p:grpSpPr>
        <p:sp>
          <p:nvSpPr>
            <p:cNvPr id="6" name="Textfeld 5"/>
            <p:cNvSpPr txBox="1"/>
            <p:nvPr/>
          </p:nvSpPr>
          <p:spPr>
            <a:xfrm>
              <a:off x="1911131" y="-7210700"/>
              <a:ext cx="3466123" cy="52292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1066: Nach dem Sieg in der Schlacht von Hastings erobert William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Conqueror</a:t>
              </a:r>
              <a:r>
                <a:rPr lang="de-DE" sz="1400" dirty="0" smtClean="0">
                  <a:solidFill>
                    <a:srgbClr val="660032"/>
                  </a:solidFill>
                </a:rPr>
                <a:t>  England &amp; macht es zu einem starken Zentralstaat</a:t>
              </a:r>
            </a:p>
          </p:txBody>
        </p:sp>
        <p:cxnSp>
          <p:nvCxnSpPr>
            <p:cNvPr id="7" name="Gerade Verbindung mit Pfeil 24"/>
            <p:cNvCxnSpPr>
              <a:endCxn id="6" idx="2"/>
            </p:cNvCxnSpPr>
            <p:nvPr/>
          </p:nvCxnSpPr>
          <p:spPr>
            <a:xfrm rot="16200000" flipV="1">
              <a:off x="2773986" y="-5817570"/>
              <a:ext cx="3858396" cy="2117984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" name="Gruppierung 18"/>
          <p:cNvGrpSpPr/>
          <p:nvPr/>
        </p:nvGrpSpPr>
        <p:grpSpPr>
          <a:xfrm>
            <a:off x="177802" y="3710156"/>
            <a:ext cx="4418874" cy="836734"/>
            <a:chOff x="1876743" y="-7071089"/>
            <a:chExt cx="5982577" cy="836260"/>
          </a:xfrm>
        </p:grpSpPr>
        <p:sp>
          <p:nvSpPr>
            <p:cNvPr id="10" name="Textfeld 9"/>
            <p:cNvSpPr txBox="1"/>
            <p:nvPr/>
          </p:nvSpPr>
          <p:spPr>
            <a:xfrm>
              <a:off x="1876743" y="-7071089"/>
              <a:ext cx="3305571" cy="73824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1277 – 1283: Edward I erobert Wales &amp; integriert es in das Königreich England</a:t>
              </a:r>
            </a:p>
          </p:txBody>
        </p:sp>
        <p:cxnSp>
          <p:nvCxnSpPr>
            <p:cNvPr id="11" name="Gerade Verbindung mit Pfeil 24"/>
            <p:cNvCxnSpPr>
              <a:endCxn id="10" idx="3"/>
            </p:cNvCxnSpPr>
            <p:nvPr/>
          </p:nvCxnSpPr>
          <p:spPr>
            <a:xfrm rot="10800000">
              <a:off x="5182316" y="-6701954"/>
              <a:ext cx="2677004" cy="46712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9" name="Gruppierung 18"/>
          <p:cNvGrpSpPr/>
          <p:nvPr/>
        </p:nvGrpSpPr>
        <p:grpSpPr>
          <a:xfrm>
            <a:off x="4793947" y="1951424"/>
            <a:ext cx="4238502" cy="738664"/>
            <a:chOff x="1237274" y="-7210697"/>
            <a:chExt cx="3979429" cy="738245"/>
          </a:xfrm>
        </p:grpSpPr>
        <p:sp>
          <p:nvSpPr>
            <p:cNvPr id="13" name="Textfeld 12"/>
            <p:cNvSpPr txBox="1"/>
            <p:nvPr/>
          </p:nvSpPr>
          <p:spPr>
            <a:xfrm>
              <a:off x="1911131" y="-7210697"/>
              <a:ext cx="3305572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1296 – 1328 &amp; 1332 – 1357: Schottland kann in den Unabhängigkeitskriegen seine Eigenständigkeit gegen England bewahren</a:t>
              </a:r>
            </a:p>
          </p:txBody>
        </p:sp>
        <p:cxnSp>
          <p:nvCxnSpPr>
            <p:cNvPr id="14" name="Gerade Verbindung mit Pfeil 24"/>
            <p:cNvCxnSpPr>
              <a:stCxn id="13" idx="1"/>
            </p:cNvCxnSpPr>
            <p:nvPr/>
          </p:nvCxnSpPr>
          <p:spPr>
            <a:xfrm rot="10800000" flipV="1">
              <a:off x="1237274" y="-6841571"/>
              <a:ext cx="673855" cy="26758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2" name="Gruppierung 18"/>
          <p:cNvGrpSpPr/>
          <p:nvPr/>
        </p:nvGrpSpPr>
        <p:grpSpPr>
          <a:xfrm>
            <a:off x="152401" y="1945615"/>
            <a:ext cx="3014813" cy="1815354"/>
            <a:chOff x="1629803" y="-7338426"/>
            <a:chExt cx="3339147" cy="1814319"/>
          </a:xfrm>
        </p:grpSpPr>
        <p:sp>
          <p:nvSpPr>
            <p:cNvPr id="31" name="Textfeld 30"/>
            <p:cNvSpPr txBox="1"/>
            <p:nvPr/>
          </p:nvSpPr>
          <p:spPr>
            <a:xfrm>
              <a:off x="1629803" y="-7338426"/>
              <a:ext cx="3052377" cy="95356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1171: Henry II of England nutzt Konflikte zwischen den irischen Königen, landet in Irland &amp; wird Lord of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Ireland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  <p:cxnSp>
          <p:nvCxnSpPr>
            <p:cNvPr id="32" name="Gerade Verbindung mit Pfeil 24"/>
            <p:cNvCxnSpPr>
              <a:endCxn id="31" idx="2"/>
            </p:cNvCxnSpPr>
            <p:nvPr/>
          </p:nvCxnSpPr>
          <p:spPr>
            <a:xfrm rot="10800000">
              <a:off x="3155993" y="-6384877"/>
              <a:ext cx="1812957" cy="86077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5" name="Gruppierung 18"/>
          <p:cNvGrpSpPr/>
          <p:nvPr/>
        </p:nvGrpSpPr>
        <p:grpSpPr>
          <a:xfrm>
            <a:off x="972403" y="4527137"/>
            <a:ext cx="4190999" cy="1715882"/>
            <a:chOff x="-612992" y="-5755435"/>
            <a:chExt cx="4641881" cy="1714914"/>
          </a:xfrm>
        </p:grpSpPr>
        <p:sp>
          <p:nvSpPr>
            <p:cNvPr id="34" name="Textfeld 33"/>
            <p:cNvSpPr txBox="1"/>
            <p:nvPr/>
          </p:nvSpPr>
          <p:spPr>
            <a:xfrm>
              <a:off x="-612992" y="-4778768"/>
              <a:ext cx="4641881" cy="73824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1542: Um seinen geschwächten Einfluss in Irland wieder zu stärken &amp; fremden Ansprüchen vorzubeugen, erhebt Henry VIII Irland zum Königreich</a:t>
              </a:r>
            </a:p>
          </p:txBody>
        </p:sp>
        <p:cxnSp>
          <p:nvCxnSpPr>
            <p:cNvPr id="35" name="Gerade Verbindung mit Pfeil 24"/>
            <p:cNvCxnSpPr>
              <a:endCxn id="34" idx="0"/>
            </p:cNvCxnSpPr>
            <p:nvPr/>
          </p:nvCxnSpPr>
          <p:spPr>
            <a:xfrm rot="5400000">
              <a:off x="1662866" y="-5710352"/>
              <a:ext cx="976667" cy="886501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51" name="Oval 50"/>
          <p:cNvSpPr>
            <a:spLocks noChangeAspect="1"/>
          </p:cNvSpPr>
          <p:nvPr/>
        </p:nvSpPr>
        <p:spPr>
          <a:xfrm>
            <a:off x="5586517" y="5000203"/>
            <a:ext cx="108000" cy="108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5645784" y="4902935"/>
            <a:ext cx="11698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London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4738832" y="2916687"/>
            <a:ext cx="108000" cy="108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4798099" y="2827885"/>
            <a:ext cx="11698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Edinburgh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3868295" y="4160471"/>
            <a:ext cx="108000" cy="108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3927562" y="4067436"/>
            <a:ext cx="11698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Dublin</a:t>
            </a:r>
            <a:endParaRPr lang="de-DE" sz="1200" dirty="0">
              <a:solidFill>
                <a:srgbClr val="143C78"/>
              </a:solidFill>
            </a:endParaRPr>
          </a:p>
        </p:txBody>
      </p:sp>
      <p:cxnSp>
        <p:nvCxnSpPr>
          <p:cNvPr id="57" name="Gerade Verbindung mit Pfeil 56"/>
          <p:cNvCxnSpPr/>
          <p:nvPr/>
        </p:nvCxnSpPr>
        <p:spPr>
          <a:xfrm rot="5400000">
            <a:off x="5515717" y="5711275"/>
            <a:ext cx="591647" cy="2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Freihandform 62"/>
          <p:cNvSpPr/>
          <p:nvPr/>
        </p:nvSpPr>
        <p:spPr>
          <a:xfrm>
            <a:off x="4775204" y="4262967"/>
            <a:ext cx="162997" cy="734481"/>
          </a:xfrm>
          <a:custGeom>
            <a:avLst/>
            <a:gdLst>
              <a:gd name="connsiteX0" fmla="*/ 438150 w 450850"/>
              <a:gd name="connsiteY0" fmla="*/ 2127250 h 2127250"/>
              <a:gd name="connsiteX1" fmla="*/ 438150 w 450850"/>
              <a:gd name="connsiteY1" fmla="*/ 2127250 h 2127250"/>
              <a:gd name="connsiteX2" fmla="*/ 444500 w 450850"/>
              <a:gd name="connsiteY2" fmla="*/ 2057400 h 2127250"/>
              <a:gd name="connsiteX3" fmla="*/ 438150 w 450850"/>
              <a:gd name="connsiteY3" fmla="*/ 2000250 h 2127250"/>
              <a:gd name="connsiteX4" fmla="*/ 438150 w 450850"/>
              <a:gd name="connsiteY4" fmla="*/ 1905000 h 2127250"/>
              <a:gd name="connsiteX5" fmla="*/ 450850 w 450850"/>
              <a:gd name="connsiteY5" fmla="*/ 1847850 h 2127250"/>
              <a:gd name="connsiteX6" fmla="*/ 450850 w 450850"/>
              <a:gd name="connsiteY6" fmla="*/ 1847850 h 2127250"/>
              <a:gd name="connsiteX7" fmla="*/ 393700 w 450850"/>
              <a:gd name="connsiteY7" fmla="*/ 1835150 h 2127250"/>
              <a:gd name="connsiteX8" fmla="*/ 393700 w 450850"/>
              <a:gd name="connsiteY8" fmla="*/ 1835150 h 2127250"/>
              <a:gd name="connsiteX9" fmla="*/ 355600 w 450850"/>
              <a:gd name="connsiteY9" fmla="*/ 1822450 h 2127250"/>
              <a:gd name="connsiteX10" fmla="*/ 355600 w 450850"/>
              <a:gd name="connsiteY10" fmla="*/ 1822450 h 2127250"/>
              <a:gd name="connsiteX11" fmla="*/ 285750 w 450850"/>
              <a:gd name="connsiteY11" fmla="*/ 1739900 h 2127250"/>
              <a:gd name="connsiteX12" fmla="*/ 215900 w 450850"/>
              <a:gd name="connsiteY12" fmla="*/ 1765300 h 2127250"/>
              <a:gd name="connsiteX13" fmla="*/ 171450 w 450850"/>
              <a:gd name="connsiteY13" fmla="*/ 1733550 h 2127250"/>
              <a:gd name="connsiteX14" fmla="*/ 114300 w 450850"/>
              <a:gd name="connsiteY14" fmla="*/ 1638300 h 2127250"/>
              <a:gd name="connsiteX15" fmla="*/ 114300 w 450850"/>
              <a:gd name="connsiteY15" fmla="*/ 1574800 h 2127250"/>
              <a:gd name="connsiteX16" fmla="*/ 88900 w 450850"/>
              <a:gd name="connsiteY16" fmla="*/ 1543050 h 2127250"/>
              <a:gd name="connsiteX17" fmla="*/ 88900 w 450850"/>
              <a:gd name="connsiteY17" fmla="*/ 1492250 h 2127250"/>
              <a:gd name="connsiteX18" fmla="*/ 88900 w 450850"/>
              <a:gd name="connsiteY18" fmla="*/ 1492250 h 2127250"/>
              <a:gd name="connsiteX19" fmla="*/ 88900 w 450850"/>
              <a:gd name="connsiteY19" fmla="*/ 1492250 h 2127250"/>
              <a:gd name="connsiteX20" fmla="*/ 101600 w 450850"/>
              <a:gd name="connsiteY20" fmla="*/ 1441450 h 2127250"/>
              <a:gd name="connsiteX21" fmla="*/ 69850 w 450850"/>
              <a:gd name="connsiteY21" fmla="*/ 1422400 h 2127250"/>
              <a:gd name="connsiteX22" fmla="*/ 120650 w 450850"/>
              <a:gd name="connsiteY22" fmla="*/ 1352550 h 2127250"/>
              <a:gd name="connsiteX23" fmla="*/ 120650 w 450850"/>
              <a:gd name="connsiteY23" fmla="*/ 1352550 h 2127250"/>
              <a:gd name="connsiteX24" fmla="*/ 215900 w 450850"/>
              <a:gd name="connsiteY24" fmla="*/ 1289050 h 2127250"/>
              <a:gd name="connsiteX25" fmla="*/ 184150 w 450850"/>
              <a:gd name="connsiteY25" fmla="*/ 1257300 h 2127250"/>
              <a:gd name="connsiteX26" fmla="*/ 184150 w 450850"/>
              <a:gd name="connsiteY26" fmla="*/ 1257300 h 2127250"/>
              <a:gd name="connsiteX27" fmla="*/ 215900 w 450850"/>
              <a:gd name="connsiteY27" fmla="*/ 1174750 h 2127250"/>
              <a:gd name="connsiteX28" fmla="*/ 139700 w 450850"/>
              <a:gd name="connsiteY28" fmla="*/ 1174750 h 2127250"/>
              <a:gd name="connsiteX29" fmla="*/ 44450 w 450850"/>
              <a:gd name="connsiteY29" fmla="*/ 1130300 h 2127250"/>
              <a:gd name="connsiteX30" fmla="*/ 0 w 450850"/>
              <a:gd name="connsiteY30" fmla="*/ 1066800 h 2127250"/>
              <a:gd name="connsiteX31" fmla="*/ 50800 w 450850"/>
              <a:gd name="connsiteY31" fmla="*/ 1003300 h 2127250"/>
              <a:gd name="connsiteX32" fmla="*/ 139700 w 450850"/>
              <a:gd name="connsiteY32" fmla="*/ 996950 h 2127250"/>
              <a:gd name="connsiteX33" fmla="*/ 184150 w 450850"/>
              <a:gd name="connsiteY33" fmla="*/ 965200 h 2127250"/>
              <a:gd name="connsiteX34" fmla="*/ 171450 w 450850"/>
              <a:gd name="connsiteY34" fmla="*/ 908050 h 2127250"/>
              <a:gd name="connsiteX35" fmla="*/ 88900 w 450850"/>
              <a:gd name="connsiteY35" fmla="*/ 933450 h 2127250"/>
              <a:gd name="connsiteX36" fmla="*/ 63500 w 450850"/>
              <a:gd name="connsiteY36" fmla="*/ 882650 h 2127250"/>
              <a:gd name="connsiteX37" fmla="*/ 127000 w 450850"/>
              <a:gd name="connsiteY37" fmla="*/ 844550 h 2127250"/>
              <a:gd name="connsiteX38" fmla="*/ 127000 w 450850"/>
              <a:gd name="connsiteY38" fmla="*/ 844550 h 2127250"/>
              <a:gd name="connsiteX39" fmla="*/ 139700 w 450850"/>
              <a:gd name="connsiteY39" fmla="*/ 755650 h 2127250"/>
              <a:gd name="connsiteX40" fmla="*/ 190500 w 450850"/>
              <a:gd name="connsiteY40" fmla="*/ 673100 h 2127250"/>
              <a:gd name="connsiteX41" fmla="*/ 190500 w 450850"/>
              <a:gd name="connsiteY41" fmla="*/ 673100 h 2127250"/>
              <a:gd name="connsiteX42" fmla="*/ 44450 w 450850"/>
              <a:gd name="connsiteY42" fmla="*/ 590550 h 2127250"/>
              <a:gd name="connsiteX43" fmla="*/ 50800 w 450850"/>
              <a:gd name="connsiteY43" fmla="*/ 546100 h 2127250"/>
              <a:gd name="connsiteX44" fmla="*/ 88900 w 450850"/>
              <a:gd name="connsiteY44" fmla="*/ 482600 h 2127250"/>
              <a:gd name="connsiteX45" fmla="*/ 88900 w 450850"/>
              <a:gd name="connsiteY45" fmla="*/ 444500 h 2127250"/>
              <a:gd name="connsiteX46" fmla="*/ 139700 w 450850"/>
              <a:gd name="connsiteY46" fmla="*/ 425450 h 2127250"/>
              <a:gd name="connsiteX47" fmla="*/ 209550 w 450850"/>
              <a:gd name="connsiteY47" fmla="*/ 387350 h 2127250"/>
              <a:gd name="connsiteX48" fmla="*/ 209550 w 450850"/>
              <a:gd name="connsiteY48" fmla="*/ 387350 h 2127250"/>
              <a:gd name="connsiteX49" fmla="*/ 279400 w 450850"/>
              <a:gd name="connsiteY49" fmla="*/ 406400 h 2127250"/>
              <a:gd name="connsiteX50" fmla="*/ 336550 w 450850"/>
              <a:gd name="connsiteY50" fmla="*/ 463550 h 2127250"/>
              <a:gd name="connsiteX51" fmla="*/ 406400 w 450850"/>
              <a:gd name="connsiteY51" fmla="*/ 419100 h 2127250"/>
              <a:gd name="connsiteX52" fmla="*/ 406400 w 450850"/>
              <a:gd name="connsiteY52" fmla="*/ 368300 h 2127250"/>
              <a:gd name="connsiteX53" fmla="*/ 342900 w 450850"/>
              <a:gd name="connsiteY53" fmla="*/ 330200 h 2127250"/>
              <a:gd name="connsiteX54" fmla="*/ 298450 w 450850"/>
              <a:gd name="connsiteY54" fmla="*/ 323850 h 2127250"/>
              <a:gd name="connsiteX55" fmla="*/ 279400 w 450850"/>
              <a:gd name="connsiteY55" fmla="*/ 254000 h 2127250"/>
              <a:gd name="connsiteX56" fmla="*/ 260350 w 450850"/>
              <a:gd name="connsiteY56" fmla="*/ 222250 h 2127250"/>
              <a:gd name="connsiteX57" fmla="*/ 260350 w 450850"/>
              <a:gd name="connsiteY57" fmla="*/ 171450 h 2127250"/>
              <a:gd name="connsiteX58" fmla="*/ 184150 w 450850"/>
              <a:gd name="connsiteY58" fmla="*/ 133350 h 2127250"/>
              <a:gd name="connsiteX59" fmla="*/ 247650 w 450850"/>
              <a:gd name="connsiteY59" fmla="*/ 88900 h 2127250"/>
              <a:gd name="connsiteX60" fmla="*/ 215900 w 450850"/>
              <a:gd name="connsiteY60" fmla="*/ 44450 h 2127250"/>
              <a:gd name="connsiteX61" fmla="*/ 101600 w 450850"/>
              <a:gd name="connsiteY61" fmla="*/ 0 h 212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450850" h="2127250">
                <a:moveTo>
                  <a:pt x="438150" y="2127250"/>
                </a:moveTo>
                <a:lnTo>
                  <a:pt x="438150" y="2127250"/>
                </a:lnTo>
                <a:lnTo>
                  <a:pt x="444500" y="2057400"/>
                </a:lnTo>
                <a:lnTo>
                  <a:pt x="438150" y="2000250"/>
                </a:lnTo>
                <a:lnTo>
                  <a:pt x="438150" y="1905000"/>
                </a:lnTo>
                <a:lnTo>
                  <a:pt x="450850" y="1847850"/>
                </a:lnTo>
                <a:lnTo>
                  <a:pt x="450850" y="1847850"/>
                </a:lnTo>
                <a:lnTo>
                  <a:pt x="393700" y="1835150"/>
                </a:lnTo>
                <a:lnTo>
                  <a:pt x="393700" y="1835150"/>
                </a:lnTo>
                <a:lnTo>
                  <a:pt x="355600" y="1822450"/>
                </a:lnTo>
                <a:lnTo>
                  <a:pt x="355600" y="1822450"/>
                </a:lnTo>
                <a:lnTo>
                  <a:pt x="285750" y="1739900"/>
                </a:lnTo>
                <a:lnTo>
                  <a:pt x="215900" y="1765300"/>
                </a:lnTo>
                <a:lnTo>
                  <a:pt x="171450" y="1733550"/>
                </a:lnTo>
                <a:lnTo>
                  <a:pt x="114300" y="1638300"/>
                </a:lnTo>
                <a:lnTo>
                  <a:pt x="114300" y="1574800"/>
                </a:lnTo>
                <a:lnTo>
                  <a:pt x="88900" y="1543050"/>
                </a:lnTo>
                <a:lnTo>
                  <a:pt x="88900" y="1492250"/>
                </a:lnTo>
                <a:lnTo>
                  <a:pt x="88900" y="1492250"/>
                </a:lnTo>
                <a:lnTo>
                  <a:pt x="88900" y="1492250"/>
                </a:lnTo>
                <a:lnTo>
                  <a:pt x="101600" y="1441450"/>
                </a:lnTo>
                <a:lnTo>
                  <a:pt x="69850" y="1422400"/>
                </a:lnTo>
                <a:lnTo>
                  <a:pt x="120650" y="1352550"/>
                </a:lnTo>
                <a:lnTo>
                  <a:pt x="120650" y="1352550"/>
                </a:lnTo>
                <a:lnTo>
                  <a:pt x="215900" y="1289050"/>
                </a:lnTo>
                <a:lnTo>
                  <a:pt x="184150" y="1257300"/>
                </a:lnTo>
                <a:lnTo>
                  <a:pt x="184150" y="1257300"/>
                </a:lnTo>
                <a:lnTo>
                  <a:pt x="215900" y="1174750"/>
                </a:lnTo>
                <a:lnTo>
                  <a:pt x="139700" y="1174750"/>
                </a:lnTo>
                <a:lnTo>
                  <a:pt x="44450" y="1130300"/>
                </a:lnTo>
                <a:lnTo>
                  <a:pt x="0" y="1066800"/>
                </a:lnTo>
                <a:lnTo>
                  <a:pt x="50800" y="1003300"/>
                </a:lnTo>
                <a:lnTo>
                  <a:pt x="139700" y="996950"/>
                </a:lnTo>
                <a:lnTo>
                  <a:pt x="184150" y="965200"/>
                </a:lnTo>
                <a:lnTo>
                  <a:pt x="171450" y="908050"/>
                </a:lnTo>
                <a:lnTo>
                  <a:pt x="88900" y="933450"/>
                </a:lnTo>
                <a:lnTo>
                  <a:pt x="63500" y="882650"/>
                </a:lnTo>
                <a:lnTo>
                  <a:pt x="127000" y="844550"/>
                </a:lnTo>
                <a:lnTo>
                  <a:pt x="127000" y="844550"/>
                </a:lnTo>
                <a:lnTo>
                  <a:pt x="139700" y="755650"/>
                </a:lnTo>
                <a:lnTo>
                  <a:pt x="190500" y="673100"/>
                </a:lnTo>
                <a:lnTo>
                  <a:pt x="190500" y="673100"/>
                </a:lnTo>
                <a:lnTo>
                  <a:pt x="44450" y="590550"/>
                </a:lnTo>
                <a:lnTo>
                  <a:pt x="50800" y="546100"/>
                </a:lnTo>
                <a:lnTo>
                  <a:pt x="88900" y="482600"/>
                </a:lnTo>
                <a:lnTo>
                  <a:pt x="88900" y="444500"/>
                </a:lnTo>
                <a:lnTo>
                  <a:pt x="139700" y="425450"/>
                </a:lnTo>
                <a:lnTo>
                  <a:pt x="209550" y="387350"/>
                </a:lnTo>
                <a:lnTo>
                  <a:pt x="209550" y="387350"/>
                </a:lnTo>
                <a:lnTo>
                  <a:pt x="279400" y="406400"/>
                </a:lnTo>
                <a:lnTo>
                  <a:pt x="336550" y="463550"/>
                </a:lnTo>
                <a:lnTo>
                  <a:pt x="406400" y="419100"/>
                </a:lnTo>
                <a:lnTo>
                  <a:pt x="406400" y="368300"/>
                </a:lnTo>
                <a:lnTo>
                  <a:pt x="342900" y="330200"/>
                </a:lnTo>
                <a:lnTo>
                  <a:pt x="298450" y="323850"/>
                </a:lnTo>
                <a:lnTo>
                  <a:pt x="279400" y="254000"/>
                </a:lnTo>
                <a:lnTo>
                  <a:pt x="260350" y="222250"/>
                </a:lnTo>
                <a:lnTo>
                  <a:pt x="260350" y="171450"/>
                </a:lnTo>
                <a:lnTo>
                  <a:pt x="184150" y="133350"/>
                </a:lnTo>
                <a:lnTo>
                  <a:pt x="247650" y="88900"/>
                </a:lnTo>
                <a:lnTo>
                  <a:pt x="215900" y="44450"/>
                </a:lnTo>
                <a:lnTo>
                  <a:pt x="101600" y="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Freihandform 63"/>
          <p:cNvSpPr>
            <a:spLocks/>
          </p:cNvSpPr>
          <p:nvPr/>
        </p:nvSpPr>
        <p:spPr>
          <a:xfrm>
            <a:off x="4745563" y="3018369"/>
            <a:ext cx="353506" cy="443049"/>
          </a:xfrm>
          <a:custGeom>
            <a:avLst/>
            <a:gdLst>
              <a:gd name="connsiteX0" fmla="*/ 0 w 1138767"/>
              <a:gd name="connsiteY0" fmla="*/ 1612900 h 1612900"/>
              <a:gd name="connsiteX1" fmla="*/ 0 w 1138767"/>
              <a:gd name="connsiteY1" fmla="*/ 1570567 h 1612900"/>
              <a:gd name="connsiteX2" fmla="*/ 21167 w 1138767"/>
              <a:gd name="connsiteY2" fmla="*/ 1515534 h 1612900"/>
              <a:gd name="connsiteX3" fmla="*/ 4233 w 1138767"/>
              <a:gd name="connsiteY3" fmla="*/ 1494367 h 1612900"/>
              <a:gd name="connsiteX4" fmla="*/ 33867 w 1138767"/>
              <a:gd name="connsiteY4" fmla="*/ 1485900 h 1612900"/>
              <a:gd name="connsiteX5" fmla="*/ 101600 w 1138767"/>
              <a:gd name="connsiteY5" fmla="*/ 1498600 h 1612900"/>
              <a:gd name="connsiteX6" fmla="*/ 135467 w 1138767"/>
              <a:gd name="connsiteY6" fmla="*/ 1477434 h 1612900"/>
              <a:gd name="connsiteX7" fmla="*/ 135467 w 1138767"/>
              <a:gd name="connsiteY7" fmla="*/ 1447800 h 1612900"/>
              <a:gd name="connsiteX8" fmla="*/ 165100 w 1138767"/>
              <a:gd name="connsiteY8" fmla="*/ 1443567 h 1612900"/>
              <a:gd name="connsiteX9" fmla="*/ 165100 w 1138767"/>
              <a:gd name="connsiteY9" fmla="*/ 1443567 h 1612900"/>
              <a:gd name="connsiteX10" fmla="*/ 198967 w 1138767"/>
              <a:gd name="connsiteY10" fmla="*/ 1392767 h 1612900"/>
              <a:gd name="connsiteX11" fmla="*/ 241300 w 1138767"/>
              <a:gd name="connsiteY11" fmla="*/ 1371600 h 1612900"/>
              <a:gd name="connsiteX12" fmla="*/ 241300 w 1138767"/>
              <a:gd name="connsiteY12" fmla="*/ 1346200 h 1612900"/>
              <a:gd name="connsiteX13" fmla="*/ 254000 w 1138767"/>
              <a:gd name="connsiteY13" fmla="*/ 1316567 h 1612900"/>
              <a:gd name="connsiteX14" fmla="*/ 296333 w 1138767"/>
              <a:gd name="connsiteY14" fmla="*/ 1316567 h 1612900"/>
              <a:gd name="connsiteX15" fmla="*/ 330200 w 1138767"/>
              <a:gd name="connsiteY15" fmla="*/ 1295400 h 1612900"/>
              <a:gd name="connsiteX16" fmla="*/ 359833 w 1138767"/>
              <a:gd name="connsiteY16" fmla="*/ 1265767 h 1612900"/>
              <a:gd name="connsiteX17" fmla="*/ 389467 w 1138767"/>
              <a:gd name="connsiteY17" fmla="*/ 1261534 h 1612900"/>
              <a:gd name="connsiteX18" fmla="*/ 406400 w 1138767"/>
              <a:gd name="connsiteY18" fmla="*/ 1231900 h 1612900"/>
              <a:gd name="connsiteX19" fmla="*/ 436033 w 1138767"/>
              <a:gd name="connsiteY19" fmla="*/ 1159934 h 1612900"/>
              <a:gd name="connsiteX20" fmla="*/ 465667 w 1138767"/>
              <a:gd name="connsiteY20" fmla="*/ 1159934 h 1612900"/>
              <a:gd name="connsiteX21" fmla="*/ 465667 w 1138767"/>
              <a:gd name="connsiteY21" fmla="*/ 1126067 h 1612900"/>
              <a:gd name="connsiteX22" fmla="*/ 465667 w 1138767"/>
              <a:gd name="connsiteY22" fmla="*/ 1092200 h 1612900"/>
              <a:gd name="connsiteX23" fmla="*/ 503767 w 1138767"/>
              <a:gd name="connsiteY23" fmla="*/ 1032934 h 1612900"/>
              <a:gd name="connsiteX24" fmla="*/ 537633 w 1138767"/>
              <a:gd name="connsiteY24" fmla="*/ 1016000 h 1612900"/>
              <a:gd name="connsiteX25" fmla="*/ 554567 w 1138767"/>
              <a:gd name="connsiteY25" fmla="*/ 973667 h 1612900"/>
              <a:gd name="connsiteX26" fmla="*/ 592667 w 1138767"/>
              <a:gd name="connsiteY26" fmla="*/ 956734 h 1612900"/>
              <a:gd name="connsiteX27" fmla="*/ 613833 w 1138767"/>
              <a:gd name="connsiteY27" fmla="*/ 922867 h 1612900"/>
              <a:gd name="connsiteX28" fmla="*/ 639233 w 1138767"/>
              <a:gd name="connsiteY28" fmla="*/ 884767 h 1612900"/>
              <a:gd name="connsiteX29" fmla="*/ 681567 w 1138767"/>
              <a:gd name="connsiteY29" fmla="*/ 884767 h 1612900"/>
              <a:gd name="connsiteX30" fmla="*/ 745067 w 1138767"/>
              <a:gd name="connsiteY30" fmla="*/ 905934 h 1612900"/>
              <a:gd name="connsiteX31" fmla="*/ 787400 w 1138767"/>
              <a:gd name="connsiteY31" fmla="*/ 889000 h 1612900"/>
              <a:gd name="connsiteX32" fmla="*/ 808567 w 1138767"/>
              <a:gd name="connsiteY32" fmla="*/ 859367 h 1612900"/>
              <a:gd name="connsiteX33" fmla="*/ 808567 w 1138767"/>
              <a:gd name="connsiteY33" fmla="*/ 821267 h 1612900"/>
              <a:gd name="connsiteX34" fmla="*/ 817033 w 1138767"/>
              <a:gd name="connsiteY34" fmla="*/ 787400 h 1612900"/>
              <a:gd name="connsiteX35" fmla="*/ 872067 w 1138767"/>
              <a:gd name="connsiteY35" fmla="*/ 753534 h 1612900"/>
              <a:gd name="connsiteX36" fmla="*/ 918633 w 1138767"/>
              <a:gd name="connsiteY36" fmla="*/ 753534 h 1612900"/>
              <a:gd name="connsiteX37" fmla="*/ 956733 w 1138767"/>
              <a:gd name="connsiteY37" fmla="*/ 728134 h 1612900"/>
              <a:gd name="connsiteX38" fmla="*/ 977900 w 1138767"/>
              <a:gd name="connsiteY38" fmla="*/ 698500 h 1612900"/>
              <a:gd name="connsiteX39" fmla="*/ 999067 w 1138767"/>
              <a:gd name="connsiteY39" fmla="*/ 668867 h 1612900"/>
              <a:gd name="connsiteX40" fmla="*/ 952500 w 1138767"/>
              <a:gd name="connsiteY40" fmla="*/ 651934 h 1612900"/>
              <a:gd name="connsiteX41" fmla="*/ 931333 w 1138767"/>
              <a:gd name="connsiteY41" fmla="*/ 596900 h 1612900"/>
              <a:gd name="connsiteX42" fmla="*/ 910167 w 1138767"/>
              <a:gd name="connsiteY42" fmla="*/ 499534 h 1612900"/>
              <a:gd name="connsiteX43" fmla="*/ 855133 w 1138767"/>
              <a:gd name="connsiteY43" fmla="*/ 436034 h 1612900"/>
              <a:gd name="connsiteX44" fmla="*/ 855133 w 1138767"/>
              <a:gd name="connsiteY44" fmla="*/ 402167 h 1612900"/>
              <a:gd name="connsiteX45" fmla="*/ 833967 w 1138767"/>
              <a:gd name="connsiteY45" fmla="*/ 372534 h 1612900"/>
              <a:gd name="connsiteX46" fmla="*/ 812800 w 1138767"/>
              <a:gd name="connsiteY46" fmla="*/ 342900 h 1612900"/>
              <a:gd name="connsiteX47" fmla="*/ 833967 w 1138767"/>
              <a:gd name="connsiteY47" fmla="*/ 317500 h 1612900"/>
              <a:gd name="connsiteX48" fmla="*/ 922867 w 1138767"/>
              <a:gd name="connsiteY48" fmla="*/ 338667 h 1612900"/>
              <a:gd name="connsiteX49" fmla="*/ 901700 w 1138767"/>
              <a:gd name="connsiteY49" fmla="*/ 296334 h 1612900"/>
              <a:gd name="connsiteX50" fmla="*/ 927100 w 1138767"/>
              <a:gd name="connsiteY50" fmla="*/ 283634 h 1612900"/>
              <a:gd name="connsiteX51" fmla="*/ 965200 w 1138767"/>
              <a:gd name="connsiteY51" fmla="*/ 228600 h 1612900"/>
              <a:gd name="connsiteX52" fmla="*/ 999067 w 1138767"/>
              <a:gd name="connsiteY52" fmla="*/ 207434 h 1612900"/>
              <a:gd name="connsiteX53" fmla="*/ 1007533 w 1138767"/>
              <a:gd name="connsiteY53" fmla="*/ 160867 h 1612900"/>
              <a:gd name="connsiteX54" fmla="*/ 1045633 w 1138767"/>
              <a:gd name="connsiteY54" fmla="*/ 127000 h 1612900"/>
              <a:gd name="connsiteX55" fmla="*/ 1092200 w 1138767"/>
              <a:gd name="connsiteY55" fmla="*/ 80434 h 1612900"/>
              <a:gd name="connsiteX56" fmla="*/ 1092200 w 1138767"/>
              <a:gd name="connsiteY56" fmla="*/ 38100 h 1612900"/>
              <a:gd name="connsiteX57" fmla="*/ 1113367 w 1138767"/>
              <a:gd name="connsiteY57" fmla="*/ 12700 h 1612900"/>
              <a:gd name="connsiteX58" fmla="*/ 1138767 w 1138767"/>
              <a:gd name="connsiteY58" fmla="*/ 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38767" h="1612900">
                <a:moveTo>
                  <a:pt x="0" y="1612900"/>
                </a:moveTo>
                <a:lnTo>
                  <a:pt x="0" y="1570567"/>
                </a:lnTo>
                <a:lnTo>
                  <a:pt x="21167" y="1515534"/>
                </a:lnTo>
                <a:lnTo>
                  <a:pt x="4233" y="1494367"/>
                </a:lnTo>
                <a:cubicBezTo>
                  <a:pt x="30972" y="1485454"/>
                  <a:pt x="20708" y="1485900"/>
                  <a:pt x="33867" y="1485900"/>
                </a:cubicBezTo>
                <a:lnTo>
                  <a:pt x="101600" y="1498600"/>
                </a:lnTo>
                <a:lnTo>
                  <a:pt x="135467" y="1477434"/>
                </a:lnTo>
                <a:lnTo>
                  <a:pt x="135467" y="1447800"/>
                </a:lnTo>
                <a:lnTo>
                  <a:pt x="165100" y="1443567"/>
                </a:lnTo>
                <a:lnTo>
                  <a:pt x="165100" y="1443567"/>
                </a:lnTo>
                <a:lnTo>
                  <a:pt x="198967" y="1392767"/>
                </a:lnTo>
                <a:lnTo>
                  <a:pt x="241300" y="1371600"/>
                </a:lnTo>
                <a:lnTo>
                  <a:pt x="241300" y="1346200"/>
                </a:lnTo>
                <a:lnTo>
                  <a:pt x="254000" y="1316567"/>
                </a:lnTo>
                <a:lnTo>
                  <a:pt x="296333" y="1316567"/>
                </a:lnTo>
                <a:lnTo>
                  <a:pt x="330200" y="1295400"/>
                </a:lnTo>
                <a:lnTo>
                  <a:pt x="359833" y="1265767"/>
                </a:lnTo>
                <a:lnTo>
                  <a:pt x="389467" y="1261534"/>
                </a:lnTo>
                <a:lnTo>
                  <a:pt x="406400" y="1231900"/>
                </a:lnTo>
                <a:lnTo>
                  <a:pt x="436033" y="1159934"/>
                </a:lnTo>
                <a:lnTo>
                  <a:pt x="465667" y="1159934"/>
                </a:lnTo>
                <a:lnTo>
                  <a:pt x="465667" y="1126067"/>
                </a:lnTo>
                <a:lnTo>
                  <a:pt x="465667" y="1092200"/>
                </a:lnTo>
                <a:lnTo>
                  <a:pt x="503767" y="1032934"/>
                </a:lnTo>
                <a:lnTo>
                  <a:pt x="537633" y="1016000"/>
                </a:lnTo>
                <a:lnTo>
                  <a:pt x="554567" y="973667"/>
                </a:lnTo>
                <a:lnTo>
                  <a:pt x="592667" y="956734"/>
                </a:lnTo>
                <a:lnTo>
                  <a:pt x="613833" y="922867"/>
                </a:lnTo>
                <a:cubicBezTo>
                  <a:pt x="631913" y="882188"/>
                  <a:pt x="616869" y="884767"/>
                  <a:pt x="639233" y="884767"/>
                </a:cubicBezTo>
                <a:lnTo>
                  <a:pt x="681567" y="884767"/>
                </a:lnTo>
                <a:lnTo>
                  <a:pt x="745067" y="905934"/>
                </a:lnTo>
                <a:lnTo>
                  <a:pt x="787400" y="889000"/>
                </a:lnTo>
                <a:lnTo>
                  <a:pt x="808567" y="859367"/>
                </a:lnTo>
                <a:lnTo>
                  <a:pt x="808567" y="821267"/>
                </a:lnTo>
                <a:lnTo>
                  <a:pt x="817033" y="787400"/>
                </a:lnTo>
                <a:lnTo>
                  <a:pt x="872067" y="753534"/>
                </a:lnTo>
                <a:lnTo>
                  <a:pt x="918633" y="753534"/>
                </a:lnTo>
                <a:lnTo>
                  <a:pt x="956733" y="728134"/>
                </a:lnTo>
                <a:lnTo>
                  <a:pt x="977900" y="698500"/>
                </a:lnTo>
                <a:lnTo>
                  <a:pt x="999067" y="668867"/>
                </a:lnTo>
                <a:lnTo>
                  <a:pt x="952500" y="651934"/>
                </a:lnTo>
                <a:lnTo>
                  <a:pt x="931333" y="596900"/>
                </a:lnTo>
                <a:lnTo>
                  <a:pt x="910167" y="499534"/>
                </a:lnTo>
                <a:lnTo>
                  <a:pt x="855133" y="436034"/>
                </a:lnTo>
                <a:lnTo>
                  <a:pt x="855133" y="402167"/>
                </a:lnTo>
                <a:lnTo>
                  <a:pt x="833967" y="372534"/>
                </a:lnTo>
                <a:lnTo>
                  <a:pt x="812800" y="342900"/>
                </a:lnTo>
                <a:lnTo>
                  <a:pt x="833967" y="317500"/>
                </a:lnTo>
                <a:lnTo>
                  <a:pt x="922867" y="338667"/>
                </a:lnTo>
                <a:lnTo>
                  <a:pt x="901700" y="296334"/>
                </a:lnTo>
                <a:lnTo>
                  <a:pt x="927100" y="283634"/>
                </a:lnTo>
                <a:lnTo>
                  <a:pt x="965200" y="228600"/>
                </a:lnTo>
                <a:lnTo>
                  <a:pt x="999067" y="207434"/>
                </a:lnTo>
                <a:lnTo>
                  <a:pt x="1007533" y="160867"/>
                </a:lnTo>
                <a:lnTo>
                  <a:pt x="1045633" y="127000"/>
                </a:lnTo>
                <a:lnTo>
                  <a:pt x="1092200" y="80434"/>
                </a:lnTo>
                <a:lnTo>
                  <a:pt x="1092200" y="38100"/>
                </a:lnTo>
                <a:lnTo>
                  <a:pt x="1113367" y="12700"/>
                </a:lnTo>
                <a:lnTo>
                  <a:pt x="1138767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uppierung 40"/>
          <p:cNvGrpSpPr/>
          <p:nvPr/>
        </p:nvGrpSpPr>
        <p:grpSpPr>
          <a:xfrm>
            <a:off x="6599766" y="2980269"/>
            <a:ext cx="1969086" cy="3131169"/>
            <a:chOff x="6599766" y="3024687"/>
            <a:chExt cx="1969086" cy="3131169"/>
          </a:xfrm>
        </p:grpSpPr>
        <p:pic>
          <p:nvPicPr>
            <p:cNvPr id="30" name="Bild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99766" y="3024687"/>
              <a:ext cx="1969086" cy="3131169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39" name="Textfeld 38"/>
            <p:cNvSpPr txBox="1"/>
            <p:nvPr/>
          </p:nvSpPr>
          <p:spPr>
            <a:xfrm>
              <a:off x="6599766" y="5832152"/>
              <a:ext cx="196908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Edward I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uppierung 43"/>
          <p:cNvGrpSpPr/>
          <p:nvPr/>
        </p:nvGrpSpPr>
        <p:grpSpPr>
          <a:xfrm>
            <a:off x="6599766" y="3066784"/>
            <a:ext cx="1969086" cy="2987220"/>
            <a:chOff x="3998894" y="2320760"/>
            <a:chExt cx="1969086" cy="2987220"/>
          </a:xfrm>
        </p:grpSpPr>
        <p:pic>
          <p:nvPicPr>
            <p:cNvPr id="42" name="Bild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8894" y="2320760"/>
              <a:ext cx="1969086" cy="2973086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43" name="Textfeld 42"/>
            <p:cNvSpPr txBox="1"/>
            <p:nvPr/>
          </p:nvSpPr>
          <p:spPr>
            <a:xfrm>
              <a:off x="3998894" y="5000203"/>
              <a:ext cx="196908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Henry II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8" name="Gruppierung 46"/>
          <p:cNvGrpSpPr/>
          <p:nvPr/>
        </p:nvGrpSpPr>
        <p:grpSpPr>
          <a:xfrm>
            <a:off x="6599766" y="3185294"/>
            <a:ext cx="1969086" cy="2628653"/>
            <a:chOff x="3998894" y="2320759"/>
            <a:chExt cx="1969086" cy="2628653"/>
          </a:xfrm>
        </p:grpSpPr>
        <p:pic>
          <p:nvPicPr>
            <p:cNvPr id="45" name="Bild 4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98894" y="2320759"/>
              <a:ext cx="1969086" cy="2628653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46" name="Textfeld 45"/>
            <p:cNvSpPr txBox="1"/>
            <p:nvPr/>
          </p:nvSpPr>
          <p:spPr>
            <a:xfrm>
              <a:off x="3998894" y="4641635"/>
              <a:ext cx="196908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William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the</a:t>
              </a:r>
              <a:r>
                <a:rPr lang="de-DE" sz="1400" dirty="0" smtClean="0">
                  <a:solidFill>
                    <a:schemeClr val="bg1"/>
                  </a:solidFill>
                </a:rPr>
                <a:t>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Conqueror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49" name="Textfeld 48"/>
          <p:cNvSpPr txBox="1"/>
          <p:nvPr/>
        </p:nvSpPr>
        <p:spPr>
          <a:xfrm>
            <a:off x="6819899" y="920750"/>
            <a:ext cx="203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Hinweis: Flaggen sind nicht von Anfang an im Gebrauch </a:t>
            </a:r>
            <a:endParaRPr lang="de-DE" sz="1200" dirty="0">
              <a:solidFill>
                <a:srgbClr val="143C78"/>
              </a:solidFill>
            </a:endParaRPr>
          </a:p>
        </p:txBody>
      </p:sp>
      <p:pic>
        <p:nvPicPr>
          <p:cNvPr id="59" name="Bild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6715" y="4527136"/>
            <a:ext cx="556465" cy="333879"/>
          </a:xfrm>
          <a:prstGeom prst="rect">
            <a:avLst/>
          </a:prstGeom>
        </p:spPr>
      </p:pic>
      <p:pic>
        <p:nvPicPr>
          <p:cNvPr id="60" name="Bild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5367" y="1981922"/>
            <a:ext cx="556465" cy="306508"/>
          </a:xfrm>
          <a:prstGeom prst="rect">
            <a:avLst/>
          </a:prstGeom>
        </p:spPr>
      </p:pic>
      <p:pic>
        <p:nvPicPr>
          <p:cNvPr id="61" name="Bild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7903" y="4420635"/>
            <a:ext cx="427222" cy="419814"/>
          </a:xfrm>
          <a:prstGeom prst="rect">
            <a:avLst/>
          </a:prstGeom>
        </p:spPr>
      </p:pic>
      <p:sp>
        <p:nvSpPr>
          <p:cNvPr id="66" name="Textfeld 65"/>
          <p:cNvSpPr txBox="1"/>
          <p:nvPr/>
        </p:nvSpPr>
        <p:spPr>
          <a:xfrm rot="18967166">
            <a:off x="3908974" y="2461102"/>
            <a:ext cx="11698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Schottland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2806414" y="3840601"/>
            <a:ext cx="11698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Irland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68" name="Textfeld 67"/>
          <p:cNvSpPr txBox="1"/>
          <p:nvPr/>
        </p:nvSpPr>
        <p:spPr>
          <a:xfrm rot="17747013">
            <a:off x="4014192" y="4479885"/>
            <a:ext cx="11698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Wales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69" name="Textfeld 68"/>
          <p:cNvSpPr txBox="1"/>
          <p:nvPr/>
        </p:nvSpPr>
        <p:spPr>
          <a:xfrm>
            <a:off x="4688032" y="3928300"/>
            <a:ext cx="11698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England</a:t>
            </a:r>
            <a:endParaRPr lang="de-DE" sz="1200" dirty="0">
              <a:solidFill>
                <a:srgbClr val="143C78"/>
              </a:solidFill>
            </a:endParaRPr>
          </a:p>
        </p:txBody>
      </p:sp>
      <p:pic>
        <p:nvPicPr>
          <p:cNvPr id="50" name="Bild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7103" y="4479133"/>
            <a:ext cx="522553" cy="313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 17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10000"/>
          </a:blip>
          <a:stretch>
            <a:fillRect/>
          </a:stretch>
        </p:blipFill>
        <p:spPr>
          <a:xfrm>
            <a:off x="1910572" y="920750"/>
            <a:ext cx="4909327" cy="5246068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100" name="Freihandform 99"/>
          <p:cNvSpPr>
            <a:spLocks/>
          </p:cNvSpPr>
          <p:nvPr/>
        </p:nvSpPr>
        <p:spPr>
          <a:xfrm>
            <a:off x="4745563" y="3018369"/>
            <a:ext cx="353506" cy="443049"/>
          </a:xfrm>
          <a:custGeom>
            <a:avLst/>
            <a:gdLst>
              <a:gd name="connsiteX0" fmla="*/ 0 w 1138767"/>
              <a:gd name="connsiteY0" fmla="*/ 1612900 h 1612900"/>
              <a:gd name="connsiteX1" fmla="*/ 0 w 1138767"/>
              <a:gd name="connsiteY1" fmla="*/ 1570567 h 1612900"/>
              <a:gd name="connsiteX2" fmla="*/ 21167 w 1138767"/>
              <a:gd name="connsiteY2" fmla="*/ 1515534 h 1612900"/>
              <a:gd name="connsiteX3" fmla="*/ 4233 w 1138767"/>
              <a:gd name="connsiteY3" fmla="*/ 1494367 h 1612900"/>
              <a:gd name="connsiteX4" fmla="*/ 33867 w 1138767"/>
              <a:gd name="connsiteY4" fmla="*/ 1485900 h 1612900"/>
              <a:gd name="connsiteX5" fmla="*/ 101600 w 1138767"/>
              <a:gd name="connsiteY5" fmla="*/ 1498600 h 1612900"/>
              <a:gd name="connsiteX6" fmla="*/ 135467 w 1138767"/>
              <a:gd name="connsiteY6" fmla="*/ 1477434 h 1612900"/>
              <a:gd name="connsiteX7" fmla="*/ 135467 w 1138767"/>
              <a:gd name="connsiteY7" fmla="*/ 1447800 h 1612900"/>
              <a:gd name="connsiteX8" fmla="*/ 165100 w 1138767"/>
              <a:gd name="connsiteY8" fmla="*/ 1443567 h 1612900"/>
              <a:gd name="connsiteX9" fmla="*/ 165100 w 1138767"/>
              <a:gd name="connsiteY9" fmla="*/ 1443567 h 1612900"/>
              <a:gd name="connsiteX10" fmla="*/ 198967 w 1138767"/>
              <a:gd name="connsiteY10" fmla="*/ 1392767 h 1612900"/>
              <a:gd name="connsiteX11" fmla="*/ 241300 w 1138767"/>
              <a:gd name="connsiteY11" fmla="*/ 1371600 h 1612900"/>
              <a:gd name="connsiteX12" fmla="*/ 241300 w 1138767"/>
              <a:gd name="connsiteY12" fmla="*/ 1346200 h 1612900"/>
              <a:gd name="connsiteX13" fmla="*/ 254000 w 1138767"/>
              <a:gd name="connsiteY13" fmla="*/ 1316567 h 1612900"/>
              <a:gd name="connsiteX14" fmla="*/ 296333 w 1138767"/>
              <a:gd name="connsiteY14" fmla="*/ 1316567 h 1612900"/>
              <a:gd name="connsiteX15" fmla="*/ 330200 w 1138767"/>
              <a:gd name="connsiteY15" fmla="*/ 1295400 h 1612900"/>
              <a:gd name="connsiteX16" fmla="*/ 359833 w 1138767"/>
              <a:gd name="connsiteY16" fmla="*/ 1265767 h 1612900"/>
              <a:gd name="connsiteX17" fmla="*/ 389467 w 1138767"/>
              <a:gd name="connsiteY17" fmla="*/ 1261534 h 1612900"/>
              <a:gd name="connsiteX18" fmla="*/ 406400 w 1138767"/>
              <a:gd name="connsiteY18" fmla="*/ 1231900 h 1612900"/>
              <a:gd name="connsiteX19" fmla="*/ 436033 w 1138767"/>
              <a:gd name="connsiteY19" fmla="*/ 1159934 h 1612900"/>
              <a:gd name="connsiteX20" fmla="*/ 465667 w 1138767"/>
              <a:gd name="connsiteY20" fmla="*/ 1159934 h 1612900"/>
              <a:gd name="connsiteX21" fmla="*/ 465667 w 1138767"/>
              <a:gd name="connsiteY21" fmla="*/ 1126067 h 1612900"/>
              <a:gd name="connsiteX22" fmla="*/ 465667 w 1138767"/>
              <a:gd name="connsiteY22" fmla="*/ 1092200 h 1612900"/>
              <a:gd name="connsiteX23" fmla="*/ 503767 w 1138767"/>
              <a:gd name="connsiteY23" fmla="*/ 1032934 h 1612900"/>
              <a:gd name="connsiteX24" fmla="*/ 537633 w 1138767"/>
              <a:gd name="connsiteY24" fmla="*/ 1016000 h 1612900"/>
              <a:gd name="connsiteX25" fmla="*/ 554567 w 1138767"/>
              <a:gd name="connsiteY25" fmla="*/ 973667 h 1612900"/>
              <a:gd name="connsiteX26" fmla="*/ 592667 w 1138767"/>
              <a:gd name="connsiteY26" fmla="*/ 956734 h 1612900"/>
              <a:gd name="connsiteX27" fmla="*/ 613833 w 1138767"/>
              <a:gd name="connsiteY27" fmla="*/ 922867 h 1612900"/>
              <a:gd name="connsiteX28" fmla="*/ 639233 w 1138767"/>
              <a:gd name="connsiteY28" fmla="*/ 884767 h 1612900"/>
              <a:gd name="connsiteX29" fmla="*/ 681567 w 1138767"/>
              <a:gd name="connsiteY29" fmla="*/ 884767 h 1612900"/>
              <a:gd name="connsiteX30" fmla="*/ 745067 w 1138767"/>
              <a:gd name="connsiteY30" fmla="*/ 905934 h 1612900"/>
              <a:gd name="connsiteX31" fmla="*/ 787400 w 1138767"/>
              <a:gd name="connsiteY31" fmla="*/ 889000 h 1612900"/>
              <a:gd name="connsiteX32" fmla="*/ 808567 w 1138767"/>
              <a:gd name="connsiteY32" fmla="*/ 859367 h 1612900"/>
              <a:gd name="connsiteX33" fmla="*/ 808567 w 1138767"/>
              <a:gd name="connsiteY33" fmla="*/ 821267 h 1612900"/>
              <a:gd name="connsiteX34" fmla="*/ 817033 w 1138767"/>
              <a:gd name="connsiteY34" fmla="*/ 787400 h 1612900"/>
              <a:gd name="connsiteX35" fmla="*/ 872067 w 1138767"/>
              <a:gd name="connsiteY35" fmla="*/ 753534 h 1612900"/>
              <a:gd name="connsiteX36" fmla="*/ 918633 w 1138767"/>
              <a:gd name="connsiteY36" fmla="*/ 753534 h 1612900"/>
              <a:gd name="connsiteX37" fmla="*/ 956733 w 1138767"/>
              <a:gd name="connsiteY37" fmla="*/ 728134 h 1612900"/>
              <a:gd name="connsiteX38" fmla="*/ 977900 w 1138767"/>
              <a:gd name="connsiteY38" fmla="*/ 698500 h 1612900"/>
              <a:gd name="connsiteX39" fmla="*/ 999067 w 1138767"/>
              <a:gd name="connsiteY39" fmla="*/ 668867 h 1612900"/>
              <a:gd name="connsiteX40" fmla="*/ 952500 w 1138767"/>
              <a:gd name="connsiteY40" fmla="*/ 651934 h 1612900"/>
              <a:gd name="connsiteX41" fmla="*/ 931333 w 1138767"/>
              <a:gd name="connsiteY41" fmla="*/ 596900 h 1612900"/>
              <a:gd name="connsiteX42" fmla="*/ 910167 w 1138767"/>
              <a:gd name="connsiteY42" fmla="*/ 499534 h 1612900"/>
              <a:gd name="connsiteX43" fmla="*/ 855133 w 1138767"/>
              <a:gd name="connsiteY43" fmla="*/ 436034 h 1612900"/>
              <a:gd name="connsiteX44" fmla="*/ 855133 w 1138767"/>
              <a:gd name="connsiteY44" fmla="*/ 402167 h 1612900"/>
              <a:gd name="connsiteX45" fmla="*/ 833967 w 1138767"/>
              <a:gd name="connsiteY45" fmla="*/ 372534 h 1612900"/>
              <a:gd name="connsiteX46" fmla="*/ 812800 w 1138767"/>
              <a:gd name="connsiteY46" fmla="*/ 342900 h 1612900"/>
              <a:gd name="connsiteX47" fmla="*/ 833967 w 1138767"/>
              <a:gd name="connsiteY47" fmla="*/ 317500 h 1612900"/>
              <a:gd name="connsiteX48" fmla="*/ 922867 w 1138767"/>
              <a:gd name="connsiteY48" fmla="*/ 338667 h 1612900"/>
              <a:gd name="connsiteX49" fmla="*/ 901700 w 1138767"/>
              <a:gd name="connsiteY49" fmla="*/ 296334 h 1612900"/>
              <a:gd name="connsiteX50" fmla="*/ 927100 w 1138767"/>
              <a:gd name="connsiteY50" fmla="*/ 283634 h 1612900"/>
              <a:gd name="connsiteX51" fmla="*/ 965200 w 1138767"/>
              <a:gd name="connsiteY51" fmla="*/ 228600 h 1612900"/>
              <a:gd name="connsiteX52" fmla="*/ 999067 w 1138767"/>
              <a:gd name="connsiteY52" fmla="*/ 207434 h 1612900"/>
              <a:gd name="connsiteX53" fmla="*/ 1007533 w 1138767"/>
              <a:gd name="connsiteY53" fmla="*/ 160867 h 1612900"/>
              <a:gd name="connsiteX54" fmla="*/ 1045633 w 1138767"/>
              <a:gd name="connsiteY54" fmla="*/ 127000 h 1612900"/>
              <a:gd name="connsiteX55" fmla="*/ 1092200 w 1138767"/>
              <a:gd name="connsiteY55" fmla="*/ 80434 h 1612900"/>
              <a:gd name="connsiteX56" fmla="*/ 1092200 w 1138767"/>
              <a:gd name="connsiteY56" fmla="*/ 38100 h 1612900"/>
              <a:gd name="connsiteX57" fmla="*/ 1113367 w 1138767"/>
              <a:gd name="connsiteY57" fmla="*/ 12700 h 1612900"/>
              <a:gd name="connsiteX58" fmla="*/ 1138767 w 1138767"/>
              <a:gd name="connsiteY58" fmla="*/ 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38767" h="1612900">
                <a:moveTo>
                  <a:pt x="0" y="1612900"/>
                </a:moveTo>
                <a:lnTo>
                  <a:pt x="0" y="1570567"/>
                </a:lnTo>
                <a:lnTo>
                  <a:pt x="21167" y="1515534"/>
                </a:lnTo>
                <a:lnTo>
                  <a:pt x="4233" y="1494367"/>
                </a:lnTo>
                <a:cubicBezTo>
                  <a:pt x="30972" y="1485454"/>
                  <a:pt x="20708" y="1485900"/>
                  <a:pt x="33867" y="1485900"/>
                </a:cubicBezTo>
                <a:lnTo>
                  <a:pt x="101600" y="1498600"/>
                </a:lnTo>
                <a:lnTo>
                  <a:pt x="135467" y="1477434"/>
                </a:lnTo>
                <a:lnTo>
                  <a:pt x="135467" y="1447800"/>
                </a:lnTo>
                <a:lnTo>
                  <a:pt x="165100" y="1443567"/>
                </a:lnTo>
                <a:lnTo>
                  <a:pt x="165100" y="1443567"/>
                </a:lnTo>
                <a:lnTo>
                  <a:pt x="198967" y="1392767"/>
                </a:lnTo>
                <a:lnTo>
                  <a:pt x="241300" y="1371600"/>
                </a:lnTo>
                <a:lnTo>
                  <a:pt x="241300" y="1346200"/>
                </a:lnTo>
                <a:lnTo>
                  <a:pt x="254000" y="1316567"/>
                </a:lnTo>
                <a:lnTo>
                  <a:pt x="296333" y="1316567"/>
                </a:lnTo>
                <a:lnTo>
                  <a:pt x="330200" y="1295400"/>
                </a:lnTo>
                <a:lnTo>
                  <a:pt x="359833" y="1265767"/>
                </a:lnTo>
                <a:lnTo>
                  <a:pt x="389467" y="1261534"/>
                </a:lnTo>
                <a:lnTo>
                  <a:pt x="406400" y="1231900"/>
                </a:lnTo>
                <a:lnTo>
                  <a:pt x="436033" y="1159934"/>
                </a:lnTo>
                <a:lnTo>
                  <a:pt x="465667" y="1159934"/>
                </a:lnTo>
                <a:lnTo>
                  <a:pt x="465667" y="1126067"/>
                </a:lnTo>
                <a:lnTo>
                  <a:pt x="465667" y="1092200"/>
                </a:lnTo>
                <a:lnTo>
                  <a:pt x="503767" y="1032934"/>
                </a:lnTo>
                <a:lnTo>
                  <a:pt x="537633" y="1016000"/>
                </a:lnTo>
                <a:lnTo>
                  <a:pt x="554567" y="973667"/>
                </a:lnTo>
                <a:lnTo>
                  <a:pt x="592667" y="956734"/>
                </a:lnTo>
                <a:lnTo>
                  <a:pt x="613833" y="922867"/>
                </a:lnTo>
                <a:cubicBezTo>
                  <a:pt x="631913" y="882188"/>
                  <a:pt x="616869" y="884767"/>
                  <a:pt x="639233" y="884767"/>
                </a:cubicBezTo>
                <a:lnTo>
                  <a:pt x="681567" y="884767"/>
                </a:lnTo>
                <a:lnTo>
                  <a:pt x="745067" y="905934"/>
                </a:lnTo>
                <a:lnTo>
                  <a:pt x="787400" y="889000"/>
                </a:lnTo>
                <a:lnTo>
                  <a:pt x="808567" y="859367"/>
                </a:lnTo>
                <a:lnTo>
                  <a:pt x="808567" y="821267"/>
                </a:lnTo>
                <a:lnTo>
                  <a:pt x="817033" y="787400"/>
                </a:lnTo>
                <a:lnTo>
                  <a:pt x="872067" y="753534"/>
                </a:lnTo>
                <a:lnTo>
                  <a:pt x="918633" y="753534"/>
                </a:lnTo>
                <a:lnTo>
                  <a:pt x="956733" y="728134"/>
                </a:lnTo>
                <a:lnTo>
                  <a:pt x="977900" y="698500"/>
                </a:lnTo>
                <a:lnTo>
                  <a:pt x="999067" y="668867"/>
                </a:lnTo>
                <a:lnTo>
                  <a:pt x="952500" y="651934"/>
                </a:lnTo>
                <a:lnTo>
                  <a:pt x="931333" y="596900"/>
                </a:lnTo>
                <a:lnTo>
                  <a:pt x="910167" y="499534"/>
                </a:lnTo>
                <a:lnTo>
                  <a:pt x="855133" y="436034"/>
                </a:lnTo>
                <a:lnTo>
                  <a:pt x="855133" y="402167"/>
                </a:lnTo>
                <a:lnTo>
                  <a:pt x="833967" y="372534"/>
                </a:lnTo>
                <a:lnTo>
                  <a:pt x="812800" y="342900"/>
                </a:lnTo>
                <a:lnTo>
                  <a:pt x="833967" y="317500"/>
                </a:lnTo>
                <a:lnTo>
                  <a:pt x="922867" y="338667"/>
                </a:lnTo>
                <a:lnTo>
                  <a:pt x="901700" y="296334"/>
                </a:lnTo>
                <a:lnTo>
                  <a:pt x="927100" y="283634"/>
                </a:lnTo>
                <a:lnTo>
                  <a:pt x="965200" y="228600"/>
                </a:lnTo>
                <a:lnTo>
                  <a:pt x="999067" y="207434"/>
                </a:lnTo>
                <a:lnTo>
                  <a:pt x="1007533" y="160867"/>
                </a:lnTo>
                <a:lnTo>
                  <a:pt x="1045633" y="127000"/>
                </a:lnTo>
                <a:lnTo>
                  <a:pt x="1092200" y="80434"/>
                </a:lnTo>
                <a:lnTo>
                  <a:pt x="1092200" y="38100"/>
                </a:lnTo>
                <a:lnTo>
                  <a:pt x="1113367" y="12700"/>
                </a:lnTo>
                <a:lnTo>
                  <a:pt x="1138767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80" name="Gruppierung 79"/>
          <p:cNvGrpSpPr/>
          <p:nvPr/>
        </p:nvGrpSpPr>
        <p:grpSpPr>
          <a:xfrm>
            <a:off x="139700" y="1682750"/>
            <a:ext cx="2724144" cy="4569658"/>
            <a:chOff x="139700" y="920750"/>
            <a:chExt cx="2724144" cy="4569658"/>
          </a:xfrm>
        </p:grpSpPr>
        <p:grpSp>
          <p:nvGrpSpPr>
            <p:cNvPr id="37" name="Gruppierung 36"/>
            <p:cNvGrpSpPr/>
            <p:nvPr/>
          </p:nvGrpSpPr>
          <p:grpSpPr>
            <a:xfrm>
              <a:off x="139700" y="920750"/>
              <a:ext cx="2724144" cy="4569658"/>
              <a:chOff x="177800" y="965880"/>
              <a:chExt cx="2724144" cy="4977720"/>
            </a:xfrm>
          </p:grpSpPr>
          <p:sp>
            <p:nvSpPr>
              <p:cNvPr id="64" name="Rechteck 63"/>
              <p:cNvSpPr/>
              <p:nvPr/>
            </p:nvSpPr>
            <p:spPr>
              <a:xfrm>
                <a:off x="177800" y="1035050"/>
                <a:ext cx="2724144" cy="4908550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6" name="Rechteck 55"/>
              <p:cNvSpPr/>
              <p:nvPr/>
            </p:nvSpPr>
            <p:spPr>
              <a:xfrm>
                <a:off x="177800" y="1035050"/>
                <a:ext cx="1362072" cy="4908550"/>
              </a:xfrm>
              <a:prstGeom prst="rect">
                <a:avLst/>
              </a:prstGeom>
              <a:solidFill>
                <a:srgbClr val="660032">
                  <a:alpha val="20000"/>
                </a:srgbClr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7" name="Rechteck 56"/>
              <p:cNvSpPr/>
              <p:nvPr/>
            </p:nvSpPr>
            <p:spPr>
              <a:xfrm>
                <a:off x="1539872" y="1035050"/>
                <a:ext cx="1362072" cy="4908550"/>
              </a:xfrm>
              <a:prstGeom prst="rect">
                <a:avLst/>
              </a:prstGeom>
              <a:solidFill>
                <a:srgbClr val="143C78">
                  <a:alpha val="20000"/>
                </a:srgbClr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8" name="Textfeld 57"/>
              <p:cNvSpPr txBox="1"/>
              <p:nvPr/>
            </p:nvSpPr>
            <p:spPr>
              <a:xfrm>
                <a:off x="177800" y="993548"/>
                <a:ext cx="1362072" cy="368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dirty="0" smtClean="0">
                    <a:solidFill>
                      <a:srgbClr val="660032"/>
                    </a:solidFill>
                  </a:rPr>
                  <a:t>England</a:t>
                </a:r>
                <a:endParaRPr lang="de-DE" sz="1600" dirty="0">
                  <a:solidFill>
                    <a:srgbClr val="660032"/>
                  </a:solidFill>
                </a:endParaRPr>
              </a:p>
            </p:txBody>
          </p:sp>
          <p:sp>
            <p:nvSpPr>
              <p:cNvPr id="59" name="Textfeld 58"/>
              <p:cNvSpPr txBox="1"/>
              <p:nvPr/>
            </p:nvSpPr>
            <p:spPr>
              <a:xfrm>
                <a:off x="1539872" y="965880"/>
                <a:ext cx="1362072" cy="368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dirty="0" smtClean="0">
                    <a:solidFill>
                      <a:srgbClr val="143C78"/>
                    </a:solidFill>
                  </a:rPr>
                  <a:t>Scotland</a:t>
                </a:r>
                <a:endParaRPr lang="de-DE" sz="1600" dirty="0">
                  <a:solidFill>
                    <a:srgbClr val="143C78"/>
                  </a:solidFill>
                </a:endParaRPr>
              </a:p>
            </p:txBody>
          </p:sp>
          <p:pic>
            <p:nvPicPr>
              <p:cNvPr id="61" name="Bild 6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7950" y="1321583"/>
                <a:ext cx="847300" cy="508380"/>
              </a:xfrm>
              <a:prstGeom prst="rect">
                <a:avLst/>
              </a:prstGeom>
            </p:spPr>
          </p:pic>
          <p:pic>
            <p:nvPicPr>
              <p:cNvPr id="62" name="Bild 6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3696" y="1349250"/>
                <a:ext cx="847300" cy="508380"/>
              </a:xfrm>
              <a:prstGeom prst="rect">
                <a:avLst/>
              </a:prstGeom>
            </p:spPr>
          </p:pic>
        </p:grpSp>
        <p:sp>
          <p:nvSpPr>
            <p:cNvPr id="5" name="Textfeld 4"/>
            <p:cNvSpPr txBox="1"/>
            <p:nvPr/>
          </p:nvSpPr>
          <p:spPr>
            <a:xfrm>
              <a:off x="412750" y="1785777"/>
              <a:ext cx="1022349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Henry VII</a:t>
              </a:r>
            </a:p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(1485-1509)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45" name="Gruppierung 44"/>
          <p:cNvGrpSpPr/>
          <p:nvPr/>
        </p:nvGrpSpPr>
        <p:grpSpPr>
          <a:xfrm>
            <a:off x="923924" y="3040220"/>
            <a:ext cx="2651126" cy="755015"/>
            <a:chOff x="962024" y="3345020"/>
            <a:chExt cx="2651126" cy="755015"/>
          </a:xfrm>
        </p:grpSpPr>
        <p:sp>
          <p:nvSpPr>
            <p:cNvPr id="13" name="Textfeld 12"/>
            <p:cNvSpPr txBox="1"/>
            <p:nvPr/>
          </p:nvSpPr>
          <p:spPr>
            <a:xfrm>
              <a:off x="2635250" y="3607592"/>
              <a:ext cx="977900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Margaret</a:t>
              </a:r>
            </a:p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cxnSp>
          <p:nvCxnSpPr>
            <p:cNvPr id="20" name="Gewinkelte Verbindung 19"/>
            <p:cNvCxnSpPr>
              <a:stCxn id="5" idx="2"/>
              <a:endCxn id="13" idx="0"/>
            </p:cNvCxnSpPr>
            <p:nvPr/>
          </p:nvCxnSpPr>
          <p:spPr>
            <a:xfrm rot="16200000" flipH="1">
              <a:off x="1911826" y="2395218"/>
              <a:ext cx="262572" cy="2162175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ung 38"/>
          <p:cNvGrpSpPr/>
          <p:nvPr/>
        </p:nvGrpSpPr>
        <p:grpSpPr>
          <a:xfrm>
            <a:off x="412750" y="3052921"/>
            <a:ext cx="1022348" cy="755014"/>
            <a:chOff x="450850" y="2595721"/>
            <a:chExt cx="1022348" cy="755014"/>
          </a:xfrm>
        </p:grpSpPr>
        <p:sp>
          <p:nvSpPr>
            <p:cNvPr id="6" name="Textfeld 5"/>
            <p:cNvSpPr txBox="1"/>
            <p:nvPr/>
          </p:nvSpPr>
          <p:spPr>
            <a:xfrm>
              <a:off x="450850" y="2858292"/>
              <a:ext cx="1022348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Henry VIII</a:t>
              </a:r>
            </a:p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(1509-1547)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cxnSp>
          <p:nvCxnSpPr>
            <p:cNvPr id="22" name="Gewinkelte Verbindung 21"/>
            <p:cNvCxnSpPr>
              <a:stCxn id="5" idx="2"/>
              <a:endCxn id="6" idx="0"/>
            </p:cNvCxnSpPr>
            <p:nvPr/>
          </p:nvCxnSpPr>
          <p:spPr>
            <a:xfrm rot="5400000">
              <a:off x="830739" y="2727006"/>
              <a:ext cx="262572" cy="1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pierung 46"/>
          <p:cNvGrpSpPr/>
          <p:nvPr/>
        </p:nvGrpSpPr>
        <p:grpSpPr>
          <a:xfrm>
            <a:off x="1568450" y="3795235"/>
            <a:ext cx="1517650" cy="733741"/>
            <a:chOff x="1606550" y="3338035"/>
            <a:chExt cx="1517650" cy="733741"/>
          </a:xfrm>
        </p:grpSpPr>
        <p:sp>
          <p:nvSpPr>
            <p:cNvPr id="15" name="Textfeld 14"/>
            <p:cNvSpPr txBox="1"/>
            <p:nvPr/>
          </p:nvSpPr>
          <p:spPr>
            <a:xfrm>
              <a:off x="1606550" y="3579333"/>
              <a:ext cx="1028700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James V</a:t>
              </a:r>
            </a:p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(1513-1542)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cxnSp>
          <p:nvCxnSpPr>
            <p:cNvPr id="26" name="Gewinkelte Verbindung 25"/>
            <p:cNvCxnSpPr>
              <a:stCxn id="15" idx="0"/>
              <a:endCxn id="13" idx="2"/>
            </p:cNvCxnSpPr>
            <p:nvPr/>
          </p:nvCxnSpPr>
          <p:spPr>
            <a:xfrm rot="5400000" flipH="1" flipV="1">
              <a:off x="2501901" y="2957034"/>
              <a:ext cx="241298" cy="1003300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winkelte Verbindung 27"/>
            <p:cNvCxnSpPr>
              <a:stCxn id="14" idx="2"/>
              <a:endCxn id="15" idx="0"/>
            </p:cNvCxnSpPr>
            <p:nvPr/>
          </p:nvCxnSpPr>
          <p:spPr>
            <a:xfrm rot="5400000">
              <a:off x="2006601" y="3465034"/>
              <a:ext cx="228598" cy="1588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ierung 41"/>
          <p:cNvGrpSpPr/>
          <p:nvPr/>
        </p:nvGrpSpPr>
        <p:grpSpPr>
          <a:xfrm>
            <a:off x="406398" y="3561713"/>
            <a:ext cx="1028700" cy="1378585"/>
            <a:chOff x="444498" y="3104513"/>
            <a:chExt cx="1028700" cy="1378585"/>
          </a:xfrm>
        </p:grpSpPr>
        <p:sp>
          <p:nvSpPr>
            <p:cNvPr id="8" name="Textfeld 7"/>
            <p:cNvSpPr txBox="1"/>
            <p:nvPr/>
          </p:nvSpPr>
          <p:spPr>
            <a:xfrm>
              <a:off x="444498" y="3990655"/>
              <a:ext cx="1028700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Mary I</a:t>
              </a:r>
            </a:p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(1553-1558)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cxnSp>
          <p:nvCxnSpPr>
            <p:cNvPr id="40" name="Gewinkelte Verbindung 39"/>
            <p:cNvCxnSpPr/>
            <p:nvPr/>
          </p:nvCxnSpPr>
          <p:spPr>
            <a:xfrm rot="10800000" flipV="1">
              <a:off x="507998" y="3104513"/>
              <a:ext cx="6352" cy="1132363"/>
            </a:xfrm>
            <a:prstGeom prst="bentConnector3">
              <a:avLst>
                <a:gd name="adj1" fmla="val 2399276"/>
              </a:avLst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uppierung 43"/>
          <p:cNvGrpSpPr/>
          <p:nvPr/>
        </p:nvGrpSpPr>
        <p:grpSpPr>
          <a:xfrm>
            <a:off x="406397" y="3561714"/>
            <a:ext cx="1028700" cy="1947227"/>
            <a:chOff x="444497" y="3104514"/>
            <a:chExt cx="1028700" cy="1947227"/>
          </a:xfrm>
        </p:grpSpPr>
        <p:sp>
          <p:nvSpPr>
            <p:cNvPr id="9" name="Textfeld 8"/>
            <p:cNvSpPr txBox="1"/>
            <p:nvPr/>
          </p:nvSpPr>
          <p:spPr>
            <a:xfrm>
              <a:off x="444497" y="4559298"/>
              <a:ext cx="1028700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Elizabeth I</a:t>
              </a:r>
            </a:p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(1558-1603)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cxnSp>
          <p:nvCxnSpPr>
            <p:cNvPr id="43" name="Gewinkelte Verbindung 42"/>
            <p:cNvCxnSpPr/>
            <p:nvPr/>
          </p:nvCxnSpPr>
          <p:spPr>
            <a:xfrm rot="10800000" flipV="1">
              <a:off x="444498" y="3104514"/>
              <a:ext cx="6353" cy="1688306"/>
            </a:xfrm>
            <a:prstGeom prst="bentConnector3">
              <a:avLst>
                <a:gd name="adj1" fmla="val 3698300"/>
              </a:avLst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uppierung 47"/>
          <p:cNvGrpSpPr/>
          <p:nvPr/>
        </p:nvGrpSpPr>
        <p:grpSpPr>
          <a:xfrm>
            <a:off x="1568450" y="4542470"/>
            <a:ext cx="1028700" cy="732949"/>
            <a:chOff x="1606550" y="4085270"/>
            <a:chExt cx="1028700" cy="732949"/>
          </a:xfrm>
        </p:grpSpPr>
        <p:sp>
          <p:nvSpPr>
            <p:cNvPr id="16" name="Textfeld 15"/>
            <p:cNvSpPr txBox="1"/>
            <p:nvPr/>
          </p:nvSpPr>
          <p:spPr>
            <a:xfrm>
              <a:off x="1606550" y="4325776"/>
              <a:ext cx="1028700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Mary</a:t>
              </a:r>
            </a:p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(1542-1567)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cxnSp>
          <p:nvCxnSpPr>
            <p:cNvPr id="50" name="Gewinkelte Verbindung 27"/>
            <p:cNvCxnSpPr>
              <a:stCxn id="16" idx="0"/>
              <a:endCxn id="15" idx="2"/>
            </p:cNvCxnSpPr>
            <p:nvPr/>
          </p:nvCxnSpPr>
          <p:spPr>
            <a:xfrm rot="5400000" flipH="1" flipV="1">
              <a:off x="2000250" y="4205126"/>
              <a:ext cx="241300" cy="1588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pierung 48"/>
          <p:cNvGrpSpPr/>
          <p:nvPr/>
        </p:nvGrpSpPr>
        <p:grpSpPr>
          <a:xfrm>
            <a:off x="406396" y="5288120"/>
            <a:ext cx="2190753" cy="888088"/>
            <a:chOff x="444496" y="4830920"/>
            <a:chExt cx="2190753" cy="888088"/>
          </a:xfrm>
        </p:grpSpPr>
        <p:sp>
          <p:nvSpPr>
            <p:cNvPr id="10" name="Textfeld 9"/>
            <p:cNvSpPr txBox="1"/>
            <p:nvPr/>
          </p:nvSpPr>
          <p:spPr>
            <a:xfrm>
              <a:off x="444496" y="5226565"/>
              <a:ext cx="2190753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James VI &amp; I</a:t>
              </a:r>
            </a:p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( 1567-1603 &amp; 1603-1625)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cxnSp>
          <p:nvCxnSpPr>
            <p:cNvPr id="53" name="Gewinkelte Verbindung 27"/>
            <p:cNvCxnSpPr>
              <a:stCxn id="10" idx="0"/>
              <a:endCxn id="16" idx="2"/>
            </p:cNvCxnSpPr>
            <p:nvPr/>
          </p:nvCxnSpPr>
          <p:spPr>
            <a:xfrm rot="5400000" flipH="1" flipV="1">
              <a:off x="1632563" y="4738229"/>
              <a:ext cx="395646" cy="581027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ierung 45"/>
          <p:cNvGrpSpPr/>
          <p:nvPr/>
        </p:nvGrpSpPr>
        <p:grpSpPr>
          <a:xfrm>
            <a:off x="1568450" y="3226593"/>
            <a:ext cx="1333494" cy="581342"/>
            <a:chOff x="1606550" y="2769393"/>
            <a:chExt cx="1333494" cy="581342"/>
          </a:xfrm>
        </p:grpSpPr>
        <p:sp>
          <p:nvSpPr>
            <p:cNvPr id="14" name="Textfeld 13"/>
            <p:cNvSpPr txBox="1"/>
            <p:nvPr/>
          </p:nvSpPr>
          <p:spPr>
            <a:xfrm>
              <a:off x="1606550" y="2858292"/>
              <a:ext cx="1028700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James IV</a:t>
              </a:r>
            </a:p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(1588-1513)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2326844" y="2769393"/>
              <a:ext cx="61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 smtClean="0">
                  <a:solidFill>
                    <a:srgbClr val="143C78"/>
                  </a:solidFill>
                </a:rPr>
                <a:t>∞</a:t>
              </a:r>
              <a:endParaRPr lang="de-DE" sz="24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41" name="Gruppierung 40"/>
          <p:cNvGrpSpPr/>
          <p:nvPr/>
        </p:nvGrpSpPr>
        <p:grpSpPr>
          <a:xfrm>
            <a:off x="406398" y="3561714"/>
            <a:ext cx="1028700" cy="809941"/>
            <a:chOff x="444498" y="3104514"/>
            <a:chExt cx="1028700" cy="809941"/>
          </a:xfrm>
        </p:grpSpPr>
        <p:sp>
          <p:nvSpPr>
            <p:cNvPr id="7" name="Textfeld 6"/>
            <p:cNvSpPr txBox="1"/>
            <p:nvPr/>
          </p:nvSpPr>
          <p:spPr>
            <a:xfrm>
              <a:off x="444498" y="3422012"/>
              <a:ext cx="1028700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Edward</a:t>
              </a:r>
            </a:p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(1547-1553)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cxnSp>
          <p:nvCxnSpPr>
            <p:cNvPr id="32" name="Gewinkelte Verbindung 31"/>
            <p:cNvCxnSpPr/>
            <p:nvPr/>
          </p:nvCxnSpPr>
          <p:spPr>
            <a:xfrm rot="10800000" flipV="1">
              <a:off x="571498" y="3104514"/>
              <a:ext cx="6352" cy="563720"/>
            </a:xfrm>
            <a:prstGeom prst="bentConnector3">
              <a:avLst>
                <a:gd name="adj1" fmla="val 2499244"/>
              </a:avLst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pierung 18"/>
          <p:cNvGrpSpPr/>
          <p:nvPr/>
        </p:nvGrpSpPr>
        <p:grpSpPr>
          <a:xfrm>
            <a:off x="4975221" y="4739952"/>
            <a:ext cx="4019555" cy="1525127"/>
            <a:chOff x="2924624" y="-9454252"/>
            <a:chExt cx="2819987" cy="1524255"/>
          </a:xfrm>
        </p:grpSpPr>
        <p:sp>
          <p:nvSpPr>
            <p:cNvPr id="67" name="Textfeld 66"/>
            <p:cNvSpPr txBox="1"/>
            <p:nvPr/>
          </p:nvSpPr>
          <p:spPr>
            <a:xfrm>
              <a:off x="2924624" y="-8668242"/>
              <a:ext cx="2819987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Englische Perspektive: Sicherung der Personalunion &amp; des politischen Einflusses</a:t>
              </a:r>
            </a:p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Schottische 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Persp</a:t>
              </a:r>
              <a:r>
                <a:rPr lang="de-DE" sz="1400" dirty="0" smtClean="0">
                  <a:solidFill>
                    <a:srgbClr val="660032"/>
                  </a:solidFill>
                </a:rPr>
                <a:t>.: Finanzielle Konsolidierung</a:t>
              </a:r>
            </a:p>
          </p:txBody>
        </p:sp>
        <p:cxnSp>
          <p:nvCxnSpPr>
            <p:cNvPr id="68" name="Gerade Verbindung mit Pfeil 24"/>
            <p:cNvCxnSpPr>
              <a:stCxn id="60" idx="2"/>
              <a:endCxn id="67" idx="0"/>
            </p:cNvCxnSpPr>
            <p:nvPr/>
          </p:nvCxnSpPr>
          <p:spPr>
            <a:xfrm rot="5400000">
              <a:off x="4104205" y="-9223838"/>
              <a:ext cx="786041" cy="325213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4" name="Gruppierung 73"/>
          <p:cNvGrpSpPr/>
          <p:nvPr/>
        </p:nvGrpSpPr>
        <p:grpSpPr>
          <a:xfrm>
            <a:off x="412751" y="830463"/>
            <a:ext cx="5029197" cy="3495313"/>
            <a:chOff x="412751" y="830463"/>
            <a:chExt cx="5029197" cy="3495313"/>
          </a:xfrm>
        </p:grpSpPr>
        <p:grpSp>
          <p:nvGrpSpPr>
            <p:cNvPr id="51" name="Gruppierung 18"/>
            <p:cNvGrpSpPr/>
            <p:nvPr/>
          </p:nvGrpSpPr>
          <p:grpSpPr>
            <a:xfrm>
              <a:off x="412751" y="830463"/>
              <a:ext cx="5029197" cy="3495313"/>
              <a:chOff x="2361252" y="-7355637"/>
              <a:chExt cx="3305572" cy="3493332"/>
            </a:xfrm>
          </p:grpSpPr>
          <p:sp>
            <p:nvSpPr>
              <p:cNvPr id="52" name="Textfeld 51"/>
              <p:cNvSpPr txBox="1"/>
              <p:nvPr/>
            </p:nvSpPr>
            <p:spPr>
              <a:xfrm>
                <a:off x="2361252" y="-7355637"/>
                <a:ext cx="3305572" cy="738245"/>
              </a:xfrm>
              <a:prstGeom prst="rect">
                <a:avLst/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660032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 smtClean="0">
                    <a:solidFill>
                      <a:srgbClr val="660032"/>
                    </a:solidFill>
                  </a:rPr>
                  <a:t>1603: Nachdem Elizabeth I kinderlos stirbt, wird ihr (entfernter) Verwandter James VI King of Scots König von England (James I) &amp; die Personalunion der beiden Königreiche beginnt</a:t>
                </a:r>
              </a:p>
            </p:txBody>
          </p:sp>
          <p:cxnSp>
            <p:nvCxnSpPr>
              <p:cNvPr id="54" name="Gerade Verbindung mit Pfeil 24"/>
              <p:cNvCxnSpPr/>
              <p:nvPr/>
            </p:nvCxnSpPr>
            <p:spPr>
              <a:xfrm rot="16200000" flipH="1">
                <a:off x="3314720" y="-5934772"/>
                <a:ext cx="2755087" cy="1389848"/>
              </a:xfrm>
              <a:prstGeom prst="straightConnector1">
                <a:avLst/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660032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</p:grpSp>
        <p:cxnSp>
          <p:nvCxnSpPr>
            <p:cNvPr id="69" name="Gerade Verbindung mit Pfeil 24"/>
            <p:cNvCxnSpPr>
              <a:endCxn id="52" idx="2"/>
            </p:cNvCxnSpPr>
            <p:nvPr/>
          </p:nvCxnSpPr>
          <p:spPr>
            <a:xfrm rot="10800000">
              <a:off x="2927350" y="1569129"/>
              <a:ext cx="1289052" cy="97864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5" name="Gruppierung 74"/>
          <p:cNvGrpSpPr/>
          <p:nvPr/>
        </p:nvGrpSpPr>
        <p:grpSpPr>
          <a:xfrm>
            <a:off x="4975221" y="3059864"/>
            <a:ext cx="3622680" cy="1680089"/>
            <a:chOff x="4975221" y="3059864"/>
            <a:chExt cx="3622680" cy="1680089"/>
          </a:xfrm>
        </p:grpSpPr>
        <p:grpSp>
          <p:nvGrpSpPr>
            <p:cNvPr id="55" name="Gruppierung 18"/>
            <p:cNvGrpSpPr/>
            <p:nvPr/>
          </p:nvGrpSpPr>
          <p:grpSpPr>
            <a:xfrm>
              <a:off x="5601866" y="4001289"/>
              <a:ext cx="2996035" cy="738664"/>
              <a:chOff x="908347" y="-7210697"/>
              <a:chExt cx="4308356" cy="738245"/>
            </a:xfrm>
          </p:grpSpPr>
          <p:sp>
            <p:nvSpPr>
              <p:cNvPr id="60" name="Textfeld 59"/>
              <p:cNvSpPr txBox="1"/>
              <p:nvPr/>
            </p:nvSpPr>
            <p:spPr>
              <a:xfrm>
                <a:off x="1911131" y="-7210697"/>
                <a:ext cx="3305572" cy="738245"/>
              </a:xfrm>
              <a:prstGeom prst="rect">
                <a:avLst/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660032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 smtClean="0">
                    <a:solidFill>
                      <a:srgbClr val="660032"/>
                    </a:solidFill>
                  </a:rPr>
                  <a:t>1707: England &amp; Schottland werden zum Königreich von Großbritannien vereinigt</a:t>
                </a:r>
              </a:p>
            </p:txBody>
          </p:sp>
          <p:cxnSp>
            <p:nvCxnSpPr>
              <p:cNvPr id="65" name="Gerade Verbindung mit Pfeil 24"/>
              <p:cNvCxnSpPr>
                <a:stCxn id="60" idx="1"/>
              </p:cNvCxnSpPr>
              <p:nvPr/>
            </p:nvCxnSpPr>
            <p:spPr>
              <a:xfrm rot="10800000">
                <a:off x="908347" y="-6963989"/>
                <a:ext cx="1002784" cy="122415"/>
              </a:xfrm>
              <a:prstGeom prst="straightConnector1">
                <a:avLst/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660032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</p:grpSp>
        <p:cxnSp>
          <p:nvCxnSpPr>
            <p:cNvPr id="72" name="Gerade Verbindung mit Pfeil 24"/>
            <p:cNvCxnSpPr>
              <a:endCxn id="60" idx="1"/>
            </p:cNvCxnSpPr>
            <p:nvPr/>
          </p:nvCxnSpPr>
          <p:spPr>
            <a:xfrm>
              <a:off x="4975221" y="3059864"/>
              <a:ext cx="1323981" cy="1310757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91" name="Oval 90"/>
          <p:cNvSpPr>
            <a:spLocks noChangeAspect="1"/>
          </p:cNvSpPr>
          <p:nvPr/>
        </p:nvSpPr>
        <p:spPr>
          <a:xfrm>
            <a:off x="5586517" y="5000203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92" name="Textfeld 91"/>
          <p:cNvSpPr txBox="1"/>
          <p:nvPr/>
        </p:nvSpPr>
        <p:spPr>
          <a:xfrm>
            <a:off x="5599221" y="4905625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000" dirty="0" smtClean="0">
                <a:solidFill>
                  <a:srgbClr val="143C78"/>
                </a:solidFill>
              </a:rPr>
              <a:t>London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93" name="Oval 92"/>
          <p:cNvSpPr>
            <a:spLocks noChangeAspect="1"/>
          </p:cNvSpPr>
          <p:nvPr/>
        </p:nvSpPr>
        <p:spPr>
          <a:xfrm>
            <a:off x="4738832" y="2916687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94" name="Textfeld 93"/>
          <p:cNvSpPr txBox="1"/>
          <p:nvPr/>
        </p:nvSpPr>
        <p:spPr>
          <a:xfrm>
            <a:off x="4747303" y="2813643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000" dirty="0" smtClean="0">
                <a:solidFill>
                  <a:srgbClr val="143C78"/>
                </a:solidFill>
              </a:rPr>
              <a:t>Edinburgh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95" name="Oval 94"/>
          <p:cNvSpPr>
            <a:spLocks noChangeAspect="1"/>
          </p:cNvSpPr>
          <p:nvPr/>
        </p:nvSpPr>
        <p:spPr>
          <a:xfrm>
            <a:off x="3868295" y="4160471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96" name="Textfeld 95"/>
          <p:cNvSpPr txBox="1"/>
          <p:nvPr/>
        </p:nvSpPr>
        <p:spPr>
          <a:xfrm>
            <a:off x="3876766" y="4065893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000" dirty="0" smtClean="0">
                <a:solidFill>
                  <a:srgbClr val="143C78"/>
                </a:solidFill>
              </a:rPr>
              <a:t>Dublin</a:t>
            </a:r>
            <a:endParaRPr lang="de-DE" sz="1000" dirty="0">
              <a:solidFill>
                <a:srgbClr val="143C78"/>
              </a:solidFill>
            </a:endParaRPr>
          </a:p>
        </p:txBody>
      </p:sp>
      <p:grpSp>
        <p:nvGrpSpPr>
          <p:cNvPr id="73" name="Gruppierung 72"/>
          <p:cNvGrpSpPr/>
          <p:nvPr/>
        </p:nvGrpSpPr>
        <p:grpSpPr>
          <a:xfrm>
            <a:off x="6553200" y="855863"/>
            <a:ext cx="1988449" cy="2875871"/>
            <a:chOff x="6553200" y="855863"/>
            <a:chExt cx="1988449" cy="2875871"/>
          </a:xfrm>
        </p:grpSpPr>
        <p:pic>
          <p:nvPicPr>
            <p:cNvPr id="70" name="Bild 6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3200" y="855863"/>
              <a:ext cx="1988449" cy="2875871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71" name="Textfeld 70"/>
            <p:cNvSpPr txBox="1"/>
            <p:nvPr/>
          </p:nvSpPr>
          <p:spPr>
            <a:xfrm>
              <a:off x="6553200" y="3420525"/>
              <a:ext cx="198844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James VI &amp; I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6" name="Freihandform 75"/>
          <p:cNvSpPr>
            <a:spLocks/>
          </p:cNvSpPr>
          <p:nvPr/>
        </p:nvSpPr>
        <p:spPr>
          <a:xfrm>
            <a:off x="4747303" y="3018369"/>
            <a:ext cx="353506" cy="443049"/>
          </a:xfrm>
          <a:custGeom>
            <a:avLst/>
            <a:gdLst>
              <a:gd name="connsiteX0" fmla="*/ 0 w 1138767"/>
              <a:gd name="connsiteY0" fmla="*/ 1612900 h 1612900"/>
              <a:gd name="connsiteX1" fmla="*/ 0 w 1138767"/>
              <a:gd name="connsiteY1" fmla="*/ 1570567 h 1612900"/>
              <a:gd name="connsiteX2" fmla="*/ 21167 w 1138767"/>
              <a:gd name="connsiteY2" fmla="*/ 1515534 h 1612900"/>
              <a:gd name="connsiteX3" fmla="*/ 4233 w 1138767"/>
              <a:gd name="connsiteY3" fmla="*/ 1494367 h 1612900"/>
              <a:gd name="connsiteX4" fmla="*/ 33867 w 1138767"/>
              <a:gd name="connsiteY4" fmla="*/ 1485900 h 1612900"/>
              <a:gd name="connsiteX5" fmla="*/ 101600 w 1138767"/>
              <a:gd name="connsiteY5" fmla="*/ 1498600 h 1612900"/>
              <a:gd name="connsiteX6" fmla="*/ 135467 w 1138767"/>
              <a:gd name="connsiteY6" fmla="*/ 1477434 h 1612900"/>
              <a:gd name="connsiteX7" fmla="*/ 135467 w 1138767"/>
              <a:gd name="connsiteY7" fmla="*/ 1447800 h 1612900"/>
              <a:gd name="connsiteX8" fmla="*/ 165100 w 1138767"/>
              <a:gd name="connsiteY8" fmla="*/ 1443567 h 1612900"/>
              <a:gd name="connsiteX9" fmla="*/ 165100 w 1138767"/>
              <a:gd name="connsiteY9" fmla="*/ 1443567 h 1612900"/>
              <a:gd name="connsiteX10" fmla="*/ 198967 w 1138767"/>
              <a:gd name="connsiteY10" fmla="*/ 1392767 h 1612900"/>
              <a:gd name="connsiteX11" fmla="*/ 241300 w 1138767"/>
              <a:gd name="connsiteY11" fmla="*/ 1371600 h 1612900"/>
              <a:gd name="connsiteX12" fmla="*/ 241300 w 1138767"/>
              <a:gd name="connsiteY12" fmla="*/ 1346200 h 1612900"/>
              <a:gd name="connsiteX13" fmla="*/ 254000 w 1138767"/>
              <a:gd name="connsiteY13" fmla="*/ 1316567 h 1612900"/>
              <a:gd name="connsiteX14" fmla="*/ 296333 w 1138767"/>
              <a:gd name="connsiteY14" fmla="*/ 1316567 h 1612900"/>
              <a:gd name="connsiteX15" fmla="*/ 330200 w 1138767"/>
              <a:gd name="connsiteY15" fmla="*/ 1295400 h 1612900"/>
              <a:gd name="connsiteX16" fmla="*/ 359833 w 1138767"/>
              <a:gd name="connsiteY16" fmla="*/ 1265767 h 1612900"/>
              <a:gd name="connsiteX17" fmla="*/ 389467 w 1138767"/>
              <a:gd name="connsiteY17" fmla="*/ 1261534 h 1612900"/>
              <a:gd name="connsiteX18" fmla="*/ 406400 w 1138767"/>
              <a:gd name="connsiteY18" fmla="*/ 1231900 h 1612900"/>
              <a:gd name="connsiteX19" fmla="*/ 436033 w 1138767"/>
              <a:gd name="connsiteY19" fmla="*/ 1159934 h 1612900"/>
              <a:gd name="connsiteX20" fmla="*/ 465667 w 1138767"/>
              <a:gd name="connsiteY20" fmla="*/ 1159934 h 1612900"/>
              <a:gd name="connsiteX21" fmla="*/ 465667 w 1138767"/>
              <a:gd name="connsiteY21" fmla="*/ 1126067 h 1612900"/>
              <a:gd name="connsiteX22" fmla="*/ 465667 w 1138767"/>
              <a:gd name="connsiteY22" fmla="*/ 1092200 h 1612900"/>
              <a:gd name="connsiteX23" fmla="*/ 503767 w 1138767"/>
              <a:gd name="connsiteY23" fmla="*/ 1032934 h 1612900"/>
              <a:gd name="connsiteX24" fmla="*/ 537633 w 1138767"/>
              <a:gd name="connsiteY24" fmla="*/ 1016000 h 1612900"/>
              <a:gd name="connsiteX25" fmla="*/ 554567 w 1138767"/>
              <a:gd name="connsiteY25" fmla="*/ 973667 h 1612900"/>
              <a:gd name="connsiteX26" fmla="*/ 592667 w 1138767"/>
              <a:gd name="connsiteY26" fmla="*/ 956734 h 1612900"/>
              <a:gd name="connsiteX27" fmla="*/ 613833 w 1138767"/>
              <a:gd name="connsiteY27" fmla="*/ 922867 h 1612900"/>
              <a:gd name="connsiteX28" fmla="*/ 639233 w 1138767"/>
              <a:gd name="connsiteY28" fmla="*/ 884767 h 1612900"/>
              <a:gd name="connsiteX29" fmla="*/ 681567 w 1138767"/>
              <a:gd name="connsiteY29" fmla="*/ 884767 h 1612900"/>
              <a:gd name="connsiteX30" fmla="*/ 745067 w 1138767"/>
              <a:gd name="connsiteY30" fmla="*/ 905934 h 1612900"/>
              <a:gd name="connsiteX31" fmla="*/ 787400 w 1138767"/>
              <a:gd name="connsiteY31" fmla="*/ 889000 h 1612900"/>
              <a:gd name="connsiteX32" fmla="*/ 808567 w 1138767"/>
              <a:gd name="connsiteY32" fmla="*/ 859367 h 1612900"/>
              <a:gd name="connsiteX33" fmla="*/ 808567 w 1138767"/>
              <a:gd name="connsiteY33" fmla="*/ 821267 h 1612900"/>
              <a:gd name="connsiteX34" fmla="*/ 817033 w 1138767"/>
              <a:gd name="connsiteY34" fmla="*/ 787400 h 1612900"/>
              <a:gd name="connsiteX35" fmla="*/ 872067 w 1138767"/>
              <a:gd name="connsiteY35" fmla="*/ 753534 h 1612900"/>
              <a:gd name="connsiteX36" fmla="*/ 918633 w 1138767"/>
              <a:gd name="connsiteY36" fmla="*/ 753534 h 1612900"/>
              <a:gd name="connsiteX37" fmla="*/ 956733 w 1138767"/>
              <a:gd name="connsiteY37" fmla="*/ 728134 h 1612900"/>
              <a:gd name="connsiteX38" fmla="*/ 977900 w 1138767"/>
              <a:gd name="connsiteY38" fmla="*/ 698500 h 1612900"/>
              <a:gd name="connsiteX39" fmla="*/ 999067 w 1138767"/>
              <a:gd name="connsiteY39" fmla="*/ 668867 h 1612900"/>
              <a:gd name="connsiteX40" fmla="*/ 952500 w 1138767"/>
              <a:gd name="connsiteY40" fmla="*/ 651934 h 1612900"/>
              <a:gd name="connsiteX41" fmla="*/ 931333 w 1138767"/>
              <a:gd name="connsiteY41" fmla="*/ 596900 h 1612900"/>
              <a:gd name="connsiteX42" fmla="*/ 910167 w 1138767"/>
              <a:gd name="connsiteY42" fmla="*/ 499534 h 1612900"/>
              <a:gd name="connsiteX43" fmla="*/ 855133 w 1138767"/>
              <a:gd name="connsiteY43" fmla="*/ 436034 h 1612900"/>
              <a:gd name="connsiteX44" fmla="*/ 855133 w 1138767"/>
              <a:gd name="connsiteY44" fmla="*/ 402167 h 1612900"/>
              <a:gd name="connsiteX45" fmla="*/ 833967 w 1138767"/>
              <a:gd name="connsiteY45" fmla="*/ 372534 h 1612900"/>
              <a:gd name="connsiteX46" fmla="*/ 812800 w 1138767"/>
              <a:gd name="connsiteY46" fmla="*/ 342900 h 1612900"/>
              <a:gd name="connsiteX47" fmla="*/ 833967 w 1138767"/>
              <a:gd name="connsiteY47" fmla="*/ 317500 h 1612900"/>
              <a:gd name="connsiteX48" fmla="*/ 922867 w 1138767"/>
              <a:gd name="connsiteY48" fmla="*/ 338667 h 1612900"/>
              <a:gd name="connsiteX49" fmla="*/ 901700 w 1138767"/>
              <a:gd name="connsiteY49" fmla="*/ 296334 h 1612900"/>
              <a:gd name="connsiteX50" fmla="*/ 927100 w 1138767"/>
              <a:gd name="connsiteY50" fmla="*/ 283634 h 1612900"/>
              <a:gd name="connsiteX51" fmla="*/ 965200 w 1138767"/>
              <a:gd name="connsiteY51" fmla="*/ 228600 h 1612900"/>
              <a:gd name="connsiteX52" fmla="*/ 999067 w 1138767"/>
              <a:gd name="connsiteY52" fmla="*/ 207434 h 1612900"/>
              <a:gd name="connsiteX53" fmla="*/ 1007533 w 1138767"/>
              <a:gd name="connsiteY53" fmla="*/ 160867 h 1612900"/>
              <a:gd name="connsiteX54" fmla="*/ 1045633 w 1138767"/>
              <a:gd name="connsiteY54" fmla="*/ 127000 h 1612900"/>
              <a:gd name="connsiteX55" fmla="*/ 1092200 w 1138767"/>
              <a:gd name="connsiteY55" fmla="*/ 80434 h 1612900"/>
              <a:gd name="connsiteX56" fmla="*/ 1092200 w 1138767"/>
              <a:gd name="connsiteY56" fmla="*/ 38100 h 1612900"/>
              <a:gd name="connsiteX57" fmla="*/ 1113367 w 1138767"/>
              <a:gd name="connsiteY57" fmla="*/ 12700 h 1612900"/>
              <a:gd name="connsiteX58" fmla="*/ 1138767 w 1138767"/>
              <a:gd name="connsiteY58" fmla="*/ 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38767" h="1612900">
                <a:moveTo>
                  <a:pt x="0" y="1612900"/>
                </a:moveTo>
                <a:lnTo>
                  <a:pt x="0" y="1570567"/>
                </a:lnTo>
                <a:lnTo>
                  <a:pt x="21167" y="1515534"/>
                </a:lnTo>
                <a:lnTo>
                  <a:pt x="4233" y="1494367"/>
                </a:lnTo>
                <a:cubicBezTo>
                  <a:pt x="30972" y="1485454"/>
                  <a:pt x="20708" y="1485900"/>
                  <a:pt x="33867" y="1485900"/>
                </a:cubicBezTo>
                <a:lnTo>
                  <a:pt x="101600" y="1498600"/>
                </a:lnTo>
                <a:lnTo>
                  <a:pt x="135467" y="1477434"/>
                </a:lnTo>
                <a:lnTo>
                  <a:pt x="135467" y="1447800"/>
                </a:lnTo>
                <a:lnTo>
                  <a:pt x="165100" y="1443567"/>
                </a:lnTo>
                <a:lnTo>
                  <a:pt x="165100" y="1443567"/>
                </a:lnTo>
                <a:lnTo>
                  <a:pt x="198967" y="1392767"/>
                </a:lnTo>
                <a:lnTo>
                  <a:pt x="241300" y="1371600"/>
                </a:lnTo>
                <a:lnTo>
                  <a:pt x="241300" y="1346200"/>
                </a:lnTo>
                <a:lnTo>
                  <a:pt x="254000" y="1316567"/>
                </a:lnTo>
                <a:lnTo>
                  <a:pt x="296333" y="1316567"/>
                </a:lnTo>
                <a:lnTo>
                  <a:pt x="330200" y="1295400"/>
                </a:lnTo>
                <a:lnTo>
                  <a:pt x="359833" y="1265767"/>
                </a:lnTo>
                <a:lnTo>
                  <a:pt x="389467" y="1261534"/>
                </a:lnTo>
                <a:lnTo>
                  <a:pt x="406400" y="1231900"/>
                </a:lnTo>
                <a:lnTo>
                  <a:pt x="436033" y="1159934"/>
                </a:lnTo>
                <a:lnTo>
                  <a:pt x="465667" y="1159934"/>
                </a:lnTo>
                <a:lnTo>
                  <a:pt x="465667" y="1126067"/>
                </a:lnTo>
                <a:lnTo>
                  <a:pt x="465667" y="1092200"/>
                </a:lnTo>
                <a:lnTo>
                  <a:pt x="503767" y="1032934"/>
                </a:lnTo>
                <a:lnTo>
                  <a:pt x="537633" y="1016000"/>
                </a:lnTo>
                <a:lnTo>
                  <a:pt x="554567" y="973667"/>
                </a:lnTo>
                <a:lnTo>
                  <a:pt x="592667" y="956734"/>
                </a:lnTo>
                <a:lnTo>
                  <a:pt x="613833" y="922867"/>
                </a:lnTo>
                <a:cubicBezTo>
                  <a:pt x="631913" y="882188"/>
                  <a:pt x="616869" y="884767"/>
                  <a:pt x="639233" y="884767"/>
                </a:cubicBezTo>
                <a:lnTo>
                  <a:pt x="681567" y="884767"/>
                </a:lnTo>
                <a:lnTo>
                  <a:pt x="745067" y="905934"/>
                </a:lnTo>
                <a:lnTo>
                  <a:pt x="787400" y="889000"/>
                </a:lnTo>
                <a:lnTo>
                  <a:pt x="808567" y="859367"/>
                </a:lnTo>
                <a:lnTo>
                  <a:pt x="808567" y="821267"/>
                </a:lnTo>
                <a:lnTo>
                  <a:pt x="817033" y="787400"/>
                </a:lnTo>
                <a:lnTo>
                  <a:pt x="872067" y="753534"/>
                </a:lnTo>
                <a:lnTo>
                  <a:pt x="918633" y="753534"/>
                </a:lnTo>
                <a:lnTo>
                  <a:pt x="956733" y="728134"/>
                </a:lnTo>
                <a:lnTo>
                  <a:pt x="977900" y="698500"/>
                </a:lnTo>
                <a:lnTo>
                  <a:pt x="999067" y="668867"/>
                </a:lnTo>
                <a:lnTo>
                  <a:pt x="952500" y="651934"/>
                </a:lnTo>
                <a:lnTo>
                  <a:pt x="931333" y="596900"/>
                </a:lnTo>
                <a:lnTo>
                  <a:pt x="910167" y="499534"/>
                </a:lnTo>
                <a:lnTo>
                  <a:pt x="855133" y="436034"/>
                </a:lnTo>
                <a:lnTo>
                  <a:pt x="855133" y="402167"/>
                </a:lnTo>
                <a:lnTo>
                  <a:pt x="833967" y="372534"/>
                </a:lnTo>
                <a:lnTo>
                  <a:pt x="812800" y="342900"/>
                </a:lnTo>
                <a:lnTo>
                  <a:pt x="833967" y="317500"/>
                </a:lnTo>
                <a:lnTo>
                  <a:pt x="922867" y="338667"/>
                </a:lnTo>
                <a:lnTo>
                  <a:pt x="901700" y="296334"/>
                </a:lnTo>
                <a:lnTo>
                  <a:pt x="927100" y="283634"/>
                </a:lnTo>
                <a:lnTo>
                  <a:pt x="965200" y="228600"/>
                </a:lnTo>
                <a:lnTo>
                  <a:pt x="999067" y="207434"/>
                </a:lnTo>
                <a:lnTo>
                  <a:pt x="1007533" y="160867"/>
                </a:lnTo>
                <a:lnTo>
                  <a:pt x="1045633" y="127000"/>
                </a:lnTo>
                <a:lnTo>
                  <a:pt x="1092200" y="80434"/>
                </a:lnTo>
                <a:lnTo>
                  <a:pt x="1092200" y="38100"/>
                </a:lnTo>
                <a:lnTo>
                  <a:pt x="1113367" y="12700"/>
                </a:lnTo>
                <a:lnTo>
                  <a:pt x="1138767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7" name="Bild 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647" y="4527136"/>
            <a:ext cx="556465" cy="333879"/>
          </a:xfrm>
          <a:prstGeom prst="rect">
            <a:avLst/>
          </a:prstGeom>
        </p:spPr>
      </p:pic>
      <p:pic>
        <p:nvPicPr>
          <p:cNvPr id="78" name="Bild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367" y="2009293"/>
            <a:ext cx="556465" cy="306508"/>
          </a:xfrm>
          <a:prstGeom prst="rect">
            <a:avLst/>
          </a:prstGeom>
        </p:spPr>
      </p:pic>
      <p:pic>
        <p:nvPicPr>
          <p:cNvPr id="79" name="Bild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367" y="1981922"/>
            <a:ext cx="556465" cy="333879"/>
          </a:xfrm>
          <a:prstGeom prst="rect">
            <a:avLst/>
          </a:prstGeom>
        </p:spPr>
      </p:pic>
      <p:pic>
        <p:nvPicPr>
          <p:cNvPr id="82" name="Bild 8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2756" y="4527136"/>
            <a:ext cx="556465" cy="333879"/>
          </a:xfrm>
          <a:prstGeom prst="rect">
            <a:avLst/>
          </a:prstGeom>
        </p:spPr>
      </p:pic>
      <p:pic>
        <p:nvPicPr>
          <p:cNvPr id="88" name="Bild 8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7903" y="4420635"/>
            <a:ext cx="427222" cy="419814"/>
          </a:xfrm>
          <a:prstGeom prst="rect">
            <a:avLst/>
          </a:prstGeom>
        </p:spPr>
      </p:pic>
      <p:sp>
        <p:nvSpPr>
          <p:cNvPr id="89" name="Textfeld 88"/>
          <p:cNvSpPr txBox="1"/>
          <p:nvPr/>
        </p:nvSpPr>
        <p:spPr>
          <a:xfrm rot="18967166">
            <a:off x="3908974" y="2461102"/>
            <a:ext cx="11698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Schottland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90" name="Textfeld 89"/>
          <p:cNvSpPr txBox="1"/>
          <p:nvPr/>
        </p:nvSpPr>
        <p:spPr>
          <a:xfrm>
            <a:off x="2806414" y="3840601"/>
            <a:ext cx="11698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Irland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97" name="Textfeld 96"/>
          <p:cNvSpPr txBox="1"/>
          <p:nvPr/>
        </p:nvSpPr>
        <p:spPr>
          <a:xfrm rot="17747013">
            <a:off x="4014192" y="4479885"/>
            <a:ext cx="11698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Wales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4688032" y="3928300"/>
            <a:ext cx="11698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England</a:t>
            </a:r>
            <a:endParaRPr lang="de-DE" sz="1200" dirty="0">
              <a:solidFill>
                <a:srgbClr val="143C7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76" grpId="0" animBg="1"/>
      <p:bldP spid="7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Bild 4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10000"/>
          </a:blip>
          <a:stretch>
            <a:fillRect/>
          </a:stretch>
        </p:blipFill>
        <p:spPr>
          <a:xfrm>
            <a:off x="1910572" y="920750"/>
            <a:ext cx="4909327" cy="5246068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33" name="Rechteck 32"/>
          <p:cNvSpPr/>
          <p:nvPr/>
        </p:nvSpPr>
        <p:spPr>
          <a:xfrm>
            <a:off x="114302" y="2656040"/>
            <a:ext cx="2264850" cy="2338485"/>
          </a:xfrm>
          <a:prstGeom prst="rect">
            <a:avLst/>
          </a:prstGeom>
          <a:solidFill>
            <a:srgbClr val="A5C3FF"/>
          </a:solidFill>
          <a:ln w="3175" cap="flat" cmpd="sng" algn="ctr">
            <a:solidFill>
              <a:srgbClr val="A5C3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21" name="Gruppierung 18"/>
          <p:cNvGrpSpPr/>
          <p:nvPr/>
        </p:nvGrpSpPr>
        <p:grpSpPr>
          <a:xfrm>
            <a:off x="203201" y="837737"/>
            <a:ext cx="4457699" cy="2931024"/>
            <a:chOff x="1854867" y="-7350303"/>
            <a:chExt cx="4937259" cy="2929356"/>
          </a:xfrm>
        </p:grpSpPr>
        <p:sp>
          <p:nvSpPr>
            <p:cNvPr id="22" name="Textfeld 21"/>
            <p:cNvSpPr txBox="1"/>
            <p:nvPr/>
          </p:nvSpPr>
          <p:spPr>
            <a:xfrm>
              <a:off x="1854867" y="-7350303"/>
              <a:ext cx="4937259" cy="73824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1801: Vor dem Hintergrund der Rebellion von 1798 soll Irland stärker integriert werden &amp; das Vereinigte Königreich von Großbritannien &amp; Irland wird gebildet</a:t>
              </a:r>
            </a:p>
          </p:txBody>
        </p:sp>
        <p:cxnSp>
          <p:nvCxnSpPr>
            <p:cNvPr id="23" name="Gerade Verbindung mit Pfeil 24"/>
            <p:cNvCxnSpPr>
              <a:endCxn id="22" idx="2"/>
            </p:cNvCxnSpPr>
            <p:nvPr/>
          </p:nvCxnSpPr>
          <p:spPr>
            <a:xfrm rot="16200000" flipV="1">
              <a:off x="3632348" y="-5920906"/>
              <a:ext cx="2191108" cy="80880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4" name="Gruppierung 18"/>
          <p:cNvGrpSpPr/>
          <p:nvPr/>
        </p:nvGrpSpPr>
        <p:grpSpPr>
          <a:xfrm>
            <a:off x="289221" y="4160471"/>
            <a:ext cx="3127078" cy="1914020"/>
            <a:chOff x="3642080" y="-8461470"/>
            <a:chExt cx="3463491" cy="1912932"/>
          </a:xfrm>
        </p:grpSpPr>
        <p:sp>
          <p:nvSpPr>
            <p:cNvPr id="25" name="Textfeld 24"/>
            <p:cNvSpPr txBox="1"/>
            <p:nvPr/>
          </p:nvSpPr>
          <p:spPr>
            <a:xfrm>
              <a:off x="3642080" y="-7502103"/>
              <a:ext cx="3463491" cy="95356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1922: Nach dem Irischen Unabhängigkeitskrieg (1919-1921) wird Südirland als Freistaat unabhängig &amp; Nordirland verbleibt in der Union</a:t>
              </a:r>
            </a:p>
          </p:txBody>
        </p:sp>
        <p:cxnSp>
          <p:nvCxnSpPr>
            <p:cNvPr id="26" name="Gerade Verbindung mit Pfeil 24"/>
            <p:cNvCxnSpPr>
              <a:endCxn id="25" idx="0"/>
            </p:cNvCxnSpPr>
            <p:nvPr/>
          </p:nvCxnSpPr>
          <p:spPr>
            <a:xfrm rot="10800000" flipV="1">
              <a:off x="5373827" y="-8461470"/>
              <a:ext cx="1450422" cy="95936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2" name="Gruppierung 18"/>
          <p:cNvGrpSpPr/>
          <p:nvPr/>
        </p:nvGrpSpPr>
        <p:grpSpPr>
          <a:xfrm>
            <a:off x="3416300" y="5597436"/>
            <a:ext cx="5537200" cy="683680"/>
            <a:chOff x="505302" y="-6848142"/>
            <a:chExt cx="6132893" cy="683292"/>
          </a:xfrm>
        </p:grpSpPr>
        <p:sp>
          <p:nvSpPr>
            <p:cNvPr id="43" name="Textfeld 42"/>
            <p:cNvSpPr txBox="1"/>
            <p:nvPr/>
          </p:nvSpPr>
          <p:spPr>
            <a:xfrm>
              <a:off x="1405543" y="-6687773"/>
              <a:ext cx="5232652" cy="522923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United Kingdom of Great Britain &amp; Northern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Ireland</a:t>
              </a:r>
              <a:endParaRPr lang="de-DE" sz="14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(Vereinigtes Königreich von Großbritannien und Nordirland)</a:t>
              </a:r>
            </a:p>
          </p:txBody>
        </p:sp>
        <p:cxnSp>
          <p:nvCxnSpPr>
            <p:cNvPr id="44" name="Gerade Verbindung mit Pfeil 24"/>
            <p:cNvCxnSpPr>
              <a:stCxn id="43" idx="1"/>
              <a:endCxn id="25" idx="3"/>
            </p:cNvCxnSpPr>
            <p:nvPr/>
          </p:nvCxnSpPr>
          <p:spPr>
            <a:xfrm rot="10800000">
              <a:off x="505302" y="-6848142"/>
              <a:ext cx="900242" cy="421830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52" name="Oval 51"/>
          <p:cNvSpPr>
            <a:spLocks noChangeAspect="1"/>
          </p:cNvSpPr>
          <p:nvPr/>
        </p:nvSpPr>
        <p:spPr>
          <a:xfrm>
            <a:off x="5586517" y="5000203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5599221" y="4905625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000" dirty="0" smtClean="0">
                <a:solidFill>
                  <a:srgbClr val="143C78"/>
                </a:solidFill>
              </a:rPr>
              <a:t>London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4738832" y="2916687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4747303" y="2813643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000" dirty="0" smtClean="0">
                <a:solidFill>
                  <a:srgbClr val="143C78"/>
                </a:solidFill>
              </a:rPr>
              <a:t>Edinburgh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3868295" y="4160471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3876766" y="4065893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000" dirty="0" smtClean="0">
                <a:solidFill>
                  <a:srgbClr val="143C78"/>
                </a:solidFill>
              </a:rPr>
              <a:t>Dublin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59" name="Freihandform 58"/>
          <p:cNvSpPr/>
          <p:nvPr/>
        </p:nvSpPr>
        <p:spPr>
          <a:xfrm>
            <a:off x="3373967" y="3399366"/>
            <a:ext cx="535499" cy="482599"/>
          </a:xfrm>
          <a:custGeom>
            <a:avLst/>
            <a:gdLst>
              <a:gd name="connsiteX0" fmla="*/ 550334 w 1138767"/>
              <a:gd name="connsiteY0" fmla="*/ 0 h 1066800"/>
              <a:gd name="connsiteX1" fmla="*/ 495300 w 1138767"/>
              <a:gd name="connsiteY1" fmla="*/ 29634 h 1066800"/>
              <a:gd name="connsiteX2" fmla="*/ 465667 w 1138767"/>
              <a:gd name="connsiteY2" fmla="*/ 50800 h 1066800"/>
              <a:gd name="connsiteX3" fmla="*/ 457200 w 1138767"/>
              <a:gd name="connsiteY3" fmla="*/ 114300 h 1066800"/>
              <a:gd name="connsiteX4" fmla="*/ 469900 w 1138767"/>
              <a:gd name="connsiteY4" fmla="*/ 135467 h 1066800"/>
              <a:gd name="connsiteX5" fmla="*/ 431800 w 1138767"/>
              <a:gd name="connsiteY5" fmla="*/ 143934 h 1066800"/>
              <a:gd name="connsiteX6" fmla="*/ 431800 w 1138767"/>
              <a:gd name="connsiteY6" fmla="*/ 186267 h 1066800"/>
              <a:gd name="connsiteX7" fmla="*/ 427567 w 1138767"/>
              <a:gd name="connsiteY7" fmla="*/ 237067 h 1066800"/>
              <a:gd name="connsiteX8" fmla="*/ 372534 w 1138767"/>
              <a:gd name="connsiteY8" fmla="*/ 287867 h 1066800"/>
              <a:gd name="connsiteX9" fmla="*/ 381000 w 1138767"/>
              <a:gd name="connsiteY9" fmla="*/ 338667 h 1066800"/>
              <a:gd name="connsiteX10" fmla="*/ 334434 w 1138767"/>
              <a:gd name="connsiteY10" fmla="*/ 338667 h 1066800"/>
              <a:gd name="connsiteX11" fmla="*/ 334434 w 1138767"/>
              <a:gd name="connsiteY11" fmla="*/ 338667 h 1066800"/>
              <a:gd name="connsiteX12" fmla="*/ 254000 w 1138767"/>
              <a:gd name="connsiteY12" fmla="*/ 376767 h 1066800"/>
              <a:gd name="connsiteX13" fmla="*/ 190500 w 1138767"/>
              <a:gd name="connsiteY13" fmla="*/ 342900 h 1066800"/>
              <a:gd name="connsiteX14" fmla="*/ 169334 w 1138767"/>
              <a:gd name="connsiteY14" fmla="*/ 376767 h 1066800"/>
              <a:gd name="connsiteX15" fmla="*/ 143934 w 1138767"/>
              <a:gd name="connsiteY15" fmla="*/ 376767 h 1066800"/>
              <a:gd name="connsiteX16" fmla="*/ 160867 w 1138767"/>
              <a:gd name="connsiteY16" fmla="*/ 397934 h 1066800"/>
              <a:gd name="connsiteX17" fmla="*/ 160867 w 1138767"/>
              <a:gd name="connsiteY17" fmla="*/ 427567 h 1066800"/>
              <a:gd name="connsiteX18" fmla="*/ 186267 w 1138767"/>
              <a:gd name="connsiteY18" fmla="*/ 436034 h 1066800"/>
              <a:gd name="connsiteX19" fmla="*/ 186267 w 1138767"/>
              <a:gd name="connsiteY19" fmla="*/ 436034 h 1066800"/>
              <a:gd name="connsiteX20" fmla="*/ 186267 w 1138767"/>
              <a:gd name="connsiteY20" fmla="*/ 436034 h 1066800"/>
              <a:gd name="connsiteX21" fmla="*/ 186267 w 1138767"/>
              <a:gd name="connsiteY21" fmla="*/ 461434 h 1066800"/>
              <a:gd name="connsiteX22" fmla="*/ 215900 w 1138767"/>
              <a:gd name="connsiteY22" fmla="*/ 440267 h 1066800"/>
              <a:gd name="connsiteX23" fmla="*/ 245534 w 1138767"/>
              <a:gd name="connsiteY23" fmla="*/ 461434 h 1066800"/>
              <a:gd name="connsiteX24" fmla="*/ 245534 w 1138767"/>
              <a:gd name="connsiteY24" fmla="*/ 461434 h 1066800"/>
              <a:gd name="connsiteX25" fmla="*/ 279400 w 1138767"/>
              <a:gd name="connsiteY25" fmla="*/ 448734 h 1066800"/>
              <a:gd name="connsiteX26" fmla="*/ 287867 w 1138767"/>
              <a:gd name="connsiteY26" fmla="*/ 478367 h 1066800"/>
              <a:gd name="connsiteX27" fmla="*/ 220134 w 1138767"/>
              <a:gd name="connsiteY27" fmla="*/ 512234 h 1066800"/>
              <a:gd name="connsiteX28" fmla="*/ 190500 w 1138767"/>
              <a:gd name="connsiteY28" fmla="*/ 558800 h 1066800"/>
              <a:gd name="connsiteX29" fmla="*/ 131234 w 1138767"/>
              <a:gd name="connsiteY29" fmla="*/ 554567 h 1066800"/>
              <a:gd name="connsiteX30" fmla="*/ 131234 w 1138767"/>
              <a:gd name="connsiteY30" fmla="*/ 554567 h 1066800"/>
              <a:gd name="connsiteX31" fmla="*/ 97367 w 1138767"/>
              <a:gd name="connsiteY31" fmla="*/ 541867 h 1066800"/>
              <a:gd name="connsiteX32" fmla="*/ 71967 w 1138767"/>
              <a:gd name="connsiteY32" fmla="*/ 601134 h 1066800"/>
              <a:gd name="connsiteX33" fmla="*/ 38100 w 1138767"/>
              <a:gd name="connsiteY33" fmla="*/ 605367 h 1066800"/>
              <a:gd name="connsiteX34" fmla="*/ 38100 w 1138767"/>
              <a:gd name="connsiteY34" fmla="*/ 605367 h 1066800"/>
              <a:gd name="connsiteX35" fmla="*/ 33867 w 1138767"/>
              <a:gd name="connsiteY35" fmla="*/ 630767 h 1066800"/>
              <a:gd name="connsiteX36" fmla="*/ 0 w 1138767"/>
              <a:gd name="connsiteY36" fmla="*/ 630767 h 1066800"/>
              <a:gd name="connsiteX37" fmla="*/ 0 w 1138767"/>
              <a:gd name="connsiteY37" fmla="*/ 630767 h 1066800"/>
              <a:gd name="connsiteX38" fmla="*/ 12700 w 1138767"/>
              <a:gd name="connsiteY38" fmla="*/ 656167 h 1066800"/>
              <a:gd name="connsiteX39" fmla="*/ 38100 w 1138767"/>
              <a:gd name="connsiteY39" fmla="*/ 681567 h 1066800"/>
              <a:gd name="connsiteX40" fmla="*/ 67734 w 1138767"/>
              <a:gd name="connsiteY40" fmla="*/ 732367 h 1066800"/>
              <a:gd name="connsiteX41" fmla="*/ 110067 w 1138767"/>
              <a:gd name="connsiteY41" fmla="*/ 740834 h 1066800"/>
              <a:gd name="connsiteX42" fmla="*/ 131234 w 1138767"/>
              <a:gd name="connsiteY42" fmla="*/ 791634 h 1066800"/>
              <a:gd name="connsiteX43" fmla="*/ 152400 w 1138767"/>
              <a:gd name="connsiteY43" fmla="*/ 804334 h 1066800"/>
              <a:gd name="connsiteX44" fmla="*/ 152400 w 1138767"/>
              <a:gd name="connsiteY44" fmla="*/ 804334 h 1066800"/>
              <a:gd name="connsiteX45" fmla="*/ 182034 w 1138767"/>
              <a:gd name="connsiteY45" fmla="*/ 804334 h 1066800"/>
              <a:gd name="connsiteX46" fmla="*/ 182034 w 1138767"/>
              <a:gd name="connsiteY46" fmla="*/ 838200 h 1066800"/>
              <a:gd name="connsiteX47" fmla="*/ 198967 w 1138767"/>
              <a:gd name="connsiteY47" fmla="*/ 893234 h 1066800"/>
              <a:gd name="connsiteX48" fmla="*/ 198967 w 1138767"/>
              <a:gd name="connsiteY48" fmla="*/ 893234 h 1066800"/>
              <a:gd name="connsiteX49" fmla="*/ 232834 w 1138767"/>
              <a:gd name="connsiteY49" fmla="*/ 897467 h 1066800"/>
              <a:gd name="connsiteX50" fmla="*/ 296334 w 1138767"/>
              <a:gd name="connsiteY50" fmla="*/ 897467 h 1066800"/>
              <a:gd name="connsiteX51" fmla="*/ 296334 w 1138767"/>
              <a:gd name="connsiteY51" fmla="*/ 897467 h 1066800"/>
              <a:gd name="connsiteX52" fmla="*/ 292100 w 1138767"/>
              <a:gd name="connsiteY52" fmla="*/ 927100 h 1066800"/>
              <a:gd name="connsiteX53" fmla="*/ 313267 w 1138767"/>
              <a:gd name="connsiteY53" fmla="*/ 914400 h 1066800"/>
              <a:gd name="connsiteX54" fmla="*/ 342900 w 1138767"/>
              <a:gd name="connsiteY54" fmla="*/ 965200 h 1066800"/>
              <a:gd name="connsiteX55" fmla="*/ 342900 w 1138767"/>
              <a:gd name="connsiteY55" fmla="*/ 965200 h 1066800"/>
              <a:gd name="connsiteX56" fmla="*/ 376767 w 1138767"/>
              <a:gd name="connsiteY56" fmla="*/ 982134 h 1066800"/>
              <a:gd name="connsiteX57" fmla="*/ 376767 w 1138767"/>
              <a:gd name="connsiteY57" fmla="*/ 982134 h 1066800"/>
              <a:gd name="connsiteX58" fmla="*/ 414867 w 1138767"/>
              <a:gd name="connsiteY58" fmla="*/ 986367 h 1066800"/>
              <a:gd name="connsiteX59" fmla="*/ 444500 w 1138767"/>
              <a:gd name="connsiteY59" fmla="*/ 944034 h 1066800"/>
              <a:gd name="connsiteX60" fmla="*/ 457200 w 1138767"/>
              <a:gd name="connsiteY60" fmla="*/ 969434 h 1066800"/>
              <a:gd name="connsiteX61" fmla="*/ 457200 w 1138767"/>
              <a:gd name="connsiteY61" fmla="*/ 969434 h 1066800"/>
              <a:gd name="connsiteX62" fmla="*/ 499534 w 1138767"/>
              <a:gd name="connsiteY62" fmla="*/ 977900 h 1066800"/>
              <a:gd name="connsiteX63" fmla="*/ 499534 w 1138767"/>
              <a:gd name="connsiteY63" fmla="*/ 977900 h 1066800"/>
              <a:gd name="connsiteX64" fmla="*/ 499534 w 1138767"/>
              <a:gd name="connsiteY64" fmla="*/ 944034 h 1066800"/>
              <a:gd name="connsiteX65" fmla="*/ 520700 w 1138767"/>
              <a:gd name="connsiteY65" fmla="*/ 931334 h 1066800"/>
              <a:gd name="connsiteX66" fmla="*/ 533400 w 1138767"/>
              <a:gd name="connsiteY66" fmla="*/ 982134 h 1066800"/>
              <a:gd name="connsiteX67" fmla="*/ 533400 w 1138767"/>
              <a:gd name="connsiteY67" fmla="*/ 982134 h 1066800"/>
              <a:gd name="connsiteX68" fmla="*/ 563034 w 1138767"/>
              <a:gd name="connsiteY68" fmla="*/ 931334 h 1066800"/>
              <a:gd name="connsiteX69" fmla="*/ 550334 w 1138767"/>
              <a:gd name="connsiteY69" fmla="*/ 910167 h 1066800"/>
              <a:gd name="connsiteX70" fmla="*/ 550334 w 1138767"/>
              <a:gd name="connsiteY70" fmla="*/ 910167 h 1066800"/>
              <a:gd name="connsiteX71" fmla="*/ 592667 w 1138767"/>
              <a:gd name="connsiteY71" fmla="*/ 867834 h 1066800"/>
              <a:gd name="connsiteX72" fmla="*/ 592667 w 1138767"/>
              <a:gd name="connsiteY72" fmla="*/ 867834 h 1066800"/>
              <a:gd name="connsiteX73" fmla="*/ 613834 w 1138767"/>
              <a:gd name="connsiteY73" fmla="*/ 846667 h 1066800"/>
              <a:gd name="connsiteX74" fmla="*/ 596900 w 1138767"/>
              <a:gd name="connsiteY74" fmla="*/ 817034 h 1066800"/>
              <a:gd name="connsiteX75" fmla="*/ 575734 w 1138767"/>
              <a:gd name="connsiteY75" fmla="*/ 795867 h 1066800"/>
              <a:gd name="connsiteX76" fmla="*/ 575734 w 1138767"/>
              <a:gd name="connsiteY76" fmla="*/ 795867 h 1066800"/>
              <a:gd name="connsiteX77" fmla="*/ 588434 w 1138767"/>
              <a:gd name="connsiteY77" fmla="*/ 762000 h 1066800"/>
              <a:gd name="connsiteX78" fmla="*/ 622300 w 1138767"/>
              <a:gd name="connsiteY78" fmla="*/ 745067 h 1066800"/>
              <a:gd name="connsiteX79" fmla="*/ 622300 w 1138767"/>
              <a:gd name="connsiteY79" fmla="*/ 745067 h 1066800"/>
              <a:gd name="connsiteX80" fmla="*/ 643467 w 1138767"/>
              <a:gd name="connsiteY80" fmla="*/ 723900 h 1066800"/>
              <a:gd name="connsiteX81" fmla="*/ 681567 w 1138767"/>
              <a:gd name="connsiteY81" fmla="*/ 673100 h 1066800"/>
              <a:gd name="connsiteX82" fmla="*/ 766234 w 1138767"/>
              <a:gd name="connsiteY82" fmla="*/ 728134 h 1066800"/>
              <a:gd name="connsiteX83" fmla="*/ 766234 w 1138767"/>
              <a:gd name="connsiteY83" fmla="*/ 753534 h 1066800"/>
              <a:gd name="connsiteX84" fmla="*/ 766234 w 1138767"/>
              <a:gd name="connsiteY84" fmla="*/ 753534 h 1066800"/>
              <a:gd name="connsiteX85" fmla="*/ 800100 w 1138767"/>
              <a:gd name="connsiteY85" fmla="*/ 800100 h 1066800"/>
              <a:gd name="connsiteX86" fmla="*/ 783167 w 1138767"/>
              <a:gd name="connsiteY86" fmla="*/ 821267 h 1066800"/>
              <a:gd name="connsiteX87" fmla="*/ 808567 w 1138767"/>
              <a:gd name="connsiteY87" fmla="*/ 838200 h 1066800"/>
              <a:gd name="connsiteX88" fmla="*/ 821267 w 1138767"/>
              <a:gd name="connsiteY88" fmla="*/ 884767 h 1066800"/>
              <a:gd name="connsiteX89" fmla="*/ 855134 w 1138767"/>
              <a:gd name="connsiteY89" fmla="*/ 905934 h 1066800"/>
              <a:gd name="connsiteX90" fmla="*/ 855134 w 1138767"/>
              <a:gd name="connsiteY90" fmla="*/ 905934 h 1066800"/>
              <a:gd name="connsiteX91" fmla="*/ 893234 w 1138767"/>
              <a:gd name="connsiteY91" fmla="*/ 897467 h 1066800"/>
              <a:gd name="connsiteX92" fmla="*/ 918634 w 1138767"/>
              <a:gd name="connsiteY92" fmla="*/ 922867 h 1066800"/>
              <a:gd name="connsiteX93" fmla="*/ 931334 w 1138767"/>
              <a:gd name="connsiteY93" fmla="*/ 960967 h 1066800"/>
              <a:gd name="connsiteX94" fmla="*/ 914400 w 1138767"/>
              <a:gd name="connsiteY94" fmla="*/ 982134 h 1066800"/>
              <a:gd name="connsiteX95" fmla="*/ 914400 w 1138767"/>
              <a:gd name="connsiteY95" fmla="*/ 1007534 h 1066800"/>
              <a:gd name="connsiteX96" fmla="*/ 905934 w 1138767"/>
              <a:gd name="connsiteY96" fmla="*/ 1037167 h 1066800"/>
              <a:gd name="connsiteX97" fmla="*/ 935567 w 1138767"/>
              <a:gd name="connsiteY97" fmla="*/ 1066800 h 1066800"/>
              <a:gd name="connsiteX98" fmla="*/ 965200 w 1138767"/>
              <a:gd name="connsiteY98" fmla="*/ 1045634 h 1066800"/>
              <a:gd name="connsiteX99" fmla="*/ 1024467 w 1138767"/>
              <a:gd name="connsiteY99" fmla="*/ 1045634 h 1066800"/>
              <a:gd name="connsiteX100" fmla="*/ 1083734 w 1138767"/>
              <a:gd name="connsiteY100" fmla="*/ 1045634 h 1066800"/>
              <a:gd name="connsiteX101" fmla="*/ 1087967 w 1138767"/>
              <a:gd name="connsiteY101" fmla="*/ 994834 h 1066800"/>
              <a:gd name="connsiteX102" fmla="*/ 1109134 w 1138767"/>
              <a:gd name="connsiteY102" fmla="*/ 1007534 h 1066800"/>
              <a:gd name="connsiteX103" fmla="*/ 1138767 w 1138767"/>
              <a:gd name="connsiteY103" fmla="*/ 9906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138767" h="1066800">
                <a:moveTo>
                  <a:pt x="550334" y="0"/>
                </a:moveTo>
                <a:lnTo>
                  <a:pt x="495300" y="29634"/>
                </a:lnTo>
                <a:lnTo>
                  <a:pt x="465667" y="50800"/>
                </a:lnTo>
                <a:lnTo>
                  <a:pt x="457200" y="114300"/>
                </a:lnTo>
                <a:lnTo>
                  <a:pt x="469900" y="135467"/>
                </a:lnTo>
                <a:lnTo>
                  <a:pt x="431800" y="143934"/>
                </a:lnTo>
                <a:lnTo>
                  <a:pt x="431800" y="186267"/>
                </a:lnTo>
                <a:lnTo>
                  <a:pt x="427567" y="237067"/>
                </a:lnTo>
                <a:lnTo>
                  <a:pt x="372534" y="287867"/>
                </a:lnTo>
                <a:lnTo>
                  <a:pt x="381000" y="338667"/>
                </a:lnTo>
                <a:lnTo>
                  <a:pt x="334434" y="338667"/>
                </a:lnTo>
                <a:lnTo>
                  <a:pt x="334434" y="338667"/>
                </a:lnTo>
                <a:lnTo>
                  <a:pt x="254000" y="376767"/>
                </a:lnTo>
                <a:lnTo>
                  <a:pt x="190500" y="342900"/>
                </a:lnTo>
                <a:lnTo>
                  <a:pt x="169334" y="376767"/>
                </a:lnTo>
                <a:lnTo>
                  <a:pt x="143934" y="376767"/>
                </a:lnTo>
                <a:lnTo>
                  <a:pt x="160867" y="397934"/>
                </a:lnTo>
                <a:lnTo>
                  <a:pt x="160867" y="427567"/>
                </a:lnTo>
                <a:lnTo>
                  <a:pt x="186267" y="436034"/>
                </a:lnTo>
                <a:lnTo>
                  <a:pt x="186267" y="436034"/>
                </a:lnTo>
                <a:lnTo>
                  <a:pt x="186267" y="436034"/>
                </a:lnTo>
                <a:lnTo>
                  <a:pt x="186267" y="461434"/>
                </a:lnTo>
                <a:lnTo>
                  <a:pt x="215900" y="440267"/>
                </a:lnTo>
                <a:lnTo>
                  <a:pt x="245534" y="461434"/>
                </a:lnTo>
                <a:lnTo>
                  <a:pt x="245534" y="461434"/>
                </a:lnTo>
                <a:lnTo>
                  <a:pt x="279400" y="448734"/>
                </a:lnTo>
                <a:lnTo>
                  <a:pt x="287867" y="478367"/>
                </a:lnTo>
                <a:lnTo>
                  <a:pt x="220134" y="512234"/>
                </a:lnTo>
                <a:lnTo>
                  <a:pt x="190500" y="558800"/>
                </a:lnTo>
                <a:lnTo>
                  <a:pt x="131234" y="554567"/>
                </a:lnTo>
                <a:lnTo>
                  <a:pt x="131234" y="554567"/>
                </a:lnTo>
                <a:lnTo>
                  <a:pt x="97367" y="541867"/>
                </a:lnTo>
                <a:lnTo>
                  <a:pt x="71967" y="601134"/>
                </a:lnTo>
                <a:lnTo>
                  <a:pt x="38100" y="605367"/>
                </a:lnTo>
                <a:lnTo>
                  <a:pt x="38100" y="605367"/>
                </a:lnTo>
                <a:lnTo>
                  <a:pt x="33867" y="630767"/>
                </a:lnTo>
                <a:lnTo>
                  <a:pt x="0" y="630767"/>
                </a:lnTo>
                <a:lnTo>
                  <a:pt x="0" y="630767"/>
                </a:lnTo>
                <a:lnTo>
                  <a:pt x="12700" y="656167"/>
                </a:lnTo>
                <a:lnTo>
                  <a:pt x="38100" y="681567"/>
                </a:lnTo>
                <a:lnTo>
                  <a:pt x="67734" y="732367"/>
                </a:lnTo>
                <a:lnTo>
                  <a:pt x="110067" y="740834"/>
                </a:lnTo>
                <a:lnTo>
                  <a:pt x="131234" y="791634"/>
                </a:lnTo>
                <a:lnTo>
                  <a:pt x="152400" y="804334"/>
                </a:lnTo>
                <a:lnTo>
                  <a:pt x="152400" y="804334"/>
                </a:lnTo>
                <a:lnTo>
                  <a:pt x="182034" y="804334"/>
                </a:lnTo>
                <a:lnTo>
                  <a:pt x="182034" y="838200"/>
                </a:lnTo>
                <a:lnTo>
                  <a:pt x="198967" y="893234"/>
                </a:lnTo>
                <a:lnTo>
                  <a:pt x="198967" y="893234"/>
                </a:lnTo>
                <a:lnTo>
                  <a:pt x="232834" y="897467"/>
                </a:lnTo>
                <a:lnTo>
                  <a:pt x="296334" y="897467"/>
                </a:lnTo>
                <a:lnTo>
                  <a:pt x="296334" y="897467"/>
                </a:lnTo>
                <a:lnTo>
                  <a:pt x="292100" y="927100"/>
                </a:lnTo>
                <a:lnTo>
                  <a:pt x="313267" y="914400"/>
                </a:lnTo>
                <a:lnTo>
                  <a:pt x="342900" y="965200"/>
                </a:lnTo>
                <a:lnTo>
                  <a:pt x="342900" y="965200"/>
                </a:lnTo>
                <a:lnTo>
                  <a:pt x="376767" y="982134"/>
                </a:lnTo>
                <a:lnTo>
                  <a:pt x="376767" y="982134"/>
                </a:lnTo>
                <a:lnTo>
                  <a:pt x="414867" y="986367"/>
                </a:lnTo>
                <a:lnTo>
                  <a:pt x="444500" y="944034"/>
                </a:lnTo>
                <a:lnTo>
                  <a:pt x="457200" y="969434"/>
                </a:lnTo>
                <a:lnTo>
                  <a:pt x="457200" y="969434"/>
                </a:lnTo>
                <a:lnTo>
                  <a:pt x="499534" y="977900"/>
                </a:lnTo>
                <a:lnTo>
                  <a:pt x="499534" y="977900"/>
                </a:lnTo>
                <a:lnTo>
                  <a:pt x="499534" y="944034"/>
                </a:lnTo>
                <a:lnTo>
                  <a:pt x="520700" y="931334"/>
                </a:lnTo>
                <a:lnTo>
                  <a:pt x="533400" y="982134"/>
                </a:lnTo>
                <a:lnTo>
                  <a:pt x="533400" y="982134"/>
                </a:lnTo>
                <a:lnTo>
                  <a:pt x="563034" y="931334"/>
                </a:lnTo>
                <a:lnTo>
                  <a:pt x="550334" y="910167"/>
                </a:lnTo>
                <a:lnTo>
                  <a:pt x="550334" y="910167"/>
                </a:lnTo>
                <a:lnTo>
                  <a:pt x="592667" y="867834"/>
                </a:lnTo>
                <a:lnTo>
                  <a:pt x="592667" y="867834"/>
                </a:lnTo>
                <a:lnTo>
                  <a:pt x="613834" y="846667"/>
                </a:lnTo>
                <a:lnTo>
                  <a:pt x="596900" y="817034"/>
                </a:lnTo>
                <a:lnTo>
                  <a:pt x="575734" y="795867"/>
                </a:lnTo>
                <a:lnTo>
                  <a:pt x="575734" y="795867"/>
                </a:lnTo>
                <a:lnTo>
                  <a:pt x="588434" y="762000"/>
                </a:lnTo>
                <a:cubicBezTo>
                  <a:pt x="627824" y="744494"/>
                  <a:pt x="640432" y="745067"/>
                  <a:pt x="622300" y="745067"/>
                </a:cubicBezTo>
                <a:lnTo>
                  <a:pt x="622300" y="745067"/>
                </a:lnTo>
                <a:lnTo>
                  <a:pt x="643467" y="723900"/>
                </a:lnTo>
                <a:lnTo>
                  <a:pt x="681567" y="673100"/>
                </a:lnTo>
                <a:lnTo>
                  <a:pt x="766234" y="728134"/>
                </a:lnTo>
                <a:lnTo>
                  <a:pt x="766234" y="753534"/>
                </a:lnTo>
                <a:lnTo>
                  <a:pt x="766234" y="753534"/>
                </a:lnTo>
                <a:lnTo>
                  <a:pt x="800100" y="800100"/>
                </a:lnTo>
                <a:lnTo>
                  <a:pt x="783167" y="821267"/>
                </a:lnTo>
                <a:lnTo>
                  <a:pt x="808567" y="838200"/>
                </a:lnTo>
                <a:lnTo>
                  <a:pt x="821267" y="884767"/>
                </a:lnTo>
                <a:lnTo>
                  <a:pt x="855134" y="905934"/>
                </a:lnTo>
                <a:lnTo>
                  <a:pt x="855134" y="905934"/>
                </a:lnTo>
                <a:lnTo>
                  <a:pt x="893234" y="897467"/>
                </a:lnTo>
                <a:lnTo>
                  <a:pt x="918634" y="922867"/>
                </a:lnTo>
                <a:lnTo>
                  <a:pt x="931334" y="960967"/>
                </a:lnTo>
                <a:lnTo>
                  <a:pt x="914400" y="982134"/>
                </a:lnTo>
                <a:lnTo>
                  <a:pt x="914400" y="1007534"/>
                </a:lnTo>
                <a:lnTo>
                  <a:pt x="905934" y="1037167"/>
                </a:lnTo>
                <a:lnTo>
                  <a:pt x="935567" y="1066800"/>
                </a:lnTo>
                <a:lnTo>
                  <a:pt x="965200" y="1045634"/>
                </a:lnTo>
                <a:lnTo>
                  <a:pt x="1024467" y="1045634"/>
                </a:lnTo>
                <a:lnTo>
                  <a:pt x="1083734" y="1045634"/>
                </a:lnTo>
                <a:lnTo>
                  <a:pt x="1087967" y="994834"/>
                </a:lnTo>
                <a:lnTo>
                  <a:pt x="1109134" y="1007534"/>
                </a:lnTo>
                <a:lnTo>
                  <a:pt x="1138767" y="99060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Bild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672" y="4415801"/>
            <a:ext cx="427222" cy="419814"/>
          </a:xfrm>
          <a:prstGeom prst="rect">
            <a:avLst/>
          </a:prstGeom>
        </p:spPr>
      </p:pic>
      <p:pic>
        <p:nvPicPr>
          <p:cNvPr id="30" name="Bild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216" y="1020392"/>
            <a:ext cx="3218784" cy="4470533"/>
          </a:xfrm>
          <a:prstGeom prst="rect">
            <a:avLst/>
          </a:prstGeom>
        </p:spPr>
      </p:pic>
      <p:pic>
        <p:nvPicPr>
          <p:cNvPr id="31" name="Bild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38" y="2712003"/>
            <a:ext cx="2201213" cy="1100607"/>
          </a:xfrm>
          <a:prstGeom prst="rect">
            <a:avLst/>
          </a:prstGeom>
        </p:spPr>
      </p:pic>
      <p:pic>
        <p:nvPicPr>
          <p:cNvPr id="32" name="Bild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38" y="3850710"/>
            <a:ext cx="2201213" cy="1100607"/>
          </a:xfrm>
          <a:prstGeom prst="rect">
            <a:avLst/>
          </a:prstGeom>
        </p:spPr>
      </p:pic>
      <p:pic>
        <p:nvPicPr>
          <p:cNvPr id="34" name="Bild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367" y="1981922"/>
            <a:ext cx="556465" cy="333879"/>
          </a:xfrm>
          <a:prstGeom prst="rect">
            <a:avLst/>
          </a:prstGeom>
        </p:spPr>
      </p:pic>
      <p:pic>
        <p:nvPicPr>
          <p:cNvPr id="35" name="Bild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2756" y="4527136"/>
            <a:ext cx="556465" cy="333879"/>
          </a:xfrm>
          <a:prstGeom prst="rect">
            <a:avLst/>
          </a:prstGeom>
        </p:spPr>
      </p:pic>
      <p:pic>
        <p:nvPicPr>
          <p:cNvPr id="36" name="Bild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1074" y="1981922"/>
            <a:ext cx="667758" cy="333879"/>
          </a:xfrm>
          <a:prstGeom prst="rect">
            <a:avLst/>
          </a:prstGeom>
        </p:spPr>
      </p:pic>
      <p:pic>
        <p:nvPicPr>
          <p:cNvPr id="37" name="Bild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2756" y="4527136"/>
            <a:ext cx="667758" cy="333879"/>
          </a:xfrm>
          <a:prstGeom prst="rect">
            <a:avLst/>
          </a:prstGeom>
        </p:spPr>
      </p:pic>
      <p:pic>
        <p:nvPicPr>
          <p:cNvPr id="38" name="Bild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3140" y="4415801"/>
            <a:ext cx="697107" cy="348554"/>
          </a:xfrm>
          <a:prstGeom prst="rect">
            <a:avLst/>
          </a:prstGeom>
        </p:spPr>
      </p:pic>
      <p:pic>
        <p:nvPicPr>
          <p:cNvPr id="40" name="Bild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672" y="4416640"/>
            <a:ext cx="619230" cy="309615"/>
          </a:xfrm>
          <a:prstGeom prst="rect">
            <a:avLst/>
          </a:prstGeom>
        </p:spPr>
      </p:pic>
      <p:pic>
        <p:nvPicPr>
          <p:cNvPr id="46" name="Bild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5095" y="3488266"/>
            <a:ext cx="360805" cy="180403"/>
          </a:xfrm>
          <a:prstGeom prst="rect">
            <a:avLst/>
          </a:prstGeom>
        </p:spPr>
      </p:pic>
      <p:sp>
        <p:nvSpPr>
          <p:cNvPr id="48" name="Textfeld 47"/>
          <p:cNvSpPr txBox="1"/>
          <p:nvPr/>
        </p:nvSpPr>
        <p:spPr>
          <a:xfrm rot="18967166">
            <a:off x="3908974" y="2461102"/>
            <a:ext cx="11698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Schottland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2806414" y="3840601"/>
            <a:ext cx="11698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Irland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50" name="Textfeld 49"/>
          <p:cNvSpPr txBox="1"/>
          <p:nvPr/>
        </p:nvSpPr>
        <p:spPr>
          <a:xfrm rot="17747013">
            <a:off x="4014192" y="4479885"/>
            <a:ext cx="11698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Wales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4688032" y="3928300"/>
            <a:ext cx="11698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England</a:t>
            </a:r>
            <a:endParaRPr lang="de-DE" sz="1200" dirty="0">
              <a:solidFill>
                <a:srgbClr val="143C7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82064" y="972718"/>
            <a:ext cx="6504736" cy="515344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Die irisch-britischen Konflikten halten im 20. Jahrhundert an &amp; es kommt zu den Troubles in Nordirland (1968 – 1998)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Insb. in Schottland kommt es vereinzelt zu Unabhängigkeitsbewegungen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Z.B. </a:t>
            </a:r>
            <a:r>
              <a:rPr lang="de-DE" sz="1600" dirty="0" err="1" smtClean="0"/>
              <a:t>Scottish</a:t>
            </a:r>
            <a:r>
              <a:rPr lang="de-DE" sz="1600" dirty="0" smtClean="0"/>
              <a:t> Independence Referendum 2014 – Unabhängigkeit wird mit 55.3 % abgelehnt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Im Vereinigten Königreich wird die politische Macht in Teilen regionalisiert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National </a:t>
            </a:r>
            <a:r>
              <a:rPr lang="de-DE" sz="1600" dirty="0" err="1" smtClean="0"/>
              <a:t>Assembly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Wales (1999)</a:t>
            </a:r>
          </a:p>
          <a:p>
            <a:pPr lvl="1">
              <a:spcAft>
                <a:spcPts val="600"/>
              </a:spcAft>
            </a:pPr>
            <a:r>
              <a:rPr lang="de-DE" sz="1600" dirty="0" err="1" smtClean="0"/>
              <a:t>Scottish</a:t>
            </a:r>
            <a:r>
              <a:rPr lang="de-DE" sz="1600" dirty="0" smtClean="0"/>
              <a:t> </a:t>
            </a:r>
            <a:r>
              <a:rPr lang="de-DE" sz="1600" dirty="0" err="1" smtClean="0"/>
              <a:t>Parliament</a:t>
            </a:r>
            <a:r>
              <a:rPr lang="de-DE" sz="1600" dirty="0" smtClean="0"/>
              <a:t> (1999)</a:t>
            </a:r>
          </a:p>
          <a:p>
            <a:pPr lvl="1">
              <a:spcAft>
                <a:spcPts val="600"/>
              </a:spcAft>
            </a:pPr>
            <a:r>
              <a:rPr lang="de-DE" sz="1600" dirty="0" err="1" smtClean="0"/>
              <a:t>Parliament</a:t>
            </a:r>
            <a:r>
              <a:rPr lang="de-DE" sz="1600" dirty="0" smtClean="0"/>
              <a:t> of Northern </a:t>
            </a:r>
            <a:r>
              <a:rPr lang="de-DE" sz="1600" dirty="0" err="1" smtClean="0"/>
              <a:t>Ireland</a:t>
            </a:r>
            <a:r>
              <a:rPr lang="de-DE" sz="1600" dirty="0" smtClean="0"/>
              <a:t> (1921 – 1972)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Northern </a:t>
            </a:r>
            <a:r>
              <a:rPr lang="de-DE" sz="1600" dirty="0" err="1" smtClean="0"/>
              <a:t>Ireland</a:t>
            </a:r>
            <a:r>
              <a:rPr lang="de-DE" sz="1600" dirty="0" smtClean="0"/>
              <a:t> </a:t>
            </a:r>
            <a:r>
              <a:rPr lang="de-DE" sz="1600" dirty="0" err="1" smtClean="0"/>
              <a:t>Assemby</a:t>
            </a:r>
            <a:r>
              <a:rPr lang="de-DE" sz="1600" dirty="0" smtClean="0"/>
              <a:t> (1998)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Für die meisten bedeutet das United Kingdom </a:t>
            </a:r>
            <a:r>
              <a:rPr lang="de-DE" dirty="0" err="1" smtClean="0"/>
              <a:t>the</a:t>
            </a:r>
            <a:r>
              <a:rPr lang="de-DE" dirty="0" smtClean="0"/>
              <a:t> „best of </a:t>
            </a:r>
            <a:r>
              <a:rPr lang="de-DE" dirty="0" err="1" smtClean="0"/>
              <a:t>both</a:t>
            </a:r>
            <a:r>
              <a:rPr lang="de-DE" dirty="0" smtClean="0"/>
              <a:t> </a:t>
            </a:r>
            <a:r>
              <a:rPr lang="de-DE" dirty="0" err="1" smtClean="0"/>
              <a:t>worlds</a:t>
            </a:r>
            <a:r>
              <a:rPr lang="de-DE" dirty="0" smtClean="0"/>
              <a:t>“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Gemeinsame britische Kultur &amp; Identität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Plus: Kultur &amp; Identität der jeweiligen Nation: England, Wales, Schottland &amp; Irland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36044"/>
            <a:ext cx="1534364" cy="920618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216400"/>
            <a:ext cx="1534364" cy="845148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092317"/>
            <a:ext cx="1534364" cy="920618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257931"/>
            <a:ext cx="1534364" cy="920619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972718"/>
            <a:ext cx="1534364" cy="767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</Words>
  <Application>Microsoft Macintosh PowerPoint</Application>
  <PresentationFormat>Bildschirmpräsentation (4:3)</PresentationFormat>
  <Paragraphs>92</Paragraphs>
  <Slides>7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8" baseType="lpstr">
      <vt:lpstr>Office-Design</vt:lpstr>
      <vt:lpstr>Geschichte in fünf Das Vereinigte Königreich von Großbritannien &amp; Nordirland Die Entstehungsgeschichte von 1066 – 1922 </vt:lpstr>
      <vt:lpstr>Die Britischen Inseln vor 1066</vt:lpstr>
      <vt:lpstr>Verlauf</vt:lpstr>
      <vt:lpstr>Verlauf</vt:lpstr>
      <vt:lpstr>Verlauf</vt:lpstr>
      <vt:lpstr>Folgen</vt:lpstr>
      <vt:lpstr>Folie 7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358</cp:revision>
  <dcterms:created xsi:type="dcterms:W3CDTF">2015-02-24T23:55:40Z</dcterms:created>
  <dcterms:modified xsi:type="dcterms:W3CDTF">2015-02-24T23:56:11Z</dcterms:modified>
</cp:coreProperties>
</file>