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506" r:id="rId3"/>
    <p:sldId id="578" r:id="rId4"/>
    <p:sldId id="589" r:id="rId5"/>
    <p:sldId id="590" r:id="rId6"/>
    <p:sldId id="591" r:id="rId7"/>
    <p:sldId id="592" r:id="rId8"/>
    <p:sldId id="580" r:id="rId9"/>
    <p:sldId id="593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Englische Bürgerkrieg</a:t>
            </a:r>
            <a:br>
              <a:rPr lang="de-DE" dirty="0" smtClean="0"/>
            </a:br>
            <a:r>
              <a:rPr lang="de-DE" dirty="0" smtClean="0"/>
              <a:t>(1642 – 1651)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3759200"/>
            <a:ext cx="4701423" cy="2399640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22. Aug. 1642 – 03. Sep. 1651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England, Schottland &amp; Irland</a:t>
            </a:r>
          </a:p>
          <a:p>
            <a:pPr lvl="0">
              <a:defRPr/>
            </a:pPr>
            <a:r>
              <a:rPr lang="de-DE" dirty="0" smtClean="0"/>
              <a:t>Ereignis</a:t>
            </a:r>
          </a:p>
          <a:p>
            <a:pPr lvl="1">
              <a:defRPr/>
            </a:pPr>
            <a:r>
              <a:rPr lang="de-DE" dirty="0" smtClean="0"/>
              <a:t>Bürgerkrieg zwischen königstreuen Truppen &amp; Truppen des Parlaments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5337076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098550"/>
            <a:ext cx="4726823" cy="26606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6438899" y="4038600"/>
            <a:ext cx="19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Oliver </a:t>
            </a:r>
            <a:r>
              <a:rPr lang="de-DE" sz="1400" dirty="0" err="1" smtClean="0">
                <a:solidFill>
                  <a:srgbClr val="143C78"/>
                </a:solidFill>
              </a:rPr>
              <a:t>Cromwell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(1599 – 1658)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216158" y="5666395"/>
            <a:ext cx="22606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Sir Thomas Fairfax</a:t>
            </a:r>
          </a:p>
          <a:p>
            <a:pPr algn="r"/>
            <a:r>
              <a:rPr lang="de-DE" sz="1200" dirty="0" smtClean="0">
                <a:solidFill>
                  <a:srgbClr val="143C78"/>
                </a:solidFill>
              </a:rPr>
              <a:t>(1612 – 1671)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438899" y="1519534"/>
            <a:ext cx="19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Charles 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(1600 – 1649)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542759" y="3285807"/>
            <a:ext cx="193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Charles II</a:t>
            </a:r>
          </a:p>
          <a:p>
            <a:pPr algn="r"/>
            <a:r>
              <a:rPr lang="de-DE" sz="1200" dirty="0" smtClean="0">
                <a:solidFill>
                  <a:srgbClr val="143C78"/>
                </a:solidFill>
              </a:rPr>
              <a:t>(1630 – 1685)</a:t>
            </a: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759" y="2218778"/>
            <a:ext cx="1222741" cy="155947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75" y="1519533"/>
            <a:ext cx="1101824" cy="190236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759" y="4815497"/>
            <a:ext cx="1222741" cy="134334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411" y="4038600"/>
            <a:ext cx="1139488" cy="138430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19613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 smtClean="0"/>
              <a:t>Charles I (Regierungszeit: 1625-1649 ) versteht sich als absolutistischer Herrscher von Gottes Gnaden &amp; regiert von 1629 – 1640 ohne ein Parlament einzuberufen („</a:t>
            </a:r>
            <a:r>
              <a:rPr lang="de-DE" dirty="0" err="1" smtClean="0"/>
              <a:t>Elven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‘ </a:t>
            </a:r>
            <a:r>
              <a:rPr lang="de-DE" dirty="0" err="1" smtClean="0"/>
              <a:t>Tyranny</a:t>
            </a:r>
            <a:r>
              <a:rPr lang="de-DE" dirty="0" smtClean="0"/>
              <a:t>“)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Charles versucht, sein Verständnis der (</a:t>
            </a:r>
            <a:r>
              <a:rPr lang="de-DE" dirty="0" err="1" smtClean="0"/>
              <a:t>hoch-)anglikanischen</a:t>
            </a:r>
            <a:r>
              <a:rPr lang="de-DE" dirty="0" smtClean="0"/>
              <a:t> Kirche insb. gegen Puritaner, Presbyterianer &amp; Katholiken durchzusetzen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1539 – 1640: Charles verliert den Bischofskrieg, nachdem er in Schottland die anglikanische Kirche durchsetzen will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34081"/>
            <a:ext cx="3867150" cy="316191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324350" y="2934082"/>
            <a:ext cx="4362450" cy="3344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Nov. 1640 : Nach vergeblichem Versuch der eigenständigen Staatsfinanzierung beruft Charles das Parlament im ein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1641: Parlament &amp; Charles ringen um Macht &amp; Befugnisse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Jan. 1642: Ein gescheiterter Staatsstreich von Charles, bei dem er führende Mitglieder des Parlaments verhaften lassen will, löst Empörung in London &amp; England aus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Bevölkerung spaltet sich in Royalisten &amp; Parlamentarier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1. Bürgerkrieg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" name="Freihandform 7"/>
          <p:cNvSpPr>
            <a:spLocks noChangeAspect="1"/>
          </p:cNvSpPr>
          <p:nvPr/>
        </p:nvSpPr>
        <p:spPr>
          <a:xfrm>
            <a:off x="4775201" y="3035302"/>
            <a:ext cx="334941" cy="400063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873502" y="2212201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43203" y="3840300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586517" y="500020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99221" y="4905625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London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901772" y="5021368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04293" y="49225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Bristol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291972" y="4335969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81794" y="4241391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Nottingham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738832" y="2916687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747303" y="281364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Edinburgh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68295" y="4160471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876766" y="406589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Dublin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280255" y="490522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178543" y="4802179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Oxford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016063" y="4691734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914351" y="45844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143C78"/>
                </a:solidFill>
              </a:rPr>
              <a:t>Worcester</a:t>
            </a:r>
            <a:endParaRPr lang="de-DE" sz="1000" dirty="0">
              <a:solidFill>
                <a:srgbClr val="143C78"/>
              </a:solidFill>
            </a:endParaRPr>
          </a:p>
        </p:txBody>
      </p:sp>
      <p:grpSp>
        <p:nvGrpSpPr>
          <p:cNvPr id="31" name="Gruppierung 18"/>
          <p:cNvGrpSpPr/>
          <p:nvPr/>
        </p:nvGrpSpPr>
        <p:grpSpPr>
          <a:xfrm>
            <a:off x="5363972" y="873779"/>
            <a:ext cx="3270828" cy="4048777"/>
            <a:chOff x="2889475" y="-7080613"/>
            <a:chExt cx="3622703" cy="4046478"/>
          </a:xfrm>
        </p:grpSpPr>
        <p:sp>
          <p:nvSpPr>
            <p:cNvPr id="32" name="Textfeld 31"/>
            <p:cNvSpPr txBox="1"/>
            <p:nvPr/>
          </p:nvSpPr>
          <p:spPr>
            <a:xfrm>
              <a:off x="2889475" y="-7080613"/>
              <a:ext cx="3622703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Jan. 1642: Nach seinem gescheiterten Staatsstreich flieht Charles II nach Norden </a:t>
              </a:r>
            </a:p>
          </p:txBody>
        </p:sp>
        <p:cxnSp>
          <p:nvCxnSpPr>
            <p:cNvPr id="33" name="Gerade Verbindung mit Pfeil 24"/>
            <p:cNvCxnSpPr>
              <a:stCxn id="32" idx="3"/>
            </p:cNvCxnSpPr>
            <p:nvPr/>
          </p:nvCxnSpPr>
          <p:spPr>
            <a:xfrm flipH="1">
              <a:off x="3215707" y="-6819152"/>
              <a:ext cx="3296471" cy="3785017"/>
            </a:xfrm>
            <a:prstGeom prst="bentConnector4">
              <a:avLst>
                <a:gd name="adj1" fmla="val -7681"/>
                <a:gd name="adj2" fmla="val 100402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4" name="Gruppierung 18"/>
          <p:cNvGrpSpPr/>
          <p:nvPr/>
        </p:nvGrpSpPr>
        <p:grpSpPr>
          <a:xfrm>
            <a:off x="457198" y="1350033"/>
            <a:ext cx="4724204" cy="2962081"/>
            <a:chOff x="2889475" y="-7080609"/>
            <a:chExt cx="5232433" cy="2960399"/>
          </a:xfrm>
        </p:grpSpPr>
        <p:sp>
          <p:nvSpPr>
            <p:cNvPr id="35" name="Textfeld 34"/>
            <p:cNvSpPr txBox="1"/>
            <p:nvPr/>
          </p:nvSpPr>
          <p:spPr>
            <a:xfrm>
              <a:off x="2889475" y="-7080609"/>
              <a:ext cx="3622703" cy="522923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22. Aug. 1642: Charles lässt die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königl</a:t>
              </a:r>
              <a:r>
                <a:rPr lang="de-DE" sz="1400" dirty="0" smtClean="0">
                  <a:solidFill>
                    <a:srgbClr val="FFFFFF"/>
                  </a:solidFill>
                </a:rPr>
                <a:t>. Standarte über Nottingham hissen </a:t>
              </a:r>
            </a:p>
          </p:txBody>
        </p:sp>
        <p:cxnSp>
          <p:nvCxnSpPr>
            <p:cNvPr id="36" name="Gerade Verbindung mit Pfeil 24"/>
            <p:cNvCxnSpPr>
              <a:endCxn id="35" idx="2"/>
            </p:cNvCxnSpPr>
            <p:nvPr/>
          </p:nvCxnSpPr>
          <p:spPr>
            <a:xfrm rot="10800000">
              <a:off x="4700828" y="-6557687"/>
              <a:ext cx="3421080" cy="243747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7" name="Gruppierung 18"/>
          <p:cNvGrpSpPr/>
          <p:nvPr/>
        </p:nvGrpSpPr>
        <p:grpSpPr>
          <a:xfrm>
            <a:off x="457198" y="4005776"/>
            <a:ext cx="4729146" cy="878682"/>
            <a:chOff x="2889475" y="-7080613"/>
            <a:chExt cx="5237904" cy="878183"/>
          </a:xfrm>
        </p:grpSpPr>
        <p:sp>
          <p:nvSpPr>
            <p:cNvPr id="38" name="Textfeld 37"/>
            <p:cNvSpPr txBox="1"/>
            <p:nvPr/>
          </p:nvSpPr>
          <p:spPr>
            <a:xfrm>
              <a:off x="2889475" y="-7080613"/>
              <a:ext cx="3622703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Okt. &amp; 13. Nov. 1642 Nach den Schlachten von Edge Hill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Turnham</a:t>
              </a:r>
              <a:r>
                <a:rPr lang="de-DE" sz="1400" dirty="0" smtClean="0">
                  <a:solidFill>
                    <a:srgbClr val="660032"/>
                  </a:solidFill>
                </a:rPr>
                <a:t> Green zieht sich Charles nach Oxford zurück</a:t>
              </a:r>
            </a:p>
          </p:txBody>
        </p:sp>
        <p:cxnSp>
          <p:nvCxnSpPr>
            <p:cNvPr id="39" name="Gerade Verbindung mit Pfeil 24"/>
            <p:cNvCxnSpPr>
              <a:endCxn id="38" idx="3"/>
            </p:cNvCxnSpPr>
            <p:nvPr/>
          </p:nvCxnSpPr>
          <p:spPr>
            <a:xfrm rot="10800000">
              <a:off x="6512179" y="-6711490"/>
              <a:ext cx="1615200" cy="50906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0" name="Gruppierung 18"/>
          <p:cNvGrpSpPr/>
          <p:nvPr/>
        </p:nvGrpSpPr>
        <p:grpSpPr>
          <a:xfrm>
            <a:off x="4775201" y="2119868"/>
            <a:ext cx="2984499" cy="1920626"/>
            <a:chOff x="1911131" y="-7210695"/>
            <a:chExt cx="3305572" cy="1919536"/>
          </a:xfrm>
        </p:grpSpPr>
        <p:sp>
          <p:nvSpPr>
            <p:cNvPr id="41" name="Textfeld 40"/>
            <p:cNvSpPr txBox="1"/>
            <p:nvPr/>
          </p:nvSpPr>
          <p:spPr>
            <a:xfrm>
              <a:off x="1911131" y="-7210695"/>
              <a:ext cx="3305572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30. Juni 1643: Nach dem Sieg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Adwalton</a:t>
              </a:r>
              <a:r>
                <a:rPr lang="de-DE" sz="1400" dirty="0" smtClean="0">
                  <a:solidFill>
                    <a:srgbClr val="660032"/>
                  </a:solidFill>
                </a:rPr>
                <a:t> Moor fällt Yorkshire unter royalistische Kontrolle</a:t>
              </a:r>
            </a:p>
          </p:txBody>
        </p:sp>
        <p:cxnSp>
          <p:nvCxnSpPr>
            <p:cNvPr id="42" name="Gerade Verbindung mit Pfeil 24"/>
            <p:cNvCxnSpPr>
              <a:stCxn id="41" idx="2"/>
            </p:cNvCxnSpPr>
            <p:nvPr/>
          </p:nvCxnSpPr>
          <p:spPr>
            <a:xfrm rot="5400000">
              <a:off x="2380569" y="-6474508"/>
              <a:ext cx="1181291" cy="118540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3" name="Gruppierung 18"/>
          <p:cNvGrpSpPr/>
          <p:nvPr/>
        </p:nvGrpSpPr>
        <p:grpSpPr>
          <a:xfrm>
            <a:off x="275158" y="5000626"/>
            <a:ext cx="4601214" cy="954107"/>
            <a:chOff x="-2551194" y="-3590747"/>
            <a:chExt cx="5096212" cy="953565"/>
          </a:xfrm>
        </p:grpSpPr>
        <p:sp>
          <p:nvSpPr>
            <p:cNvPr id="44" name="Textfeld 43"/>
            <p:cNvSpPr txBox="1"/>
            <p:nvPr/>
          </p:nvSpPr>
          <p:spPr>
            <a:xfrm>
              <a:off x="-2551194" y="-3590747"/>
              <a:ext cx="3622703" cy="95356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Juli 1643: Royalisten können sich mit der Einnahme von Bristol &amp; den Schlachten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Landsdown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Roundway</a:t>
              </a:r>
              <a:r>
                <a:rPr lang="de-DE" sz="1400" dirty="0" smtClean="0">
                  <a:solidFill>
                    <a:srgbClr val="660032"/>
                  </a:solidFill>
                </a:rPr>
                <a:t> Down in Südwest-England behaupten</a:t>
              </a:r>
            </a:p>
          </p:txBody>
        </p:sp>
        <p:cxnSp>
          <p:nvCxnSpPr>
            <p:cNvPr id="45" name="Gerade Verbindung mit Pfeil 24"/>
            <p:cNvCxnSpPr>
              <a:endCxn id="44" idx="3"/>
            </p:cNvCxnSpPr>
            <p:nvPr/>
          </p:nvCxnSpPr>
          <p:spPr>
            <a:xfrm rot="10800000" flipV="1">
              <a:off x="1071509" y="-3470432"/>
              <a:ext cx="1473509" cy="35646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6" name="Gruppierung 18"/>
          <p:cNvGrpSpPr/>
          <p:nvPr/>
        </p:nvGrpSpPr>
        <p:grpSpPr>
          <a:xfrm>
            <a:off x="5544218" y="4222173"/>
            <a:ext cx="3385132" cy="1994175"/>
            <a:chOff x="2762877" y="-8335413"/>
            <a:chExt cx="3749301" cy="1993044"/>
          </a:xfrm>
        </p:grpSpPr>
        <p:sp>
          <p:nvSpPr>
            <p:cNvPr id="47" name="Textfeld 46"/>
            <p:cNvSpPr txBox="1"/>
            <p:nvPr/>
          </p:nvSpPr>
          <p:spPr>
            <a:xfrm>
              <a:off x="2889475" y="-7080613"/>
              <a:ext cx="3622703" cy="73824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28. Juli 1643: Parlamentsarmee gewinnt die 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Gainsborough</a:t>
              </a:r>
              <a:r>
                <a:rPr lang="de-DE" sz="1400" dirty="0" smtClean="0">
                  <a:solidFill>
                    <a:srgbClr val="143C78"/>
                  </a:solidFill>
                </a:rPr>
                <a:t> mit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Cromwells</a:t>
              </a:r>
              <a:r>
                <a:rPr lang="de-DE" sz="1400" dirty="0" smtClean="0">
                  <a:solidFill>
                    <a:srgbClr val="143C78"/>
                  </a:solidFill>
                </a:rPr>
                <a:t> neu aufgestellten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Ironsides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48" name="Gerade Verbindung mit Pfeil 24"/>
            <p:cNvCxnSpPr>
              <a:stCxn id="47" idx="0"/>
            </p:cNvCxnSpPr>
            <p:nvPr/>
          </p:nvCxnSpPr>
          <p:spPr>
            <a:xfrm rot="16200000" flipV="1">
              <a:off x="3104452" y="-8676988"/>
              <a:ext cx="1254795" cy="193794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49" name="Gerade Verbindung mit Pfeil 48"/>
          <p:cNvCxnSpPr/>
          <p:nvPr/>
        </p:nvCxnSpPr>
        <p:spPr>
          <a:xfrm rot="16200000" flipH="1">
            <a:off x="5185709" y="4500390"/>
            <a:ext cx="806043" cy="442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rot="5400000" flipH="1" flipV="1">
            <a:off x="5348076" y="4073674"/>
            <a:ext cx="238793" cy="23809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rot="16200000" flipV="1">
            <a:off x="5187574" y="4619619"/>
            <a:ext cx="514588" cy="14208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>
            <a:off x="5363972" y="4951823"/>
            <a:ext cx="174256" cy="2298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Bild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8" y="2167438"/>
            <a:ext cx="2112442" cy="126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1. Bürgerkrieg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" name="Freihandform 7"/>
          <p:cNvSpPr>
            <a:spLocks noChangeAspect="1"/>
          </p:cNvSpPr>
          <p:nvPr/>
        </p:nvSpPr>
        <p:spPr>
          <a:xfrm>
            <a:off x="4775201" y="3035302"/>
            <a:ext cx="334941" cy="400063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873502" y="2212201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43203" y="3840300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586517" y="500020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99221" y="4905625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London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901772" y="5021368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04293" y="49225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Bristol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291972" y="4335969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81794" y="4241391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Nottingham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738832" y="2916687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747303" y="281364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Edinburgh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68295" y="4160471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876766" y="406589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Dublin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280255" y="490522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178543" y="4802179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Oxford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016063" y="4691734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914351" y="45844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143C78"/>
                </a:solidFill>
              </a:rPr>
              <a:t>Worcester</a:t>
            </a:r>
            <a:endParaRPr lang="de-DE" sz="1000" dirty="0">
              <a:solidFill>
                <a:srgbClr val="143C78"/>
              </a:solidFill>
            </a:endParaRPr>
          </a:p>
        </p:txBody>
      </p:sp>
      <p:grpSp>
        <p:nvGrpSpPr>
          <p:cNvPr id="31" name="Gruppierung 18"/>
          <p:cNvGrpSpPr/>
          <p:nvPr/>
        </p:nvGrpSpPr>
        <p:grpSpPr>
          <a:xfrm>
            <a:off x="190499" y="880129"/>
            <a:ext cx="4711273" cy="4025094"/>
            <a:chOff x="2889475" y="-7080609"/>
            <a:chExt cx="5218111" cy="4022808"/>
          </a:xfrm>
        </p:grpSpPr>
        <p:sp>
          <p:nvSpPr>
            <p:cNvPr id="32" name="Textfeld 31"/>
            <p:cNvSpPr txBox="1"/>
            <p:nvPr/>
          </p:nvSpPr>
          <p:spPr>
            <a:xfrm>
              <a:off x="2889475" y="-7080609"/>
              <a:ext cx="3136778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10. Aug. – 05. Sep. 1643: Charles belagert Gloucester vergeblich</a:t>
              </a:r>
            </a:p>
          </p:txBody>
        </p:sp>
        <p:cxnSp>
          <p:nvCxnSpPr>
            <p:cNvPr id="33" name="Gerade Verbindung mit Pfeil 24"/>
            <p:cNvCxnSpPr>
              <a:endCxn id="32" idx="3"/>
            </p:cNvCxnSpPr>
            <p:nvPr/>
          </p:nvCxnSpPr>
          <p:spPr>
            <a:xfrm rot="16200000" flipV="1">
              <a:off x="5186246" y="-5979141"/>
              <a:ext cx="3761347" cy="208133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4" name="Gruppierung 18"/>
          <p:cNvGrpSpPr/>
          <p:nvPr/>
        </p:nvGrpSpPr>
        <p:grpSpPr>
          <a:xfrm>
            <a:off x="5204532" y="1034016"/>
            <a:ext cx="3254088" cy="3917807"/>
            <a:chOff x="3767447" y="-9850852"/>
            <a:chExt cx="3604161" cy="3915582"/>
          </a:xfrm>
        </p:grpSpPr>
        <p:sp>
          <p:nvSpPr>
            <p:cNvPr id="35" name="Textfeld 34"/>
            <p:cNvSpPr txBox="1"/>
            <p:nvPr/>
          </p:nvSpPr>
          <p:spPr>
            <a:xfrm>
              <a:off x="3767447" y="-9850852"/>
              <a:ext cx="3604161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20. Sep. 1643: Mit dem Sieg in der 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Newbury</a:t>
              </a:r>
              <a:r>
                <a:rPr lang="de-DE" sz="1400" dirty="0" smtClean="0">
                  <a:solidFill>
                    <a:srgbClr val="143C78"/>
                  </a:solidFill>
                </a:rPr>
                <a:t> kann das Parlament die Kontrolle über London behaupten</a:t>
              </a:r>
            </a:p>
          </p:txBody>
        </p:sp>
        <p:cxnSp>
          <p:nvCxnSpPr>
            <p:cNvPr id="36" name="Gerade Verbindung mit Pfeil 24"/>
            <p:cNvCxnSpPr>
              <a:stCxn id="35" idx="1"/>
            </p:cNvCxnSpPr>
            <p:nvPr/>
          </p:nvCxnSpPr>
          <p:spPr>
            <a:xfrm rot="10800000" flipH="1" flipV="1">
              <a:off x="3767447" y="-9481729"/>
              <a:ext cx="310552" cy="3546459"/>
            </a:xfrm>
            <a:prstGeom prst="bentConnector4">
              <a:avLst>
                <a:gd name="adj1" fmla="val -81530"/>
                <a:gd name="adj2" fmla="val 87057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7" name="Gruppierung 18"/>
          <p:cNvGrpSpPr/>
          <p:nvPr/>
        </p:nvGrpSpPr>
        <p:grpSpPr>
          <a:xfrm>
            <a:off x="5446820" y="1946330"/>
            <a:ext cx="3270827" cy="2247189"/>
            <a:chOff x="7483466" y="-9109604"/>
            <a:chExt cx="3622703" cy="2245914"/>
          </a:xfrm>
        </p:grpSpPr>
        <p:sp>
          <p:nvSpPr>
            <p:cNvPr id="38" name="Textfeld 37"/>
            <p:cNvSpPr txBox="1"/>
            <p:nvPr/>
          </p:nvSpPr>
          <p:spPr>
            <a:xfrm>
              <a:off x="7483466" y="-9109604"/>
              <a:ext cx="3622703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11. Okt. 1643: Mit dem Sieg in der 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Winceby</a:t>
              </a:r>
              <a:r>
                <a:rPr lang="de-DE" sz="1400" dirty="0" smtClean="0">
                  <a:solidFill>
                    <a:srgbClr val="143C78"/>
                  </a:solidFill>
                </a:rPr>
                <a:t> gewinnt das Parlament Kontrolle über Lincoln</a:t>
              </a:r>
            </a:p>
          </p:txBody>
        </p:sp>
        <p:cxnSp>
          <p:nvCxnSpPr>
            <p:cNvPr id="39" name="Gerade Verbindung mit Pfeil 24"/>
            <p:cNvCxnSpPr>
              <a:stCxn id="38" idx="1"/>
            </p:cNvCxnSpPr>
            <p:nvPr/>
          </p:nvCxnSpPr>
          <p:spPr>
            <a:xfrm rot="10800000" flipH="1" flipV="1">
              <a:off x="7483466" y="-8740482"/>
              <a:ext cx="248537" cy="1876792"/>
            </a:xfrm>
            <a:prstGeom prst="bentConnector4">
              <a:avLst>
                <a:gd name="adj1" fmla="val -101873"/>
                <a:gd name="adj2" fmla="val 99736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0" name="Gruppierung 18"/>
          <p:cNvGrpSpPr/>
          <p:nvPr/>
        </p:nvGrpSpPr>
        <p:grpSpPr>
          <a:xfrm>
            <a:off x="5376674" y="2813643"/>
            <a:ext cx="3652012" cy="937898"/>
            <a:chOff x="2251332" y="-6342369"/>
            <a:chExt cx="4044896" cy="937366"/>
          </a:xfrm>
        </p:grpSpPr>
        <p:sp>
          <p:nvSpPr>
            <p:cNvPr id="41" name="Textfeld 40"/>
            <p:cNvSpPr txBox="1"/>
            <p:nvPr/>
          </p:nvSpPr>
          <p:spPr>
            <a:xfrm>
              <a:off x="2849990" y="-6342369"/>
              <a:ext cx="3446238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04. Juli 1644: Mit schottischer Hilfe siegt die Parlamentsarmee bei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Marston</a:t>
              </a:r>
              <a:r>
                <a:rPr lang="de-DE" sz="1400" dirty="0" smtClean="0">
                  <a:solidFill>
                    <a:srgbClr val="143C78"/>
                  </a:solidFill>
                </a:rPr>
                <a:t> Moor &amp; kontrolliert Nord-England</a:t>
              </a:r>
            </a:p>
          </p:txBody>
        </p:sp>
        <p:cxnSp>
          <p:nvCxnSpPr>
            <p:cNvPr id="42" name="Gerade Verbindung mit Pfeil 24"/>
            <p:cNvCxnSpPr>
              <a:stCxn id="41" idx="1"/>
            </p:cNvCxnSpPr>
            <p:nvPr/>
          </p:nvCxnSpPr>
          <p:spPr>
            <a:xfrm rot="10800000" flipV="1">
              <a:off x="2251332" y="-5973246"/>
              <a:ext cx="598658" cy="568243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3" name="Gruppierung 18"/>
          <p:cNvGrpSpPr/>
          <p:nvPr/>
        </p:nvGrpSpPr>
        <p:grpSpPr>
          <a:xfrm>
            <a:off x="190499" y="1735147"/>
            <a:ext cx="4207521" cy="3684057"/>
            <a:chOff x="2594085" y="-7157400"/>
            <a:chExt cx="4660167" cy="3681969"/>
          </a:xfrm>
        </p:grpSpPr>
        <p:sp>
          <p:nvSpPr>
            <p:cNvPr id="44" name="Textfeld 43"/>
            <p:cNvSpPr txBox="1"/>
            <p:nvPr/>
          </p:nvSpPr>
          <p:spPr>
            <a:xfrm>
              <a:off x="2594085" y="-7157400"/>
              <a:ext cx="3024250" cy="95356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13. Aug. – 02. Sep. 1644: Durch den Sieg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Lostwithiel</a:t>
              </a:r>
              <a:r>
                <a:rPr lang="de-DE" sz="1400" dirty="0" smtClean="0">
                  <a:solidFill>
                    <a:srgbClr val="660032"/>
                  </a:solidFill>
                </a:rPr>
                <a:t> sichern die Royalisten die Kontrolle über den Südwesten</a:t>
              </a:r>
            </a:p>
          </p:txBody>
        </p:sp>
        <p:cxnSp>
          <p:nvCxnSpPr>
            <p:cNvPr id="45" name="Gerade Verbindung mit Pfeil 24"/>
            <p:cNvCxnSpPr>
              <a:endCxn id="44" idx="3"/>
            </p:cNvCxnSpPr>
            <p:nvPr/>
          </p:nvCxnSpPr>
          <p:spPr>
            <a:xfrm rot="16200000" flipV="1">
              <a:off x="4833701" y="-5895981"/>
              <a:ext cx="3205185" cy="163591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6" name="Gruppierung 18"/>
          <p:cNvGrpSpPr/>
          <p:nvPr/>
        </p:nvGrpSpPr>
        <p:grpSpPr>
          <a:xfrm>
            <a:off x="5756274" y="3803482"/>
            <a:ext cx="3348612" cy="1119073"/>
            <a:chOff x="2706607" y="-7080618"/>
            <a:chExt cx="3805571" cy="1118439"/>
          </a:xfrm>
        </p:grpSpPr>
        <p:sp>
          <p:nvSpPr>
            <p:cNvPr id="47" name="Textfeld 46"/>
            <p:cNvSpPr txBox="1"/>
            <p:nvPr/>
          </p:nvSpPr>
          <p:spPr>
            <a:xfrm>
              <a:off x="2889475" y="-7080618"/>
              <a:ext cx="3622703" cy="95356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1645: Die professionelle &amp; nationale New Model Army mit Sir Thomas Fairfax als Kommandeur &amp; Oliver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</a:t>
              </a:r>
              <a:r>
                <a:rPr lang="de-DE" sz="1400" dirty="0" smtClean="0">
                  <a:solidFill>
                    <a:srgbClr val="143C78"/>
                  </a:solidFill>
                </a:rPr>
                <a:t> als Stellvertreter wird aufgestellt</a:t>
              </a:r>
            </a:p>
          </p:txBody>
        </p:sp>
        <p:cxnSp>
          <p:nvCxnSpPr>
            <p:cNvPr id="48" name="Gerade Verbindung mit Pfeil 24"/>
            <p:cNvCxnSpPr>
              <a:stCxn id="47" idx="1"/>
            </p:cNvCxnSpPr>
            <p:nvPr/>
          </p:nvCxnSpPr>
          <p:spPr>
            <a:xfrm rot="10800000" flipV="1">
              <a:off x="2706607" y="-6603838"/>
              <a:ext cx="182868" cy="64165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18"/>
          <p:cNvGrpSpPr/>
          <p:nvPr/>
        </p:nvGrpSpPr>
        <p:grpSpPr>
          <a:xfrm>
            <a:off x="1215737" y="4642923"/>
            <a:ext cx="4148235" cy="1588723"/>
            <a:chOff x="-2045324" y="-6551490"/>
            <a:chExt cx="4594501" cy="1587821"/>
          </a:xfrm>
        </p:grpSpPr>
        <p:sp>
          <p:nvSpPr>
            <p:cNvPr id="50" name="Textfeld 49"/>
            <p:cNvSpPr txBox="1"/>
            <p:nvPr/>
          </p:nvSpPr>
          <p:spPr>
            <a:xfrm>
              <a:off x="-2045324" y="-5486592"/>
              <a:ext cx="3805564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14. Juni 1645: Entscheidender Sieg der New Model Army in der 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Naseby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  <p:cxnSp>
          <p:nvCxnSpPr>
            <p:cNvPr id="51" name="Gerade Verbindung mit Pfeil 24"/>
            <p:cNvCxnSpPr>
              <a:stCxn id="50" idx="3"/>
            </p:cNvCxnSpPr>
            <p:nvPr/>
          </p:nvCxnSpPr>
          <p:spPr>
            <a:xfrm flipV="1">
              <a:off x="1760240" y="-6551490"/>
              <a:ext cx="788937" cy="1326359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2" name="Gruppierung 18"/>
          <p:cNvGrpSpPr/>
          <p:nvPr/>
        </p:nvGrpSpPr>
        <p:grpSpPr>
          <a:xfrm>
            <a:off x="5783258" y="4973476"/>
            <a:ext cx="3245431" cy="1193344"/>
            <a:chOff x="2748812" y="-7535037"/>
            <a:chExt cx="3594571" cy="1192667"/>
          </a:xfrm>
        </p:grpSpPr>
        <p:sp>
          <p:nvSpPr>
            <p:cNvPr id="53" name="Textfeld 52"/>
            <p:cNvSpPr txBox="1"/>
            <p:nvPr/>
          </p:nvSpPr>
          <p:spPr>
            <a:xfrm>
              <a:off x="2889475" y="-7080615"/>
              <a:ext cx="3453908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1646: Charles flieht zu schottischer Armee, wird von dieser dem Parlament übergeben &amp; dann inhaftiert</a:t>
              </a:r>
            </a:p>
          </p:txBody>
        </p:sp>
        <p:cxnSp>
          <p:nvCxnSpPr>
            <p:cNvPr id="54" name="Gerade Verbindung mit Pfeil 24"/>
            <p:cNvCxnSpPr>
              <a:stCxn id="53" idx="0"/>
            </p:cNvCxnSpPr>
            <p:nvPr/>
          </p:nvCxnSpPr>
          <p:spPr>
            <a:xfrm rot="16200000" flipV="1">
              <a:off x="3455410" y="-8241635"/>
              <a:ext cx="454420" cy="1867615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02" name="Bild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8" y="3265735"/>
            <a:ext cx="3022601" cy="2379612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2. Bürgerkrieg &amp; Prozess gegen Charles II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" name="Freihandform 7"/>
          <p:cNvSpPr>
            <a:spLocks noChangeAspect="1"/>
          </p:cNvSpPr>
          <p:nvPr/>
        </p:nvSpPr>
        <p:spPr>
          <a:xfrm>
            <a:off x="4775201" y="3035302"/>
            <a:ext cx="334941" cy="400063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873502" y="2212201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43203" y="3840300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586517" y="500020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99221" y="4905625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London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901772" y="5021368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04293" y="49225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Bristol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291972" y="4335969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81794" y="4241391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Nottingham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738832" y="2916687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747303" y="281364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Edinburgh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68295" y="4160471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876766" y="406589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Dublin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280255" y="490522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178543" y="4802179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Oxford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016063" y="4691734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914351" y="45844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143C78"/>
                </a:solidFill>
              </a:rPr>
              <a:t>Worcester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11970" y="880130"/>
            <a:ext cx="2997201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28. Dez 1647: Charles schließt ein geheimes Bündnis mit den Schotten</a:t>
            </a:r>
          </a:p>
        </p:txBody>
      </p:sp>
      <p:grpSp>
        <p:nvGrpSpPr>
          <p:cNvPr id="34" name="Gruppierung 18"/>
          <p:cNvGrpSpPr/>
          <p:nvPr/>
        </p:nvGrpSpPr>
        <p:grpSpPr>
          <a:xfrm>
            <a:off x="181994" y="1498961"/>
            <a:ext cx="5059178" cy="2591808"/>
            <a:chOff x="2889475" y="-7334454"/>
            <a:chExt cx="5603443" cy="2590338"/>
          </a:xfrm>
        </p:grpSpPr>
        <p:sp>
          <p:nvSpPr>
            <p:cNvPr id="35" name="Textfeld 34"/>
            <p:cNvSpPr txBox="1"/>
            <p:nvPr/>
          </p:nvSpPr>
          <p:spPr>
            <a:xfrm>
              <a:off x="2889475" y="-7334454"/>
              <a:ext cx="3319640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1648: Schottische Invasion &amp;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royale</a:t>
              </a:r>
              <a:r>
                <a:rPr lang="de-DE" sz="1400" dirty="0" smtClean="0">
                  <a:solidFill>
                    <a:srgbClr val="143C78"/>
                  </a:solidFill>
                </a:rPr>
                <a:t> Aufstände werden von der New Model Army niedergeschlagen</a:t>
              </a:r>
            </a:p>
          </p:txBody>
        </p:sp>
        <p:cxnSp>
          <p:nvCxnSpPr>
            <p:cNvPr id="36" name="Gerade Verbindung mit Pfeil 24"/>
            <p:cNvCxnSpPr>
              <a:endCxn id="35" idx="3"/>
            </p:cNvCxnSpPr>
            <p:nvPr/>
          </p:nvCxnSpPr>
          <p:spPr>
            <a:xfrm rot="16200000" flipV="1">
              <a:off x="6240412" y="-6996623"/>
              <a:ext cx="2221210" cy="228380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3" name="Gruppierung 18"/>
          <p:cNvGrpSpPr/>
          <p:nvPr/>
        </p:nvGrpSpPr>
        <p:grpSpPr>
          <a:xfrm>
            <a:off x="4552880" y="1356379"/>
            <a:ext cx="3270828" cy="3540881"/>
            <a:chOff x="2889475" y="-7080615"/>
            <a:chExt cx="3622702" cy="3538874"/>
          </a:xfrm>
        </p:grpSpPr>
        <p:sp>
          <p:nvSpPr>
            <p:cNvPr id="44" name="Textfeld 43"/>
            <p:cNvSpPr txBox="1"/>
            <p:nvPr/>
          </p:nvSpPr>
          <p:spPr>
            <a:xfrm>
              <a:off x="2889475" y="-7080615"/>
              <a:ext cx="3622702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30. Jan. 1649: Charles nach Verurteilung wegen Hochverrats wird hingerichtet</a:t>
              </a:r>
            </a:p>
          </p:txBody>
        </p:sp>
        <p:cxnSp>
          <p:nvCxnSpPr>
            <p:cNvPr id="45" name="Gerade Verbindung mit Pfeil 24"/>
            <p:cNvCxnSpPr>
              <a:stCxn id="44" idx="2"/>
            </p:cNvCxnSpPr>
            <p:nvPr/>
          </p:nvCxnSpPr>
          <p:spPr>
            <a:xfrm rot="5400000">
              <a:off x="2906500" y="-5336068"/>
              <a:ext cx="3015950" cy="57270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6" name="Gruppierung 18"/>
          <p:cNvGrpSpPr/>
          <p:nvPr/>
        </p:nvGrpSpPr>
        <p:grpSpPr>
          <a:xfrm>
            <a:off x="6418398" y="1617990"/>
            <a:ext cx="2541016" cy="1370697"/>
            <a:chOff x="2710718" y="-8534527"/>
            <a:chExt cx="3369510" cy="1369920"/>
          </a:xfrm>
        </p:grpSpPr>
        <p:sp>
          <p:nvSpPr>
            <p:cNvPr id="47" name="Textfeld 46"/>
            <p:cNvSpPr txBox="1"/>
            <p:nvPr/>
          </p:nvSpPr>
          <p:spPr>
            <a:xfrm>
              <a:off x="2710718" y="-7902852"/>
              <a:ext cx="3369510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Fairfax tritt zurück &amp; öffnet damit den Weg für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Cromwells</a:t>
              </a:r>
              <a:r>
                <a:rPr lang="de-DE" sz="1400" dirty="0" smtClean="0">
                  <a:solidFill>
                    <a:srgbClr val="143C78"/>
                  </a:solidFill>
                </a:rPr>
                <a:t> Aufstieg zur Macht</a:t>
              </a:r>
            </a:p>
          </p:txBody>
        </p:sp>
        <p:cxnSp>
          <p:nvCxnSpPr>
            <p:cNvPr id="48" name="Gerade Verbindung mit Pfeil 24"/>
            <p:cNvCxnSpPr>
              <a:stCxn id="47" idx="0"/>
              <a:endCxn id="44" idx="3"/>
            </p:cNvCxnSpPr>
            <p:nvPr/>
          </p:nvCxnSpPr>
          <p:spPr>
            <a:xfrm rot="5400000" flipH="1" flipV="1">
              <a:off x="4169013" y="-8308066"/>
              <a:ext cx="631675" cy="178754"/>
            </a:xfrm>
            <a:prstGeom prst="bentConnector4">
              <a:avLst>
                <a:gd name="adj1" fmla="val 29304"/>
                <a:gd name="adj2" fmla="val 269582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18"/>
          <p:cNvGrpSpPr/>
          <p:nvPr/>
        </p:nvGrpSpPr>
        <p:grpSpPr>
          <a:xfrm>
            <a:off x="5726987" y="5118768"/>
            <a:ext cx="3232423" cy="1097572"/>
            <a:chOff x="3233950" y="-6062005"/>
            <a:chExt cx="3580167" cy="1096949"/>
          </a:xfrm>
        </p:grpSpPr>
        <p:sp>
          <p:nvSpPr>
            <p:cNvPr id="50" name="Textfeld 49"/>
            <p:cNvSpPr txBox="1"/>
            <p:nvPr/>
          </p:nvSpPr>
          <p:spPr>
            <a:xfrm>
              <a:off x="3444607" y="-5703301"/>
              <a:ext cx="3369510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Feb. – Mai 1649: Das Rumpfparlament schafft die Monarchie ab &amp; gründet das Commonwealth (Republik)</a:t>
              </a:r>
            </a:p>
          </p:txBody>
        </p:sp>
        <p:cxnSp>
          <p:nvCxnSpPr>
            <p:cNvPr id="51" name="Gerade Verbindung mit Pfeil 24"/>
            <p:cNvCxnSpPr>
              <a:stCxn id="50" idx="0"/>
            </p:cNvCxnSpPr>
            <p:nvPr/>
          </p:nvCxnSpPr>
          <p:spPr>
            <a:xfrm rot="16200000" flipV="1">
              <a:off x="4002303" y="-6830358"/>
              <a:ext cx="358708" cy="189541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62" name="Gerade Verbindung mit Pfeil 61"/>
          <p:cNvCxnSpPr/>
          <p:nvPr/>
        </p:nvCxnSpPr>
        <p:spPr>
          <a:xfrm rot="16200000" flipV="1">
            <a:off x="4656809" y="3309738"/>
            <a:ext cx="684586" cy="37653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Bild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870" y="4128868"/>
            <a:ext cx="1188930" cy="126973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7" name="Gruppierung 18"/>
          <p:cNvGrpSpPr/>
          <p:nvPr/>
        </p:nvGrpSpPr>
        <p:grpSpPr>
          <a:xfrm>
            <a:off x="1294229" y="2536647"/>
            <a:ext cx="4220512" cy="2424011"/>
            <a:chOff x="3525735" y="-6934528"/>
            <a:chExt cx="5034415" cy="2422638"/>
          </a:xfrm>
        </p:grpSpPr>
        <p:cxnSp>
          <p:nvCxnSpPr>
            <p:cNvPr id="39" name="Gerade Verbindung mit Pfeil 24"/>
            <p:cNvCxnSpPr>
              <a:endCxn id="38" idx="2"/>
            </p:cNvCxnSpPr>
            <p:nvPr/>
          </p:nvCxnSpPr>
          <p:spPr>
            <a:xfrm rot="10800000">
              <a:off x="4897196" y="-6411606"/>
              <a:ext cx="3662954" cy="189971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  <p:sp>
          <p:nvSpPr>
            <p:cNvPr id="38" name="Textfeld 37"/>
            <p:cNvSpPr txBox="1"/>
            <p:nvPr/>
          </p:nvSpPr>
          <p:spPr>
            <a:xfrm>
              <a:off x="3525735" y="-6934528"/>
              <a:ext cx="2742923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1648: Parlament debattiert über Charles Rolle als König </a:t>
              </a:r>
            </a:p>
          </p:txBody>
        </p:sp>
      </p:grpSp>
      <p:pic>
        <p:nvPicPr>
          <p:cNvPr id="52" name="Bild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7" y="3595110"/>
            <a:ext cx="2985630" cy="208555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40" name="Gruppierung 18"/>
          <p:cNvGrpSpPr/>
          <p:nvPr/>
        </p:nvGrpSpPr>
        <p:grpSpPr>
          <a:xfrm>
            <a:off x="550295" y="5072206"/>
            <a:ext cx="5036221" cy="1127963"/>
            <a:chOff x="2889474" y="-7469697"/>
            <a:chExt cx="4085798" cy="1127324"/>
          </a:xfrm>
        </p:grpSpPr>
        <p:sp>
          <p:nvSpPr>
            <p:cNvPr id="41" name="Textfeld 40"/>
            <p:cNvSpPr txBox="1"/>
            <p:nvPr/>
          </p:nvSpPr>
          <p:spPr>
            <a:xfrm>
              <a:off x="2889474" y="-7080618"/>
              <a:ext cx="3829073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Dez. 1648: Staatsstreich der New Model Army („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Pride‘s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Purge</a:t>
              </a:r>
              <a:r>
                <a:rPr lang="de-DE" sz="1400" dirty="0" smtClean="0">
                  <a:solidFill>
                    <a:srgbClr val="143C78"/>
                  </a:solidFill>
                </a:rPr>
                <a:t>“), in dem alle royalistischen &amp; moderaten  Abgeordneten aus dem Parlament entfernt werden</a:t>
              </a:r>
            </a:p>
          </p:txBody>
        </p:sp>
        <p:cxnSp>
          <p:nvCxnSpPr>
            <p:cNvPr id="42" name="Gerade Verbindung mit Pfeil 24"/>
            <p:cNvCxnSpPr>
              <a:stCxn id="41" idx="0"/>
            </p:cNvCxnSpPr>
            <p:nvPr/>
          </p:nvCxnSpPr>
          <p:spPr>
            <a:xfrm rot="5400000" flipH="1" flipV="1">
              <a:off x="5695101" y="-8360788"/>
              <a:ext cx="389079" cy="217126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3. Bürgerkrieg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1910572" y="920750"/>
            <a:ext cx="4909327" cy="5246068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" name="Freihandform 7"/>
          <p:cNvSpPr>
            <a:spLocks noChangeAspect="1"/>
          </p:cNvSpPr>
          <p:nvPr/>
        </p:nvSpPr>
        <p:spPr>
          <a:xfrm>
            <a:off x="4775201" y="3035302"/>
            <a:ext cx="334941" cy="400063"/>
          </a:xfrm>
          <a:custGeom>
            <a:avLst/>
            <a:gdLst>
              <a:gd name="connsiteX0" fmla="*/ 0 w 1138767"/>
              <a:gd name="connsiteY0" fmla="*/ 1612900 h 1612900"/>
              <a:gd name="connsiteX1" fmla="*/ 0 w 1138767"/>
              <a:gd name="connsiteY1" fmla="*/ 1570567 h 1612900"/>
              <a:gd name="connsiteX2" fmla="*/ 21167 w 1138767"/>
              <a:gd name="connsiteY2" fmla="*/ 1515534 h 1612900"/>
              <a:gd name="connsiteX3" fmla="*/ 4233 w 1138767"/>
              <a:gd name="connsiteY3" fmla="*/ 1494367 h 1612900"/>
              <a:gd name="connsiteX4" fmla="*/ 33867 w 1138767"/>
              <a:gd name="connsiteY4" fmla="*/ 1485900 h 1612900"/>
              <a:gd name="connsiteX5" fmla="*/ 101600 w 1138767"/>
              <a:gd name="connsiteY5" fmla="*/ 1498600 h 1612900"/>
              <a:gd name="connsiteX6" fmla="*/ 135467 w 1138767"/>
              <a:gd name="connsiteY6" fmla="*/ 1477434 h 1612900"/>
              <a:gd name="connsiteX7" fmla="*/ 135467 w 1138767"/>
              <a:gd name="connsiteY7" fmla="*/ 1447800 h 1612900"/>
              <a:gd name="connsiteX8" fmla="*/ 165100 w 1138767"/>
              <a:gd name="connsiteY8" fmla="*/ 1443567 h 1612900"/>
              <a:gd name="connsiteX9" fmla="*/ 165100 w 1138767"/>
              <a:gd name="connsiteY9" fmla="*/ 1443567 h 1612900"/>
              <a:gd name="connsiteX10" fmla="*/ 198967 w 1138767"/>
              <a:gd name="connsiteY10" fmla="*/ 1392767 h 1612900"/>
              <a:gd name="connsiteX11" fmla="*/ 241300 w 1138767"/>
              <a:gd name="connsiteY11" fmla="*/ 1371600 h 1612900"/>
              <a:gd name="connsiteX12" fmla="*/ 241300 w 1138767"/>
              <a:gd name="connsiteY12" fmla="*/ 1346200 h 1612900"/>
              <a:gd name="connsiteX13" fmla="*/ 254000 w 1138767"/>
              <a:gd name="connsiteY13" fmla="*/ 1316567 h 1612900"/>
              <a:gd name="connsiteX14" fmla="*/ 296333 w 1138767"/>
              <a:gd name="connsiteY14" fmla="*/ 1316567 h 1612900"/>
              <a:gd name="connsiteX15" fmla="*/ 330200 w 1138767"/>
              <a:gd name="connsiteY15" fmla="*/ 1295400 h 1612900"/>
              <a:gd name="connsiteX16" fmla="*/ 359833 w 1138767"/>
              <a:gd name="connsiteY16" fmla="*/ 1265767 h 1612900"/>
              <a:gd name="connsiteX17" fmla="*/ 389467 w 1138767"/>
              <a:gd name="connsiteY17" fmla="*/ 1261534 h 1612900"/>
              <a:gd name="connsiteX18" fmla="*/ 406400 w 1138767"/>
              <a:gd name="connsiteY18" fmla="*/ 1231900 h 1612900"/>
              <a:gd name="connsiteX19" fmla="*/ 436033 w 1138767"/>
              <a:gd name="connsiteY19" fmla="*/ 1159934 h 1612900"/>
              <a:gd name="connsiteX20" fmla="*/ 465667 w 1138767"/>
              <a:gd name="connsiteY20" fmla="*/ 1159934 h 1612900"/>
              <a:gd name="connsiteX21" fmla="*/ 465667 w 1138767"/>
              <a:gd name="connsiteY21" fmla="*/ 1126067 h 1612900"/>
              <a:gd name="connsiteX22" fmla="*/ 465667 w 1138767"/>
              <a:gd name="connsiteY22" fmla="*/ 1092200 h 1612900"/>
              <a:gd name="connsiteX23" fmla="*/ 503767 w 1138767"/>
              <a:gd name="connsiteY23" fmla="*/ 1032934 h 1612900"/>
              <a:gd name="connsiteX24" fmla="*/ 537633 w 1138767"/>
              <a:gd name="connsiteY24" fmla="*/ 1016000 h 1612900"/>
              <a:gd name="connsiteX25" fmla="*/ 554567 w 1138767"/>
              <a:gd name="connsiteY25" fmla="*/ 973667 h 1612900"/>
              <a:gd name="connsiteX26" fmla="*/ 592667 w 1138767"/>
              <a:gd name="connsiteY26" fmla="*/ 956734 h 1612900"/>
              <a:gd name="connsiteX27" fmla="*/ 613833 w 1138767"/>
              <a:gd name="connsiteY27" fmla="*/ 922867 h 1612900"/>
              <a:gd name="connsiteX28" fmla="*/ 639233 w 1138767"/>
              <a:gd name="connsiteY28" fmla="*/ 884767 h 1612900"/>
              <a:gd name="connsiteX29" fmla="*/ 681567 w 1138767"/>
              <a:gd name="connsiteY29" fmla="*/ 884767 h 1612900"/>
              <a:gd name="connsiteX30" fmla="*/ 745067 w 1138767"/>
              <a:gd name="connsiteY30" fmla="*/ 905934 h 1612900"/>
              <a:gd name="connsiteX31" fmla="*/ 787400 w 1138767"/>
              <a:gd name="connsiteY31" fmla="*/ 889000 h 1612900"/>
              <a:gd name="connsiteX32" fmla="*/ 808567 w 1138767"/>
              <a:gd name="connsiteY32" fmla="*/ 859367 h 1612900"/>
              <a:gd name="connsiteX33" fmla="*/ 808567 w 1138767"/>
              <a:gd name="connsiteY33" fmla="*/ 821267 h 1612900"/>
              <a:gd name="connsiteX34" fmla="*/ 817033 w 1138767"/>
              <a:gd name="connsiteY34" fmla="*/ 787400 h 1612900"/>
              <a:gd name="connsiteX35" fmla="*/ 872067 w 1138767"/>
              <a:gd name="connsiteY35" fmla="*/ 753534 h 1612900"/>
              <a:gd name="connsiteX36" fmla="*/ 918633 w 1138767"/>
              <a:gd name="connsiteY36" fmla="*/ 753534 h 1612900"/>
              <a:gd name="connsiteX37" fmla="*/ 956733 w 1138767"/>
              <a:gd name="connsiteY37" fmla="*/ 728134 h 1612900"/>
              <a:gd name="connsiteX38" fmla="*/ 977900 w 1138767"/>
              <a:gd name="connsiteY38" fmla="*/ 698500 h 1612900"/>
              <a:gd name="connsiteX39" fmla="*/ 999067 w 1138767"/>
              <a:gd name="connsiteY39" fmla="*/ 668867 h 1612900"/>
              <a:gd name="connsiteX40" fmla="*/ 952500 w 1138767"/>
              <a:gd name="connsiteY40" fmla="*/ 651934 h 1612900"/>
              <a:gd name="connsiteX41" fmla="*/ 931333 w 1138767"/>
              <a:gd name="connsiteY41" fmla="*/ 596900 h 1612900"/>
              <a:gd name="connsiteX42" fmla="*/ 910167 w 1138767"/>
              <a:gd name="connsiteY42" fmla="*/ 499534 h 1612900"/>
              <a:gd name="connsiteX43" fmla="*/ 855133 w 1138767"/>
              <a:gd name="connsiteY43" fmla="*/ 436034 h 1612900"/>
              <a:gd name="connsiteX44" fmla="*/ 855133 w 1138767"/>
              <a:gd name="connsiteY44" fmla="*/ 402167 h 1612900"/>
              <a:gd name="connsiteX45" fmla="*/ 833967 w 1138767"/>
              <a:gd name="connsiteY45" fmla="*/ 372534 h 1612900"/>
              <a:gd name="connsiteX46" fmla="*/ 812800 w 1138767"/>
              <a:gd name="connsiteY46" fmla="*/ 342900 h 1612900"/>
              <a:gd name="connsiteX47" fmla="*/ 833967 w 1138767"/>
              <a:gd name="connsiteY47" fmla="*/ 317500 h 1612900"/>
              <a:gd name="connsiteX48" fmla="*/ 922867 w 1138767"/>
              <a:gd name="connsiteY48" fmla="*/ 338667 h 1612900"/>
              <a:gd name="connsiteX49" fmla="*/ 901700 w 1138767"/>
              <a:gd name="connsiteY49" fmla="*/ 296334 h 1612900"/>
              <a:gd name="connsiteX50" fmla="*/ 927100 w 1138767"/>
              <a:gd name="connsiteY50" fmla="*/ 283634 h 1612900"/>
              <a:gd name="connsiteX51" fmla="*/ 965200 w 1138767"/>
              <a:gd name="connsiteY51" fmla="*/ 228600 h 1612900"/>
              <a:gd name="connsiteX52" fmla="*/ 999067 w 1138767"/>
              <a:gd name="connsiteY52" fmla="*/ 207434 h 1612900"/>
              <a:gd name="connsiteX53" fmla="*/ 1007533 w 1138767"/>
              <a:gd name="connsiteY53" fmla="*/ 160867 h 1612900"/>
              <a:gd name="connsiteX54" fmla="*/ 1045633 w 1138767"/>
              <a:gd name="connsiteY54" fmla="*/ 127000 h 1612900"/>
              <a:gd name="connsiteX55" fmla="*/ 1092200 w 1138767"/>
              <a:gd name="connsiteY55" fmla="*/ 80434 h 1612900"/>
              <a:gd name="connsiteX56" fmla="*/ 1092200 w 1138767"/>
              <a:gd name="connsiteY56" fmla="*/ 38100 h 1612900"/>
              <a:gd name="connsiteX57" fmla="*/ 1113367 w 1138767"/>
              <a:gd name="connsiteY57" fmla="*/ 12700 h 1612900"/>
              <a:gd name="connsiteX58" fmla="*/ 1138767 w 1138767"/>
              <a:gd name="connsiteY5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8767" h="1612900">
                <a:moveTo>
                  <a:pt x="0" y="1612900"/>
                </a:moveTo>
                <a:lnTo>
                  <a:pt x="0" y="1570567"/>
                </a:lnTo>
                <a:lnTo>
                  <a:pt x="21167" y="1515534"/>
                </a:lnTo>
                <a:lnTo>
                  <a:pt x="4233" y="1494367"/>
                </a:lnTo>
                <a:cubicBezTo>
                  <a:pt x="30972" y="1485454"/>
                  <a:pt x="20708" y="1485900"/>
                  <a:pt x="33867" y="1485900"/>
                </a:cubicBezTo>
                <a:lnTo>
                  <a:pt x="101600" y="1498600"/>
                </a:lnTo>
                <a:lnTo>
                  <a:pt x="135467" y="1477434"/>
                </a:lnTo>
                <a:lnTo>
                  <a:pt x="135467" y="1447800"/>
                </a:lnTo>
                <a:lnTo>
                  <a:pt x="165100" y="1443567"/>
                </a:lnTo>
                <a:lnTo>
                  <a:pt x="165100" y="1443567"/>
                </a:lnTo>
                <a:lnTo>
                  <a:pt x="198967" y="1392767"/>
                </a:lnTo>
                <a:lnTo>
                  <a:pt x="241300" y="1371600"/>
                </a:lnTo>
                <a:lnTo>
                  <a:pt x="241300" y="1346200"/>
                </a:lnTo>
                <a:lnTo>
                  <a:pt x="254000" y="1316567"/>
                </a:lnTo>
                <a:lnTo>
                  <a:pt x="296333" y="1316567"/>
                </a:lnTo>
                <a:lnTo>
                  <a:pt x="330200" y="1295400"/>
                </a:lnTo>
                <a:lnTo>
                  <a:pt x="359833" y="1265767"/>
                </a:lnTo>
                <a:lnTo>
                  <a:pt x="389467" y="1261534"/>
                </a:lnTo>
                <a:lnTo>
                  <a:pt x="406400" y="1231900"/>
                </a:lnTo>
                <a:lnTo>
                  <a:pt x="436033" y="1159934"/>
                </a:lnTo>
                <a:lnTo>
                  <a:pt x="465667" y="1159934"/>
                </a:lnTo>
                <a:lnTo>
                  <a:pt x="465667" y="1126067"/>
                </a:lnTo>
                <a:lnTo>
                  <a:pt x="465667" y="1092200"/>
                </a:lnTo>
                <a:lnTo>
                  <a:pt x="503767" y="1032934"/>
                </a:lnTo>
                <a:lnTo>
                  <a:pt x="537633" y="1016000"/>
                </a:lnTo>
                <a:lnTo>
                  <a:pt x="554567" y="973667"/>
                </a:lnTo>
                <a:lnTo>
                  <a:pt x="592667" y="956734"/>
                </a:lnTo>
                <a:lnTo>
                  <a:pt x="613833" y="922867"/>
                </a:lnTo>
                <a:cubicBezTo>
                  <a:pt x="631913" y="882188"/>
                  <a:pt x="616869" y="884767"/>
                  <a:pt x="639233" y="884767"/>
                </a:cubicBezTo>
                <a:lnTo>
                  <a:pt x="681567" y="884767"/>
                </a:lnTo>
                <a:lnTo>
                  <a:pt x="745067" y="905934"/>
                </a:lnTo>
                <a:lnTo>
                  <a:pt x="787400" y="889000"/>
                </a:lnTo>
                <a:lnTo>
                  <a:pt x="808567" y="859367"/>
                </a:lnTo>
                <a:lnTo>
                  <a:pt x="808567" y="821267"/>
                </a:lnTo>
                <a:lnTo>
                  <a:pt x="817033" y="787400"/>
                </a:lnTo>
                <a:lnTo>
                  <a:pt x="872067" y="753534"/>
                </a:lnTo>
                <a:lnTo>
                  <a:pt x="918633" y="753534"/>
                </a:lnTo>
                <a:lnTo>
                  <a:pt x="956733" y="728134"/>
                </a:lnTo>
                <a:lnTo>
                  <a:pt x="977900" y="698500"/>
                </a:lnTo>
                <a:lnTo>
                  <a:pt x="999067" y="668867"/>
                </a:lnTo>
                <a:lnTo>
                  <a:pt x="952500" y="651934"/>
                </a:lnTo>
                <a:lnTo>
                  <a:pt x="931333" y="596900"/>
                </a:lnTo>
                <a:lnTo>
                  <a:pt x="910167" y="499534"/>
                </a:lnTo>
                <a:lnTo>
                  <a:pt x="855133" y="436034"/>
                </a:lnTo>
                <a:lnTo>
                  <a:pt x="855133" y="402167"/>
                </a:lnTo>
                <a:lnTo>
                  <a:pt x="833967" y="372534"/>
                </a:lnTo>
                <a:lnTo>
                  <a:pt x="812800" y="342900"/>
                </a:lnTo>
                <a:lnTo>
                  <a:pt x="833967" y="317500"/>
                </a:lnTo>
                <a:lnTo>
                  <a:pt x="922867" y="338667"/>
                </a:lnTo>
                <a:lnTo>
                  <a:pt x="901700" y="296334"/>
                </a:lnTo>
                <a:lnTo>
                  <a:pt x="927100" y="283634"/>
                </a:lnTo>
                <a:lnTo>
                  <a:pt x="965200" y="228600"/>
                </a:lnTo>
                <a:lnTo>
                  <a:pt x="999067" y="207434"/>
                </a:lnTo>
                <a:lnTo>
                  <a:pt x="1007533" y="160867"/>
                </a:lnTo>
                <a:lnTo>
                  <a:pt x="1045633" y="127000"/>
                </a:lnTo>
                <a:lnTo>
                  <a:pt x="1092200" y="80434"/>
                </a:lnTo>
                <a:lnTo>
                  <a:pt x="1092200" y="38100"/>
                </a:lnTo>
                <a:lnTo>
                  <a:pt x="1113367" y="12700"/>
                </a:lnTo>
                <a:lnTo>
                  <a:pt x="11387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873502" y="2212201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743203" y="3840300"/>
            <a:ext cx="11810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586517" y="500020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99221" y="4905625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London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901772" y="5021368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04293" y="49225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Bristol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291972" y="4335969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81794" y="4241391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Nottingham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738832" y="2916687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747303" y="281364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Edinburgh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68295" y="4160471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876766" y="4065893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000" dirty="0" smtClean="0">
                <a:solidFill>
                  <a:srgbClr val="143C78"/>
                </a:solidFill>
              </a:rPr>
              <a:t>Dublin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280255" y="4905223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178543" y="4802179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smtClean="0">
                <a:solidFill>
                  <a:srgbClr val="143C78"/>
                </a:solidFill>
              </a:rPr>
              <a:t>Oxford</a:t>
            </a:r>
            <a:endParaRPr lang="de-DE" sz="1000" dirty="0">
              <a:solidFill>
                <a:srgbClr val="143C78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016063" y="4691734"/>
            <a:ext cx="72000" cy="72000"/>
          </a:xfrm>
          <a:prstGeom prst="ellipse">
            <a:avLst/>
          </a:prstGeom>
          <a:solidFill>
            <a:srgbClr val="143C78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914351" y="4584457"/>
            <a:ext cx="11698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de-DE" sz="1000" dirty="0" err="1" smtClean="0">
                <a:solidFill>
                  <a:srgbClr val="143C78"/>
                </a:solidFill>
              </a:rPr>
              <a:t>Worcester</a:t>
            </a:r>
            <a:endParaRPr lang="de-DE" sz="1000" dirty="0">
              <a:solidFill>
                <a:srgbClr val="143C78"/>
              </a:solidFill>
            </a:endParaRPr>
          </a:p>
        </p:txBody>
      </p:sp>
      <p:grpSp>
        <p:nvGrpSpPr>
          <p:cNvPr id="31" name="Gruppierung 18"/>
          <p:cNvGrpSpPr/>
          <p:nvPr/>
        </p:nvGrpSpPr>
        <p:grpSpPr>
          <a:xfrm>
            <a:off x="101842" y="882651"/>
            <a:ext cx="3289058" cy="2314315"/>
            <a:chOff x="2889475" y="-7080601"/>
            <a:chExt cx="4714627" cy="2313001"/>
          </a:xfrm>
        </p:grpSpPr>
        <p:sp>
          <p:nvSpPr>
            <p:cNvPr id="32" name="Textfeld 31"/>
            <p:cNvSpPr txBox="1"/>
            <p:nvPr/>
          </p:nvSpPr>
          <p:spPr>
            <a:xfrm>
              <a:off x="2889475" y="-7080601"/>
              <a:ext cx="3622703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1649: Gälischer &amp;  royalistischer Aufstand in Irland</a:t>
              </a:r>
            </a:p>
          </p:txBody>
        </p:sp>
        <p:cxnSp>
          <p:nvCxnSpPr>
            <p:cNvPr id="33" name="Gerade Verbindung mit Pfeil 24"/>
            <p:cNvCxnSpPr>
              <a:stCxn id="32" idx="3"/>
            </p:cNvCxnSpPr>
            <p:nvPr/>
          </p:nvCxnSpPr>
          <p:spPr>
            <a:xfrm>
              <a:off x="6512178" y="-6819140"/>
              <a:ext cx="1091924" cy="2051540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37" name="Gruppierung 18"/>
          <p:cNvGrpSpPr/>
          <p:nvPr/>
        </p:nvGrpSpPr>
        <p:grpSpPr>
          <a:xfrm>
            <a:off x="1616885" y="1528135"/>
            <a:ext cx="2365740" cy="2560918"/>
            <a:chOff x="2671247" y="-7080615"/>
            <a:chExt cx="4065246" cy="2559467"/>
          </a:xfrm>
        </p:grpSpPr>
        <p:sp>
          <p:nvSpPr>
            <p:cNvPr id="38" name="Textfeld 37"/>
            <p:cNvSpPr txBox="1"/>
            <p:nvPr/>
          </p:nvSpPr>
          <p:spPr>
            <a:xfrm>
              <a:off x="2671247" y="-7080615"/>
              <a:ext cx="3540570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15. Aug. 1649: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</a:t>
              </a:r>
              <a:r>
                <a:rPr lang="de-DE" sz="1400" dirty="0" smtClean="0">
                  <a:solidFill>
                    <a:srgbClr val="143C78"/>
                  </a:solidFill>
                </a:rPr>
                <a:t> landet in Dublin</a:t>
              </a:r>
            </a:p>
          </p:txBody>
        </p:sp>
        <p:cxnSp>
          <p:nvCxnSpPr>
            <p:cNvPr id="39" name="Gerade Verbindung mit Pfeil 24"/>
            <p:cNvCxnSpPr>
              <a:endCxn id="38" idx="3"/>
            </p:cNvCxnSpPr>
            <p:nvPr/>
          </p:nvCxnSpPr>
          <p:spPr>
            <a:xfrm rot="16200000" flipV="1">
              <a:off x="5325152" y="-5932489"/>
              <a:ext cx="2298005" cy="524677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3" name="Gruppierung 18"/>
          <p:cNvGrpSpPr/>
          <p:nvPr/>
        </p:nvGrpSpPr>
        <p:grpSpPr>
          <a:xfrm>
            <a:off x="1371601" y="5100137"/>
            <a:ext cx="2971800" cy="1167944"/>
            <a:chOff x="2889475" y="-7509652"/>
            <a:chExt cx="3291506" cy="1167282"/>
          </a:xfrm>
        </p:grpSpPr>
        <p:sp>
          <p:nvSpPr>
            <p:cNvPr id="44" name="Textfeld 43"/>
            <p:cNvSpPr txBox="1"/>
            <p:nvPr/>
          </p:nvSpPr>
          <p:spPr>
            <a:xfrm>
              <a:off x="2889475" y="-7080615"/>
              <a:ext cx="3291506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1649 – 1653: Niederschlagung des irischen Aufstandes &amp; Neuverteilung des katholischen Besitzes</a:t>
              </a:r>
            </a:p>
          </p:txBody>
        </p:sp>
        <p:cxnSp>
          <p:nvCxnSpPr>
            <p:cNvPr id="45" name="Gerade Verbindung mit Pfeil 24"/>
            <p:cNvCxnSpPr>
              <a:stCxn id="44" idx="0"/>
            </p:cNvCxnSpPr>
            <p:nvPr/>
          </p:nvCxnSpPr>
          <p:spPr>
            <a:xfrm rot="5400000" flipH="1" flipV="1">
              <a:off x="4412139" y="-7386563"/>
              <a:ext cx="429038" cy="18286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6" name="Gruppierung 18"/>
          <p:cNvGrpSpPr/>
          <p:nvPr/>
        </p:nvGrpSpPr>
        <p:grpSpPr>
          <a:xfrm>
            <a:off x="4746834" y="879335"/>
            <a:ext cx="4314220" cy="1087854"/>
            <a:chOff x="2148346" y="-7342076"/>
            <a:chExt cx="4778344" cy="1087238"/>
          </a:xfrm>
        </p:grpSpPr>
        <p:sp>
          <p:nvSpPr>
            <p:cNvPr id="47" name="Textfeld 46"/>
            <p:cNvSpPr txBox="1"/>
            <p:nvPr/>
          </p:nvSpPr>
          <p:spPr>
            <a:xfrm>
              <a:off x="2814656" y="-7342076"/>
              <a:ext cx="4112034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23. Juni 1650: Charles II landet in Schottland &amp; sammelt Royalisten &amp; Presbyterianer hinter sich </a:t>
              </a:r>
            </a:p>
          </p:txBody>
        </p:sp>
        <p:cxnSp>
          <p:nvCxnSpPr>
            <p:cNvPr id="48" name="Gerade Verbindung mit Pfeil 24"/>
            <p:cNvCxnSpPr>
              <a:stCxn id="47" idx="1"/>
            </p:cNvCxnSpPr>
            <p:nvPr/>
          </p:nvCxnSpPr>
          <p:spPr>
            <a:xfrm rot="10800000" flipV="1">
              <a:off x="2148346" y="-7080618"/>
              <a:ext cx="666310" cy="82578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18"/>
          <p:cNvGrpSpPr/>
          <p:nvPr/>
        </p:nvGrpSpPr>
        <p:grpSpPr>
          <a:xfrm>
            <a:off x="4855455" y="1624481"/>
            <a:ext cx="3196345" cy="1435380"/>
            <a:chOff x="1713525" y="-7080614"/>
            <a:chExt cx="3540208" cy="1434566"/>
          </a:xfrm>
        </p:grpSpPr>
        <p:sp>
          <p:nvSpPr>
            <p:cNvPr id="50" name="Textfeld 49"/>
            <p:cNvSpPr txBox="1"/>
            <p:nvPr/>
          </p:nvSpPr>
          <p:spPr>
            <a:xfrm>
              <a:off x="2626477" y="-7080614"/>
              <a:ext cx="2627256" cy="52292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22. Juli 1650: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</a:t>
              </a:r>
              <a:r>
                <a:rPr lang="de-DE" sz="1400" dirty="0" smtClean="0">
                  <a:solidFill>
                    <a:srgbClr val="143C78"/>
                  </a:solidFill>
                </a:rPr>
                <a:t> kommt in Schottland an</a:t>
              </a:r>
            </a:p>
          </p:txBody>
        </p:sp>
        <p:cxnSp>
          <p:nvCxnSpPr>
            <p:cNvPr id="51" name="Gerade Verbindung mit Pfeil 24"/>
            <p:cNvCxnSpPr>
              <a:stCxn id="50" idx="1"/>
            </p:cNvCxnSpPr>
            <p:nvPr/>
          </p:nvCxnSpPr>
          <p:spPr>
            <a:xfrm rot="10800000" flipV="1">
              <a:off x="1713525" y="-6819152"/>
              <a:ext cx="912953" cy="117310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2" name="Gruppierung 18"/>
          <p:cNvGrpSpPr/>
          <p:nvPr/>
        </p:nvGrpSpPr>
        <p:grpSpPr>
          <a:xfrm>
            <a:off x="5092490" y="2352335"/>
            <a:ext cx="3968565" cy="738664"/>
            <a:chOff x="1722812" y="-7080618"/>
            <a:chExt cx="4395502" cy="738245"/>
          </a:xfrm>
        </p:grpSpPr>
        <p:sp>
          <p:nvSpPr>
            <p:cNvPr id="53" name="Textfeld 52"/>
            <p:cNvSpPr txBox="1"/>
            <p:nvPr/>
          </p:nvSpPr>
          <p:spPr>
            <a:xfrm>
              <a:off x="2889475" y="-7080618"/>
              <a:ext cx="3228839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03. Sep. 1650: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</a:t>
              </a:r>
              <a:r>
                <a:rPr lang="de-DE" sz="1400" dirty="0" smtClean="0">
                  <a:solidFill>
                    <a:srgbClr val="143C78"/>
                  </a:solidFill>
                </a:rPr>
                <a:t> siegt in der 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Dunbar</a:t>
              </a:r>
              <a:r>
                <a:rPr lang="de-DE" sz="1400" dirty="0" smtClean="0">
                  <a:solidFill>
                    <a:srgbClr val="143C78"/>
                  </a:solidFill>
                </a:rPr>
                <a:t> &amp; in der Folge wird Schottland eingenommen</a:t>
              </a:r>
            </a:p>
          </p:txBody>
        </p:sp>
        <p:cxnSp>
          <p:nvCxnSpPr>
            <p:cNvPr id="54" name="Gerade Verbindung mit Pfeil 24"/>
            <p:cNvCxnSpPr>
              <a:stCxn id="53" idx="1"/>
            </p:cNvCxnSpPr>
            <p:nvPr/>
          </p:nvCxnSpPr>
          <p:spPr>
            <a:xfrm rot="10800000" flipV="1">
              <a:off x="1722812" y="-6711497"/>
              <a:ext cx="1166664" cy="19490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8" name="Gruppierung 18"/>
          <p:cNvGrpSpPr/>
          <p:nvPr/>
        </p:nvGrpSpPr>
        <p:grpSpPr>
          <a:xfrm>
            <a:off x="5133693" y="3317080"/>
            <a:ext cx="3795651" cy="1353773"/>
            <a:chOff x="2308182" y="-7462711"/>
            <a:chExt cx="4203987" cy="1353005"/>
          </a:xfrm>
        </p:grpSpPr>
        <p:sp>
          <p:nvSpPr>
            <p:cNvPr id="59" name="Textfeld 58"/>
            <p:cNvSpPr txBox="1"/>
            <p:nvPr/>
          </p:nvSpPr>
          <p:spPr>
            <a:xfrm>
              <a:off x="2889466" y="-7462711"/>
              <a:ext cx="3622703" cy="522923"/>
            </a:xfrm>
            <a:prstGeom prst="rect">
              <a:avLst/>
            </a:prstGeom>
            <a:solidFill>
              <a:srgbClr val="143C78">
                <a:alpha val="83000"/>
              </a:srgb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03. Sep. 1651: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Cromwell</a:t>
              </a:r>
              <a:r>
                <a:rPr lang="de-DE" sz="1400" dirty="0" smtClean="0">
                  <a:solidFill>
                    <a:schemeClr val="bg1"/>
                  </a:solidFill>
                </a:rPr>
                <a:t> besiegt die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engl.-schottische</a:t>
              </a:r>
              <a:r>
                <a:rPr lang="de-DE" sz="1400" dirty="0" smtClean="0">
                  <a:solidFill>
                    <a:schemeClr val="bg1"/>
                  </a:solidFill>
                </a:rPr>
                <a:t> Armee bei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Worcester</a:t>
              </a:r>
              <a:endParaRPr lang="de-DE" sz="14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60" name="Gerade Verbindung mit Pfeil 24"/>
            <p:cNvCxnSpPr>
              <a:stCxn id="59" idx="2"/>
            </p:cNvCxnSpPr>
            <p:nvPr/>
          </p:nvCxnSpPr>
          <p:spPr>
            <a:xfrm rot="5400000">
              <a:off x="3089460" y="-7721065"/>
              <a:ext cx="830081" cy="239263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3" name="Bild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091001"/>
            <a:ext cx="1761771" cy="2387616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40" name="Gruppierung 18"/>
          <p:cNvGrpSpPr/>
          <p:nvPr/>
        </p:nvGrpSpPr>
        <p:grpSpPr>
          <a:xfrm>
            <a:off x="219883" y="2321199"/>
            <a:ext cx="3580591" cy="1657541"/>
            <a:chOff x="2889475" y="-7080616"/>
            <a:chExt cx="3965790" cy="1656609"/>
          </a:xfrm>
        </p:grpSpPr>
        <p:sp>
          <p:nvSpPr>
            <p:cNvPr id="41" name="Textfeld 40"/>
            <p:cNvSpPr txBox="1"/>
            <p:nvPr/>
          </p:nvSpPr>
          <p:spPr>
            <a:xfrm>
              <a:off x="2889475" y="-7080616"/>
              <a:ext cx="2996116" cy="73824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03. – 11. Sep. 1649: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Cromwell</a:t>
              </a:r>
              <a:r>
                <a:rPr lang="de-DE" sz="1400" dirty="0" smtClean="0">
                  <a:solidFill>
                    <a:srgbClr val="143C78"/>
                  </a:solidFill>
                </a:rPr>
                <a:t> belagert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Drogheda</a:t>
              </a:r>
              <a:r>
                <a:rPr lang="de-DE" sz="1400" dirty="0" smtClean="0">
                  <a:solidFill>
                    <a:srgbClr val="143C78"/>
                  </a:solidFill>
                </a:rPr>
                <a:t> &amp; lässt ca. 3‘500 Einwohner massakrieren</a:t>
              </a:r>
            </a:p>
          </p:txBody>
        </p:sp>
        <p:cxnSp>
          <p:nvCxnSpPr>
            <p:cNvPr id="42" name="Gerade Verbindung mit Pfeil 24"/>
            <p:cNvCxnSpPr>
              <a:endCxn id="41" idx="2"/>
            </p:cNvCxnSpPr>
            <p:nvPr/>
          </p:nvCxnSpPr>
          <p:spPr>
            <a:xfrm rot="10800000">
              <a:off x="4387534" y="-6342366"/>
              <a:ext cx="2467731" cy="91835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88" name="Gerade Verbindung mit Pfeil 87"/>
          <p:cNvCxnSpPr/>
          <p:nvPr/>
        </p:nvCxnSpPr>
        <p:spPr>
          <a:xfrm rot="5400000" flipH="1" flipV="1">
            <a:off x="4380135" y="2480275"/>
            <a:ext cx="666736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 rot="10800000" flipV="1">
            <a:off x="4102344" y="3935630"/>
            <a:ext cx="799429" cy="76200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 rot="16200000" flipH="1">
            <a:off x="4458492" y="3443341"/>
            <a:ext cx="749302" cy="44620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 rot="16200000" flipV="1">
            <a:off x="4235852" y="3841907"/>
            <a:ext cx="1482460" cy="78839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/>
          <p:cNvCxnSpPr/>
          <p:nvPr/>
        </p:nvCxnSpPr>
        <p:spPr>
          <a:xfrm rot="16200000" flipV="1">
            <a:off x="4324752" y="3778407"/>
            <a:ext cx="1482460" cy="7883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Bild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580" y="4632171"/>
            <a:ext cx="1217958" cy="1623547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106" name="Gerade Verbindung mit Pfeil 105"/>
          <p:cNvCxnSpPr/>
          <p:nvPr/>
        </p:nvCxnSpPr>
        <p:spPr>
          <a:xfrm rot="16200000" flipV="1">
            <a:off x="5065046" y="4900912"/>
            <a:ext cx="1151022" cy="101055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uppierung 18"/>
          <p:cNvGrpSpPr/>
          <p:nvPr/>
        </p:nvGrpSpPr>
        <p:grpSpPr>
          <a:xfrm>
            <a:off x="5147980" y="4265140"/>
            <a:ext cx="3913074" cy="523220"/>
            <a:chOff x="1544346" y="-7462711"/>
            <a:chExt cx="4334041" cy="522924"/>
          </a:xfrm>
        </p:grpSpPr>
        <p:sp>
          <p:nvSpPr>
            <p:cNvPr id="62" name="Textfeld 61"/>
            <p:cNvSpPr txBox="1"/>
            <p:nvPr/>
          </p:nvSpPr>
          <p:spPr>
            <a:xfrm>
              <a:off x="2889466" y="-7462711"/>
              <a:ext cx="2988921" cy="52292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Charles II versteckt sich in der Royal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Oak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flieht nach Frankreich</a:t>
              </a:r>
            </a:p>
          </p:txBody>
        </p:sp>
        <p:cxnSp>
          <p:nvCxnSpPr>
            <p:cNvPr id="63" name="Gerade Verbindung mit Pfeil 24"/>
            <p:cNvCxnSpPr>
              <a:stCxn id="62" idx="1"/>
            </p:cNvCxnSpPr>
            <p:nvPr/>
          </p:nvCxnSpPr>
          <p:spPr>
            <a:xfrm rot="10800000" flipV="1">
              <a:off x="1544346" y="-7201249"/>
              <a:ext cx="1345120" cy="19027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5232398" cy="2850015"/>
          </a:xfrm>
        </p:spPr>
        <p:txBody>
          <a:bodyPr>
            <a:normAutofit/>
          </a:bodyPr>
          <a:lstStyle/>
          <a:p>
            <a:r>
              <a:rPr lang="de-DE" dirty="0" smtClean="0"/>
              <a:t>Der Krieg fordert einen massiven Bevölkerungsverlust</a:t>
            </a:r>
          </a:p>
          <a:p>
            <a:pPr lvl="1"/>
            <a:r>
              <a:rPr lang="de-DE" sz="1600" dirty="0" smtClean="0"/>
              <a:t>England:	ca.   4 %</a:t>
            </a:r>
          </a:p>
          <a:p>
            <a:pPr lvl="1"/>
            <a:r>
              <a:rPr lang="de-DE" sz="1600" dirty="0" smtClean="0"/>
              <a:t>Schottland:	ca.   6 %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Irland:		ca. 40 %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In England, Schottland &amp; Irland wird die Monarchie vorübergehend abgeschafft (Interregnum)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1649-1653 &amp; 1659-1660: Commonwealth / Republik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1653-1559: Protektorat (Militärdiktatur unter </a:t>
            </a:r>
            <a:r>
              <a:rPr lang="de-DE" sz="1600" dirty="0" err="1" smtClean="0"/>
              <a:t>Cromwell</a:t>
            </a:r>
            <a:r>
              <a:rPr lang="de-DE" sz="1600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11634"/>
            <a:ext cx="3441700" cy="230342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898901" y="3911634"/>
            <a:ext cx="4787898" cy="230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Bürgerkrieg &amp; Interregnum bedeuten eine Stärkung des Parlaments &amp; sind damit die Grundlage für die konstitutionelle Monarchie in Großbritannien &amp; dem Vereinigten Königreich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1660: Charles II wird vom Parlament als König wieder eingesetzt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98" y="972719"/>
            <a:ext cx="2997200" cy="215423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</Words>
  <Application>Microsoft Macintosh PowerPoint</Application>
  <PresentationFormat>Bildschirmpräsentation (4:3)</PresentationFormat>
  <Paragraphs>113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Der Englische Bürgerkrieg (1642 – 1651)</vt:lpstr>
      <vt:lpstr>Überblick</vt:lpstr>
      <vt:lpstr>Hintergrund</vt:lpstr>
      <vt:lpstr>Verlauf: 1. Bürgerkrieg</vt:lpstr>
      <vt:lpstr>Verlauf: 1. Bürgerkrieg</vt:lpstr>
      <vt:lpstr>Verlauf: 2. Bürgerkrieg &amp; Prozess gegen Charles II</vt:lpstr>
      <vt:lpstr>Verlauf: 3. Bürgerkrieg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327</cp:revision>
  <dcterms:created xsi:type="dcterms:W3CDTF">2015-02-24T23:53:47Z</dcterms:created>
  <dcterms:modified xsi:type="dcterms:W3CDTF">2015-02-24T23:54:17Z</dcterms:modified>
</cp:coreProperties>
</file>