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06" r:id="rId3"/>
    <p:sldId id="635" r:id="rId4"/>
    <p:sldId id="628" r:id="rId5"/>
    <p:sldId id="629" r:id="rId6"/>
    <p:sldId id="630" r:id="rId7"/>
    <p:sldId id="632" r:id="rId8"/>
    <p:sldId id="631" r:id="rId9"/>
    <p:sldId id="626" r:id="rId10"/>
    <p:sldId id="259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18.05.2015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18.05.2015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18.05.2015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Hundertjährige Krieg</a:t>
            </a:r>
            <a:br>
              <a:rPr lang="de-DE" dirty="0" smtClean="0"/>
            </a:br>
            <a:r>
              <a:rPr lang="de-DE" dirty="0" smtClean="0"/>
              <a:t>1337 – 1453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5110360"/>
            <a:ext cx="4267201" cy="1188179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 1337 – 1453</a:t>
            </a:r>
            <a:endParaRPr lang="de-DE" sz="1400" dirty="0" smtClean="0"/>
          </a:p>
          <a:p>
            <a:r>
              <a:rPr lang="de-DE" sz="1600" dirty="0" smtClean="0"/>
              <a:t>Ort</a:t>
            </a:r>
            <a:r>
              <a:rPr lang="de-DE" dirty="0" smtClean="0"/>
              <a:t>: </a:t>
            </a:r>
            <a:r>
              <a:rPr lang="de-DE" sz="1400" dirty="0" smtClean="0"/>
              <a:t>Frankreich, zzgl. Benelux-Region, England &amp; Spanien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337076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30476" y="3211611"/>
            <a:ext cx="350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Französisches Königshaus</a:t>
            </a:r>
          </a:p>
          <a:p>
            <a:r>
              <a:rPr lang="de-DE" sz="1400" dirty="0" err="1" smtClean="0">
                <a:solidFill>
                  <a:srgbClr val="143C78"/>
                </a:solidFill>
              </a:rPr>
              <a:t>Valois</a:t>
            </a:r>
            <a:endParaRPr lang="de-DE" sz="1400" dirty="0" smtClean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96767" y="1600562"/>
            <a:ext cx="1879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Englisches Königshaus</a:t>
            </a:r>
          </a:p>
          <a:p>
            <a:r>
              <a:rPr lang="de-DE" sz="1400" dirty="0" smtClean="0">
                <a:solidFill>
                  <a:srgbClr val="143C78"/>
                </a:solidFill>
              </a:rPr>
              <a:t>Plantagenet &amp; Nachfolgehäuser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419193" y="4662884"/>
            <a:ext cx="2293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143C78"/>
                </a:solidFill>
              </a:rPr>
              <a:t>Bourguignons</a:t>
            </a:r>
            <a:endParaRPr lang="de-DE" sz="1400" dirty="0" smtClean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5419193" y="4203700"/>
            <a:ext cx="1602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Armagnacs</a:t>
            </a: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407" y="3225800"/>
            <a:ext cx="1384300" cy="1522731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476" y="1600562"/>
            <a:ext cx="1766291" cy="105903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66801"/>
            <a:ext cx="4701422" cy="3903859"/>
          </a:xfrm>
          <a:prstGeom prst="rect">
            <a:avLst/>
          </a:prstGeom>
        </p:spPr>
      </p:pic>
      <p:sp>
        <p:nvSpPr>
          <p:cNvPr id="24" name="Inhaltsplatzhalter 2"/>
          <p:cNvSpPr txBox="1">
            <a:spLocks/>
          </p:cNvSpPr>
          <p:nvPr/>
        </p:nvSpPr>
        <p:spPr>
          <a:xfrm>
            <a:off x="4724400" y="5110360"/>
            <a:ext cx="3975100" cy="134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Beginn: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Arrière-ban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(Mobilmachung Frankreichs gegen Edward of England)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Ende: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Schlacht bei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Castillon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(entscheidender französischer Sieg)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Englisch-französische Verbindungen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1066: William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Conqueror</a:t>
            </a:r>
            <a:r>
              <a:rPr lang="de-DE" dirty="0" smtClean="0"/>
              <a:t> erobert England &amp; die normannische Herrschaft beginnt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1154: Das Haus Plantagenet, ursprünglich aus </a:t>
            </a:r>
            <a:r>
              <a:rPr lang="de-DE" dirty="0" err="1" smtClean="0"/>
              <a:t>Anjou</a:t>
            </a:r>
            <a:r>
              <a:rPr lang="de-DE" dirty="0" smtClean="0"/>
              <a:t>, besteigt den englischen Thron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1993900"/>
            <a:ext cx="3822700" cy="3174206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57199" y="2171699"/>
            <a:ext cx="4406901" cy="299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12. Jh.: Beginn des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anglo-französischen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Gegensatzes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Englischer &amp; französischer König sind gleichgestellt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 größter Grundbesitzer in Frankreich ist der englische König Vasall des französischen Königs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13. Jh.: Französische Könige drängen den englischen Einfluss aus Frankreich, so dass sich die englischen Besitzungen auf einige Provinzen in der Gascogne reduzieren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199" y="5168106"/>
            <a:ext cx="8229601" cy="1188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 1328: Thronfolgestreit, </a:t>
            </a:r>
            <a:r>
              <a:rPr lang="de-DE" sz="1600" noProof="0" dirty="0" smtClean="0">
                <a:solidFill>
                  <a:srgbClr val="143C78"/>
                </a:solidFill>
              </a:rPr>
              <a:t>nachdem mit</a:t>
            </a:r>
            <a:r>
              <a:rPr lang="de-DE" sz="1600" dirty="0" smtClean="0">
                <a:solidFill>
                  <a:srgbClr val="143C78"/>
                </a:solidFill>
              </a:rPr>
              <a:t> Charles IV der letzte </a:t>
            </a:r>
            <a:r>
              <a:rPr lang="de-DE" sz="1600" dirty="0" err="1" smtClean="0">
                <a:solidFill>
                  <a:srgbClr val="143C78"/>
                </a:solidFill>
              </a:rPr>
              <a:t>Kapetinger</a:t>
            </a:r>
            <a:r>
              <a:rPr lang="de-DE" sz="1600" dirty="0" smtClean="0">
                <a:solidFill>
                  <a:srgbClr val="143C78"/>
                </a:solidFill>
              </a:rPr>
              <a:t> stirbt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Philipp von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Valois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wird als Philipp VI französischer König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Edward III von England erhebt Ansprüche auf den französischen Thron, die er über seine Mutter (ein Tochter von Philipp IV von Frankreich) ableitet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72200" y="1987033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>
                <a:solidFill>
                  <a:srgbClr val="660032"/>
                </a:solidFill>
              </a:rPr>
              <a:t>Frankreich im 12. Jh.</a:t>
            </a:r>
            <a:endParaRPr lang="de-DE" sz="16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d 2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6900" y="1226252"/>
            <a:ext cx="5638800" cy="468242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32" name="Freihandform 31"/>
          <p:cNvSpPr>
            <a:spLocks noChangeAspect="1"/>
          </p:cNvSpPr>
          <p:nvPr/>
        </p:nvSpPr>
        <p:spPr>
          <a:xfrm>
            <a:off x="5393265" y="1323677"/>
            <a:ext cx="1049867" cy="4031489"/>
          </a:xfrm>
          <a:custGeom>
            <a:avLst/>
            <a:gdLst>
              <a:gd name="connsiteX0" fmla="*/ 95250 w 793750"/>
              <a:gd name="connsiteY0" fmla="*/ 0 h 3048000"/>
              <a:gd name="connsiteX1" fmla="*/ 171450 w 793750"/>
              <a:gd name="connsiteY1" fmla="*/ 44450 h 3048000"/>
              <a:gd name="connsiteX2" fmla="*/ 234950 w 793750"/>
              <a:gd name="connsiteY2" fmla="*/ 12700 h 3048000"/>
              <a:gd name="connsiteX3" fmla="*/ 273050 w 793750"/>
              <a:gd name="connsiteY3" fmla="*/ 31750 h 3048000"/>
              <a:gd name="connsiteX4" fmla="*/ 279400 w 793750"/>
              <a:gd name="connsiteY4" fmla="*/ 76200 h 3048000"/>
              <a:gd name="connsiteX5" fmla="*/ 330200 w 793750"/>
              <a:gd name="connsiteY5" fmla="*/ 69850 h 3048000"/>
              <a:gd name="connsiteX6" fmla="*/ 330200 w 793750"/>
              <a:gd name="connsiteY6" fmla="*/ 114300 h 3048000"/>
              <a:gd name="connsiteX7" fmla="*/ 260350 w 793750"/>
              <a:gd name="connsiteY7" fmla="*/ 184150 h 3048000"/>
              <a:gd name="connsiteX8" fmla="*/ 171450 w 793750"/>
              <a:gd name="connsiteY8" fmla="*/ 196850 h 3048000"/>
              <a:gd name="connsiteX9" fmla="*/ 114300 w 793750"/>
              <a:gd name="connsiteY9" fmla="*/ 298450 h 3048000"/>
              <a:gd name="connsiteX10" fmla="*/ 152400 w 793750"/>
              <a:gd name="connsiteY10" fmla="*/ 381000 h 3048000"/>
              <a:gd name="connsiteX11" fmla="*/ 133350 w 793750"/>
              <a:gd name="connsiteY11" fmla="*/ 450850 h 3048000"/>
              <a:gd name="connsiteX12" fmla="*/ 0 w 793750"/>
              <a:gd name="connsiteY12" fmla="*/ 514350 h 3048000"/>
              <a:gd name="connsiteX13" fmla="*/ 57150 w 793750"/>
              <a:gd name="connsiteY13" fmla="*/ 539750 h 3048000"/>
              <a:gd name="connsiteX14" fmla="*/ 139700 w 793750"/>
              <a:gd name="connsiteY14" fmla="*/ 520700 h 3048000"/>
              <a:gd name="connsiteX15" fmla="*/ 228600 w 793750"/>
              <a:gd name="connsiteY15" fmla="*/ 520700 h 3048000"/>
              <a:gd name="connsiteX16" fmla="*/ 273050 w 793750"/>
              <a:gd name="connsiteY16" fmla="*/ 558800 h 3048000"/>
              <a:gd name="connsiteX17" fmla="*/ 361950 w 793750"/>
              <a:gd name="connsiteY17" fmla="*/ 558800 h 3048000"/>
              <a:gd name="connsiteX18" fmla="*/ 361950 w 793750"/>
              <a:gd name="connsiteY18" fmla="*/ 558800 h 3048000"/>
              <a:gd name="connsiteX19" fmla="*/ 438150 w 793750"/>
              <a:gd name="connsiteY19" fmla="*/ 609600 h 3048000"/>
              <a:gd name="connsiteX20" fmla="*/ 438150 w 793750"/>
              <a:gd name="connsiteY20" fmla="*/ 609600 h 3048000"/>
              <a:gd name="connsiteX21" fmla="*/ 457200 w 793750"/>
              <a:gd name="connsiteY21" fmla="*/ 660400 h 3048000"/>
              <a:gd name="connsiteX22" fmla="*/ 501650 w 793750"/>
              <a:gd name="connsiteY22" fmla="*/ 660400 h 3048000"/>
              <a:gd name="connsiteX23" fmla="*/ 476250 w 793750"/>
              <a:gd name="connsiteY23" fmla="*/ 723900 h 3048000"/>
              <a:gd name="connsiteX24" fmla="*/ 527050 w 793750"/>
              <a:gd name="connsiteY24" fmla="*/ 762000 h 3048000"/>
              <a:gd name="connsiteX25" fmla="*/ 508000 w 793750"/>
              <a:gd name="connsiteY25" fmla="*/ 869950 h 3048000"/>
              <a:gd name="connsiteX26" fmla="*/ 546100 w 793750"/>
              <a:gd name="connsiteY26" fmla="*/ 908050 h 3048000"/>
              <a:gd name="connsiteX27" fmla="*/ 520700 w 793750"/>
              <a:gd name="connsiteY27" fmla="*/ 996950 h 3048000"/>
              <a:gd name="connsiteX28" fmla="*/ 558800 w 793750"/>
              <a:gd name="connsiteY28" fmla="*/ 1073150 h 3048000"/>
              <a:gd name="connsiteX29" fmla="*/ 628650 w 793750"/>
              <a:gd name="connsiteY29" fmla="*/ 1085850 h 3048000"/>
              <a:gd name="connsiteX30" fmla="*/ 628650 w 793750"/>
              <a:gd name="connsiteY30" fmla="*/ 1136650 h 3048000"/>
              <a:gd name="connsiteX31" fmla="*/ 590550 w 793750"/>
              <a:gd name="connsiteY31" fmla="*/ 1174750 h 3048000"/>
              <a:gd name="connsiteX32" fmla="*/ 641350 w 793750"/>
              <a:gd name="connsiteY32" fmla="*/ 1225550 h 3048000"/>
              <a:gd name="connsiteX33" fmla="*/ 749300 w 793750"/>
              <a:gd name="connsiteY33" fmla="*/ 1308100 h 3048000"/>
              <a:gd name="connsiteX34" fmla="*/ 793750 w 793750"/>
              <a:gd name="connsiteY34" fmla="*/ 1371600 h 3048000"/>
              <a:gd name="connsiteX35" fmla="*/ 774700 w 793750"/>
              <a:gd name="connsiteY35" fmla="*/ 1435100 h 3048000"/>
              <a:gd name="connsiteX36" fmla="*/ 679450 w 793750"/>
              <a:gd name="connsiteY36" fmla="*/ 1454150 h 3048000"/>
              <a:gd name="connsiteX37" fmla="*/ 660400 w 793750"/>
              <a:gd name="connsiteY37" fmla="*/ 1536700 h 3048000"/>
              <a:gd name="connsiteX38" fmla="*/ 641350 w 793750"/>
              <a:gd name="connsiteY38" fmla="*/ 1612900 h 3048000"/>
              <a:gd name="connsiteX39" fmla="*/ 641350 w 793750"/>
              <a:gd name="connsiteY39" fmla="*/ 1657350 h 3048000"/>
              <a:gd name="connsiteX40" fmla="*/ 615950 w 793750"/>
              <a:gd name="connsiteY40" fmla="*/ 1689100 h 3048000"/>
              <a:gd name="connsiteX41" fmla="*/ 673100 w 793750"/>
              <a:gd name="connsiteY41" fmla="*/ 1758950 h 3048000"/>
              <a:gd name="connsiteX42" fmla="*/ 641350 w 793750"/>
              <a:gd name="connsiteY42" fmla="*/ 1803400 h 3048000"/>
              <a:gd name="connsiteX43" fmla="*/ 647700 w 793750"/>
              <a:gd name="connsiteY43" fmla="*/ 1866900 h 3048000"/>
              <a:gd name="connsiteX44" fmla="*/ 673100 w 793750"/>
              <a:gd name="connsiteY44" fmla="*/ 1905000 h 3048000"/>
              <a:gd name="connsiteX45" fmla="*/ 546100 w 793750"/>
              <a:gd name="connsiteY45" fmla="*/ 1924050 h 3048000"/>
              <a:gd name="connsiteX46" fmla="*/ 520700 w 793750"/>
              <a:gd name="connsiteY46" fmla="*/ 2006600 h 3048000"/>
              <a:gd name="connsiteX47" fmla="*/ 488950 w 793750"/>
              <a:gd name="connsiteY47" fmla="*/ 2127250 h 3048000"/>
              <a:gd name="connsiteX48" fmla="*/ 412750 w 793750"/>
              <a:gd name="connsiteY48" fmla="*/ 2127250 h 3048000"/>
              <a:gd name="connsiteX49" fmla="*/ 412750 w 793750"/>
              <a:gd name="connsiteY49" fmla="*/ 2127250 h 3048000"/>
              <a:gd name="connsiteX50" fmla="*/ 431800 w 793750"/>
              <a:gd name="connsiteY50" fmla="*/ 2209800 h 3048000"/>
              <a:gd name="connsiteX51" fmla="*/ 476250 w 793750"/>
              <a:gd name="connsiteY51" fmla="*/ 2222500 h 3048000"/>
              <a:gd name="connsiteX52" fmla="*/ 457200 w 793750"/>
              <a:gd name="connsiteY52" fmla="*/ 2311400 h 3048000"/>
              <a:gd name="connsiteX53" fmla="*/ 514350 w 793750"/>
              <a:gd name="connsiteY53" fmla="*/ 2330450 h 3048000"/>
              <a:gd name="connsiteX54" fmla="*/ 482600 w 793750"/>
              <a:gd name="connsiteY54" fmla="*/ 2406650 h 3048000"/>
              <a:gd name="connsiteX55" fmla="*/ 438150 w 793750"/>
              <a:gd name="connsiteY55" fmla="*/ 2419350 h 3048000"/>
              <a:gd name="connsiteX56" fmla="*/ 406400 w 793750"/>
              <a:gd name="connsiteY56" fmla="*/ 2489200 h 3048000"/>
              <a:gd name="connsiteX57" fmla="*/ 304800 w 793750"/>
              <a:gd name="connsiteY57" fmla="*/ 2520950 h 3048000"/>
              <a:gd name="connsiteX58" fmla="*/ 273050 w 793750"/>
              <a:gd name="connsiteY58" fmla="*/ 2571750 h 3048000"/>
              <a:gd name="connsiteX59" fmla="*/ 298450 w 793750"/>
              <a:gd name="connsiteY59" fmla="*/ 2667000 h 3048000"/>
              <a:gd name="connsiteX60" fmla="*/ 355600 w 793750"/>
              <a:gd name="connsiteY60" fmla="*/ 2692400 h 3048000"/>
              <a:gd name="connsiteX61" fmla="*/ 444500 w 793750"/>
              <a:gd name="connsiteY61" fmla="*/ 2705100 h 3048000"/>
              <a:gd name="connsiteX62" fmla="*/ 508000 w 793750"/>
              <a:gd name="connsiteY62" fmla="*/ 2762250 h 3048000"/>
              <a:gd name="connsiteX63" fmla="*/ 558800 w 793750"/>
              <a:gd name="connsiteY63" fmla="*/ 2857500 h 3048000"/>
              <a:gd name="connsiteX64" fmla="*/ 520700 w 793750"/>
              <a:gd name="connsiteY64" fmla="*/ 2927350 h 3048000"/>
              <a:gd name="connsiteX65" fmla="*/ 520700 w 793750"/>
              <a:gd name="connsiteY65" fmla="*/ 2984500 h 3048000"/>
              <a:gd name="connsiteX66" fmla="*/ 438150 w 793750"/>
              <a:gd name="connsiteY66" fmla="*/ 3016250 h 3048000"/>
              <a:gd name="connsiteX67" fmla="*/ 406400 w 793750"/>
              <a:gd name="connsiteY6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93750" h="3048000">
                <a:moveTo>
                  <a:pt x="95250" y="0"/>
                </a:moveTo>
                <a:lnTo>
                  <a:pt x="171450" y="44450"/>
                </a:lnTo>
                <a:lnTo>
                  <a:pt x="234950" y="12700"/>
                </a:lnTo>
                <a:lnTo>
                  <a:pt x="273050" y="31750"/>
                </a:lnTo>
                <a:lnTo>
                  <a:pt x="279400" y="76200"/>
                </a:lnTo>
                <a:lnTo>
                  <a:pt x="330200" y="69850"/>
                </a:lnTo>
                <a:lnTo>
                  <a:pt x="330200" y="114300"/>
                </a:lnTo>
                <a:lnTo>
                  <a:pt x="260350" y="184150"/>
                </a:lnTo>
                <a:lnTo>
                  <a:pt x="171450" y="196850"/>
                </a:lnTo>
                <a:lnTo>
                  <a:pt x="114300" y="298450"/>
                </a:lnTo>
                <a:lnTo>
                  <a:pt x="152400" y="381000"/>
                </a:lnTo>
                <a:lnTo>
                  <a:pt x="133350" y="450850"/>
                </a:lnTo>
                <a:lnTo>
                  <a:pt x="0" y="514350"/>
                </a:lnTo>
                <a:lnTo>
                  <a:pt x="57150" y="539750"/>
                </a:lnTo>
                <a:lnTo>
                  <a:pt x="139700" y="520700"/>
                </a:lnTo>
                <a:lnTo>
                  <a:pt x="228600" y="520700"/>
                </a:lnTo>
                <a:lnTo>
                  <a:pt x="273050" y="558800"/>
                </a:lnTo>
                <a:lnTo>
                  <a:pt x="361950" y="558800"/>
                </a:lnTo>
                <a:lnTo>
                  <a:pt x="361950" y="558800"/>
                </a:lnTo>
                <a:lnTo>
                  <a:pt x="438150" y="609600"/>
                </a:lnTo>
                <a:lnTo>
                  <a:pt x="438150" y="609600"/>
                </a:lnTo>
                <a:lnTo>
                  <a:pt x="457200" y="660400"/>
                </a:lnTo>
                <a:lnTo>
                  <a:pt x="501650" y="660400"/>
                </a:lnTo>
                <a:cubicBezTo>
                  <a:pt x="475527" y="732239"/>
                  <a:pt x="476250" y="755025"/>
                  <a:pt x="476250" y="723900"/>
                </a:cubicBezTo>
                <a:lnTo>
                  <a:pt x="527050" y="762000"/>
                </a:lnTo>
                <a:lnTo>
                  <a:pt x="508000" y="869950"/>
                </a:lnTo>
                <a:lnTo>
                  <a:pt x="546100" y="908050"/>
                </a:lnTo>
                <a:lnTo>
                  <a:pt x="520700" y="996950"/>
                </a:lnTo>
                <a:lnTo>
                  <a:pt x="558800" y="1073150"/>
                </a:lnTo>
                <a:lnTo>
                  <a:pt x="628650" y="1085850"/>
                </a:lnTo>
                <a:lnTo>
                  <a:pt x="628650" y="1136650"/>
                </a:lnTo>
                <a:lnTo>
                  <a:pt x="590550" y="1174750"/>
                </a:lnTo>
                <a:lnTo>
                  <a:pt x="641350" y="1225550"/>
                </a:lnTo>
                <a:lnTo>
                  <a:pt x="749300" y="1308100"/>
                </a:lnTo>
                <a:lnTo>
                  <a:pt x="793750" y="1371600"/>
                </a:lnTo>
                <a:lnTo>
                  <a:pt x="774700" y="1435100"/>
                </a:lnTo>
                <a:lnTo>
                  <a:pt x="679450" y="1454150"/>
                </a:lnTo>
                <a:lnTo>
                  <a:pt x="660400" y="1536700"/>
                </a:lnTo>
                <a:lnTo>
                  <a:pt x="641350" y="1612900"/>
                </a:lnTo>
                <a:lnTo>
                  <a:pt x="641350" y="1657350"/>
                </a:lnTo>
                <a:lnTo>
                  <a:pt x="615950" y="1689100"/>
                </a:lnTo>
                <a:lnTo>
                  <a:pt x="673100" y="1758950"/>
                </a:lnTo>
                <a:lnTo>
                  <a:pt x="641350" y="1803400"/>
                </a:lnTo>
                <a:lnTo>
                  <a:pt x="647700" y="1866900"/>
                </a:lnTo>
                <a:lnTo>
                  <a:pt x="673100" y="1905000"/>
                </a:lnTo>
                <a:lnTo>
                  <a:pt x="546100" y="1924050"/>
                </a:lnTo>
                <a:lnTo>
                  <a:pt x="520700" y="2006600"/>
                </a:lnTo>
                <a:lnTo>
                  <a:pt x="488950" y="2127250"/>
                </a:lnTo>
                <a:lnTo>
                  <a:pt x="412750" y="2127250"/>
                </a:lnTo>
                <a:lnTo>
                  <a:pt x="412750" y="2127250"/>
                </a:lnTo>
                <a:lnTo>
                  <a:pt x="431800" y="2209800"/>
                </a:lnTo>
                <a:lnTo>
                  <a:pt x="476250" y="2222500"/>
                </a:lnTo>
                <a:lnTo>
                  <a:pt x="457200" y="2311400"/>
                </a:lnTo>
                <a:lnTo>
                  <a:pt x="514350" y="2330450"/>
                </a:lnTo>
                <a:lnTo>
                  <a:pt x="482600" y="2406650"/>
                </a:lnTo>
                <a:lnTo>
                  <a:pt x="438150" y="2419350"/>
                </a:lnTo>
                <a:lnTo>
                  <a:pt x="406400" y="2489200"/>
                </a:lnTo>
                <a:lnTo>
                  <a:pt x="304800" y="2520950"/>
                </a:lnTo>
                <a:lnTo>
                  <a:pt x="273050" y="2571750"/>
                </a:lnTo>
                <a:lnTo>
                  <a:pt x="298450" y="2667000"/>
                </a:lnTo>
                <a:lnTo>
                  <a:pt x="355600" y="2692400"/>
                </a:lnTo>
                <a:lnTo>
                  <a:pt x="444500" y="2705100"/>
                </a:lnTo>
                <a:lnTo>
                  <a:pt x="508000" y="2762250"/>
                </a:lnTo>
                <a:lnTo>
                  <a:pt x="558800" y="2857500"/>
                </a:lnTo>
                <a:lnTo>
                  <a:pt x="520700" y="2927350"/>
                </a:lnTo>
                <a:lnTo>
                  <a:pt x="520700" y="2984500"/>
                </a:lnTo>
                <a:lnTo>
                  <a:pt x="438150" y="3016250"/>
                </a:lnTo>
                <a:lnTo>
                  <a:pt x="406400" y="30480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Freihandform 32"/>
          <p:cNvSpPr/>
          <p:nvPr/>
        </p:nvSpPr>
        <p:spPr>
          <a:xfrm>
            <a:off x="3708400" y="5439833"/>
            <a:ext cx="1693333" cy="410634"/>
          </a:xfrm>
          <a:custGeom>
            <a:avLst/>
            <a:gdLst>
              <a:gd name="connsiteX0" fmla="*/ 1693333 w 1693333"/>
              <a:gd name="connsiteY0" fmla="*/ 182034 h 410634"/>
              <a:gd name="connsiteX1" fmla="*/ 1638300 w 1693333"/>
              <a:gd name="connsiteY1" fmla="*/ 156634 h 410634"/>
              <a:gd name="connsiteX2" fmla="*/ 1608667 w 1693333"/>
              <a:gd name="connsiteY2" fmla="*/ 190500 h 410634"/>
              <a:gd name="connsiteX3" fmla="*/ 1274233 w 1693333"/>
              <a:gd name="connsiteY3" fmla="*/ 410634 h 410634"/>
              <a:gd name="connsiteX4" fmla="*/ 1248833 w 1693333"/>
              <a:gd name="connsiteY4" fmla="*/ 372534 h 410634"/>
              <a:gd name="connsiteX5" fmla="*/ 1223433 w 1693333"/>
              <a:gd name="connsiteY5" fmla="*/ 338667 h 410634"/>
              <a:gd name="connsiteX6" fmla="*/ 1159933 w 1693333"/>
              <a:gd name="connsiteY6" fmla="*/ 338667 h 410634"/>
              <a:gd name="connsiteX7" fmla="*/ 1159933 w 1693333"/>
              <a:gd name="connsiteY7" fmla="*/ 338667 h 410634"/>
              <a:gd name="connsiteX8" fmla="*/ 1104900 w 1693333"/>
              <a:gd name="connsiteY8" fmla="*/ 296334 h 410634"/>
              <a:gd name="connsiteX9" fmla="*/ 1037167 w 1693333"/>
              <a:gd name="connsiteY9" fmla="*/ 296334 h 410634"/>
              <a:gd name="connsiteX10" fmla="*/ 986367 w 1693333"/>
              <a:gd name="connsiteY10" fmla="*/ 270934 h 410634"/>
              <a:gd name="connsiteX11" fmla="*/ 884767 w 1693333"/>
              <a:gd name="connsiteY11" fmla="*/ 228600 h 410634"/>
              <a:gd name="connsiteX12" fmla="*/ 863600 w 1693333"/>
              <a:gd name="connsiteY12" fmla="*/ 262467 h 410634"/>
              <a:gd name="connsiteX13" fmla="*/ 863600 w 1693333"/>
              <a:gd name="connsiteY13" fmla="*/ 309034 h 410634"/>
              <a:gd name="connsiteX14" fmla="*/ 787400 w 1693333"/>
              <a:gd name="connsiteY14" fmla="*/ 309034 h 410634"/>
              <a:gd name="connsiteX15" fmla="*/ 753533 w 1693333"/>
              <a:gd name="connsiteY15" fmla="*/ 292100 h 410634"/>
              <a:gd name="connsiteX16" fmla="*/ 740833 w 1693333"/>
              <a:gd name="connsiteY16" fmla="*/ 313267 h 410634"/>
              <a:gd name="connsiteX17" fmla="*/ 694267 w 1693333"/>
              <a:gd name="connsiteY17" fmla="*/ 287867 h 410634"/>
              <a:gd name="connsiteX18" fmla="*/ 618067 w 1693333"/>
              <a:gd name="connsiteY18" fmla="*/ 309034 h 410634"/>
              <a:gd name="connsiteX19" fmla="*/ 575733 w 1693333"/>
              <a:gd name="connsiteY19" fmla="*/ 258234 h 410634"/>
              <a:gd name="connsiteX20" fmla="*/ 520700 w 1693333"/>
              <a:gd name="connsiteY20" fmla="*/ 237067 h 410634"/>
              <a:gd name="connsiteX21" fmla="*/ 482600 w 1693333"/>
              <a:gd name="connsiteY21" fmla="*/ 262467 h 410634"/>
              <a:gd name="connsiteX22" fmla="*/ 457200 w 1693333"/>
              <a:gd name="connsiteY22" fmla="*/ 237067 h 410634"/>
              <a:gd name="connsiteX23" fmla="*/ 431800 w 1693333"/>
              <a:gd name="connsiteY23" fmla="*/ 266700 h 410634"/>
              <a:gd name="connsiteX24" fmla="*/ 376767 w 1693333"/>
              <a:gd name="connsiteY24" fmla="*/ 220134 h 410634"/>
              <a:gd name="connsiteX25" fmla="*/ 368300 w 1693333"/>
              <a:gd name="connsiteY25" fmla="*/ 169334 h 410634"/>
              <a:gd name="connsiteX26" fmla="*/ 300567 w 1693333"/>
              <a:gd name="connsiteY26" fmla="*/ 186267 h 410634"/>
              <a:gd name="connsiteX27" fmla="*/ 237067 w 1693333"/>
              <a:gd name="connsiteY27" fmla="*/ 156634 h 410634"/>
              <a:gd name="connsiteX28" fmla="*/ 194733 w 1693333"/>
              <a:gd name="connsiteY28" fmla="*/ 131234 h 410634"/>
              <a:gd name="connsiteX29" fmla="*/ 194733 w 1693333"/>
              <a:gd name="connsiteY29" fmla="*/ 131234 h 410634"/>
              <a:gd name="connsiteX30" fmla="*/ 160867 w 1693333"/>
              <a:gd name="connsiteY30" fmla="*/ 148167 h 410634"/>
              <a:gd name="connsiteX31" fmla="*/ 127000 w 1693333"/>
              <a:gd name="connsiteY31" fmla="*/ 127000 h 410634"/>
              <a:gd name="connsiteX32" fmla="*/ 160867 w 1693333"/>
              <a:gd name="connsiteY32" fmla="*/ 59267 h 410634"/>
              <a:gd name="connsiteX33" fmla="*/ 0 w 1693333"/>
              <a:gd name="connsiteY33" fmla="*/ 0 h 41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3333" h="410634">
                <a:moveTo>
                  <a:pt x="1693333" y="182034"/>
                </a:moveTo>
                <a:lnTo>
                  <a:pt x="1638300" y="156634"/>
                </a:lnTo>
                <a:lnTo>
                  <a:pt x="1608667" y="190500"/>
                </a:lnTo>
                <a:lnTo>
                  <a:pt x="1274233" y="410634"/>
                </a:lnTo>
                <a:lnTo>
                  <a:pt x="1248833" y="372534"/>
                </a:lnTo>
                <a:lnTo>
                  <a:pt x="1223433" y="338667"/>
                </a:lnTo>
                <a:lnTo>
                  <a:pt x="1159933" y="338667"/>
                </a:lnTo>
                <a:lnTo>
                  <a:pt x="1159933" y="338667"/>
                </a:lnTo>
                <a:lnTo>
                  <a:pt x="1104900" y="296334"/>
                </a:lnTo>
                <a:lnTo>
                  <a:pt x="1037167" y="296334"/>
                </a:lnTo>
                <a:lnTo>
                  <a:pt x="986367" y="270934"/>
                </a:lnTo>
                <a:lnTo>
                  <a:pt x="884767" y="228600"/>
                </a:lnTo>
                <a:lnTo>
                  <a:pt x="863600" y="262467"/>
                </a:lnTo>
                <a:lnTo>
                  <a:pt x="863600" y="309034"/>
                </a:lnTo>
                <a:lnTo>
                  <a:pt x="787400" y="309034"/>
                </a:lnTo>
                <a:lnTo>
                  <a:pt x="753533" y="292100"/>
                </a:lnTo>
                <a:lnTo>
                  <a:pt x="740833" y="313267"/>
                </a:lnTo>
                <a:lnTo>
                  <a:pt x="694267" y="287867"/>
                </a:lnTo>
                <a:lnTo>
                  <a:pt x="618067" y="309034"/>
                </a:lnTo>
                <a:lnTo>
                  <a:pt x="575733" y="258234"/>
                </a:lnTo>
                <a:lnTo>
                  <a:pt x="520700" y="237067"/>
                </a:lnTo>
                <a:lnTo>
                  <a:pt x="482600" y="262467"/>
                </a:lnTo>
                <a:lnTo>
                  <a:pt x="457200" y="237067"/>
                </a:lnTo>
                <a:lnTo>
                  <a:pt x="431800" y="266700"/>
                </a:lnTo>
                <a:lnTo>
                  <a:pt x="376767" y="220134"/>
                </a:lnTo>
                <a:lnTo>
                  <a:pt x="368300" y="169334"/>
                </a:lnTo>
                <a:lnTo>
                  <a:pt x="300567" y="186267"/>
                </a:lnTo>
                <a:lnTo>
                  <a:pt x="237067" y="156634"/>
                </a:lnTo>
                <a:lnTo>
                  <a:pt x="194733" y="131234"/>
                </a:lnTo>
                <a:lnTo>
                  <a:pt x="194733" y="131234"/>
                </a:lnTo>
                <a:lnTo>
                  <a:pt x="160867" y="148167"/>
                </a:lnTo>
                <a:lnTo>
                  <a:pt x="127000" y="127000"/>
                </a:lnTo>
                <a:lnTo>
                  <a:pt x="160867" y="59267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Gruppierung 33"/>
          <p:cNvGrpSpPr/>
          <p:nvPr/>
        </p:nvGrpSpPr>
        <p:grpSpPr>
          <a:xfrm>
            <a:off x="3627107" y="4680219"/>
            <a:ext cx="1043124" cy="312999"/>
            <a:chOff x="3627107" y="4680219"/>
            <a:chExt cx="1043124" cy="312999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Bordeaux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7" name="Gruppierung 36"/>
          <p:cNvGrpSpPr/>
          <p:nvPr/>
        </p:nvGrpSpPr>
        <p:grpSpPr>
          <a:xfrm>
            <a:off x="4494940" y="3132667"/>
            <a:ext cx="1043124" cy="312999"/>
            <a:chOff x="3627107" y="4680219"/>
            <a:chExt cx="1043124" cy="312999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Orléans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939514" y="3814233"/>
            <a:ext cx="1043124" cy="312999"/>
            <a:chOff x="3627107" y="4680219"/>
            <a:chExt cx="1043124" cy="312999"/>
          </a:xfrm>
        </p:grpSpPr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Poitiers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3" name="Gruppierung 42"/>
          <p:cNvGrpSpPr/>
          <p:nvPr/>
        </p:nvGrpSpPr>
        <p:grpSpPr>
          <a:xfrm>
            <a:off x="4647340" y="2633134"/>
            <a:ext cx="1043124" cy="312999"/>
            <a:chOff x="3627107" y="4680219"/>
            <a:chExt cx="1043124" cy="312999"/>
          </a:xfrm>
        </p:grpSpPr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Paris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6" name="Gruppierung 45"/>
          <p:cNvGrpSpPr/>
          <p:nvPr/>
        </p:nvGrpSpPr>
        <p:grpSpPr>
          <a:xfrm>
            <a:off x="5228164" y="2417533"/>
            <a:ext cx="1043124" cy="312999"/>
            <a:chOff x="3627107" y="4680219"/>
            <a:chExt cx="1043124" cy="312999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Reims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9" name="Gruppierung 48"/>
          <p:cNvGrpSpPr/>
          <p:nvPr/>
        </p:nvGrpSpPr>
        <p:grpSpPr>
          <a:xfrm>
            <a:off x="4435639" y="1537134"/>
            <a:ext cx="1043124" cy="312999"/>
            <a:chOff x="3627107" y="4680219"/>
            <a:chExt cx="1043124" cy="312999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Calais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 &amp; Ausbruch der Kriegshandlungen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2" name="Gruppierung 18"/>
          <p:cNvGrpSpPr/>
          <p:nvPr/>
        </p:nvGrpSpPr>
        <p:grpSpPr>
          <a:xfrm>
            <a:off x="143998" y="1894469"/>
            <a:ext cx="3881901" cy="738664"/>
            <a:chOff x="1703028" y="-5116566"/>
            <a:chExt cx="3944807" cy="1239376"/>
          </a:xfrm>
        </p:grpSpPr>
        <p:sp>
          <p:nvSpPr>
            <p:cNvPr id="13" name="Textfeld 12"/>
            <p:cNvSpPr txBox="1"/>
            <p:nvPr/>
          </p:nvSpPr>
          <p:spPr>
            <a:xfrm>
              <a:off x="1703028" y="-5116566"/>
              <a:ext cx="2734883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1334: Robert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d‘Artois</a:t>
              </a:r>
              <a:r>
                <a:rPr lang="de-DE" sz="1400" dirty="0" smtClean="0">
                  <a:solidFill>
                    <a:srgbClr val="660032"/>
                  </a:solidFill>
                </a:rPr>
                <a:t>, ein Todfeind des französischen Königs, trifft am englischen Hof ein</a:t>
              </a:r>
            </a:p>
          </p:txBody>
        </p:sp>
        <p:cxnSp>
          <p:nvCxnSpPr>
            <p:cNvPr id="14" name="Gerade Verbindung mit Pfeil 24"/>
            <p:cNvCxnSpPr>
              <a:endCxn id="13" idx="3"/>
            </p:cNvCxnSpPr>
            <p:nvPr/>
          </p:nvCxnSpPr>
          <p:spPr>
            <a:xfrm rot="10800000" flipV="1">
              <a:off x="4437915" y="-4967402"/>
              <a:ext cx="1209920" cy="47052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5" name="Gruppierung 18"/>
          <p:cNvGrpSpPr/>
          <p:nvPr/>
        </p:nvGrpSpPr>
        <p:grpSpPr>
          <a:xfrm>
            <a:off x="143997" y="2730534"/>
            <a:ext cx="4800487" cy="868256"/>
            <a:chOff x="1570126" y="-6683724"/>
            <a:chExt cx="4625926" cy="1456813"/>
          </a:xfrm>
        </p:grpSpPr>
        <p:sp>
          <p:nvSpPr>
            <p:cNvPr id="16" name="Textfeld 15"/>
            <p:cNvSpPr txBox="1"/>
            <p:nvPr/>
          </p:nvSpPr>
          <p:spPr>
            <a:xfrm>
              <a:off x="1570126" y="-6466287"/>
              <a:ext cx="3740743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1336: Der französische König Philipp VI fordert von seinem Vasallen, der gleichzeitig Edward III von England ist, die Auslieferung von Robert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d‘Artois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17" name="Gerade Verbindung mit Pfeil 24"/>
            <p:cNvCxnSpPr>
              <a:endCxn id="16" idx="3"/>
            </p:cNvCxnSpPr>
            <p:nvPr/>
          </p:nvCxnSpPr>
          <p:spPr>
            <a:xfrm rot="10800000" flipV="1">
              <a:off x="5310870" y="-6683724"/>
              <a:ext cx="885182" cy="83712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8" name="Gruppierung 18"/>
          <p:cNvGrpSpPr/>
          <p:nvPr/>
        </p:nvGrpSpPr>
        <p:grpSpPr>
          <a:xfrm>
            <a:off x="2084950" y="3598789"/>
            <a:ext cx="2411741" cy="1482550"/>
            <a:chOff x="1905221" y="-6940894"/>
            <a:chExt cx="1822302" cy="2487514"/>
          </a:xfrm>
        </p:grpSpPr>
        <p:sp>
          <p:nvSpPr>
            <p:cNvPr id="19" name="Textfeld 18"/>
            <p:cNvSpPr txBox="1"/>
            <p:nvPr/>
          </p:nvSpPr>
          <p:spPr>
            <a:xfrm>
              <a:off x="2058757" y="-6054240"/>
              <a:ext cx="1668766" cy="16008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Edward verweigert sich als gleichberechtigter Herrscher die Auslieferung von Robert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d‘Artois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24"/>
            <p:cNvCxnSpPr>
              <a:stCxn id="19" idx="0"/>
              <a:endCxn id="16" idx="2"/>
            </p:cNvCxnSpPr>
            <p:nvPr/>
          </p:nvCxnSpPr>
          <p:spPr>
            <a:xfrm rot="16200000" flipV="1">
              <a:off x="1955854" y="-6991527"/>
              <a:ext cx="886653" cy="98792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1" name="Gruppierung 18"/>
          <p:cNvGrpSpPr/>
          <p:nvPr/>
        </p:nvGrpSpPr>
        <p:grpSpPr>
          <a:xfrm>
            <a:off x="5360956" y="1480802"/>
            <a:ext cx="3672975" cy="1060129"/>
            <a:chOff x="1924916" y="-6545401"/>
            <a:chExt cx="2775288" cy="1778749"/>
          </a:xfrm>
        </p:grpSpPr>
        <p:sp>
          <p:nvSpPr>
            <p:cNvPr id="22" name="Textfeld 21"/>
            <p:cNvSpPr txBox="1"/>
            <p:nvPr/>
          </p:nvSpPr>
          <p:spPr>
            <a:xfrm>
              <a:off x="2742604" y="-6545401"/>
              <a:ext cx="1957600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30. Apr. 1337: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Arrière-ban</a:t>
              </a:r>
              <a:r>
                <a:rPr lang="de-DE" sz="1400" dirty="0" smtClean="0">
                  <a:solidFill>
                    <a:srgbClr val="143C78"/>
                  </a:solidFill>
                </a:rPr>
                <a:t> – Mobilmachung Frankreichs, um Edwards Güter einzuziehen</a:t>
              </a:r>
            </a:p>
          </p:txBody>
        </p:sp>
        <p:cxnSp>
          <p:nvCxnSpPr>
            <p:cNvPr id="23" name="Gerade Verbindung mit Pfeil 24"/>
            <p:cNvCxnSpPr>
              <a:endCxn id="22" idx="1"/>
            </p:cNvCxnSpPr>
            <p:nvPr/>
          </p:nvCxnSpPr>
          <p:spPr>
            <a:xfrm flipV="1">
              <a:off x="1924916" y="-5925713"/>
              <a:ext cx="817689" cy="115906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25" name="Textfeld 24"/>
          <p:cNvSpPr txBox="1"/>
          <p:nvPr/>
        </p:nvSpPr>
        <p:spPr>
          <a:xfrm>
            <a:off x="6210300" y="2477430"/>
            <a:ext cx="2590800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Mai 1338: Edward beansprucht den französischen Thron</a:t>
            </a:r>
          </a:p>
        </p:txBody>
      </p:sp>
      <p:cxnSp>
        <p:nvCxnSpPr>
          <p:cNvPr id="68" name="Gerade Verbindung mit Pfeil 67"/>
          <p:cNvCxnSpPr/>
          <p:nvPr/>
        </p:nvCxnSpPr>
        <p:spPr>
          <a:xfrm rot="5400000">
            <a:off x="3880602" y="1961079"/>
            <a:ext cx="603866" cy="158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Bild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7" y="3712746"/>
            <a:ext cx="1753101" cy="240085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85" name="Bild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394513"/>
            <a:ext cx="1528232" cy="229998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89" name="Bild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66" y="3764036"/>
            <a:ext cx="381392" cy="419531"/>
          </a:xfrm>
          <a:prstGeom prst="rect">
            <a:avLst/>
          </a:prstGeom>
        </p:spPr>
      </p:pic>
      <p:pic>
        <p:nvPicPr>
          <p:cNvPr id="90" name="Bild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513" y="1297496"/>
            <a:ext cx="442039" cy="265038"/>
          </a:xfrm>
          <a:prstGeom prst="rect">
            <a:avLst/>
          </a:prstGeom>
        </p:spPr>
      </p:pic>
      <p:grpSp>
        <p:nvGrpSpPr>
          <p:cNvPr id="6" name="Gruppierung 18"/>
          <p:cNvGrpSpPr/>
          <p:nvPr/>
        </p:nvGrpSpPr>
        <p:grpSpPr>
          <a:xfrm>
            <a:off x="143999" y="820264"/>
            <a:ext cx="5952001" cy="839674"/>
            <a:chOff x="1703029" y="-4643854"/>
            <a:chExt cx="4497312" cy="1408858"/>
          </a:xfrm>
        </p:grpSpPr>
        <p:sp>
          <p:nvSpPr>
            <p:cNvPr id="7" name="Textfeld 6"/>
            <p:cNvSpPr txBox="1"/>
            <p:nvPr/>
          </p:nvSpPr>
          <p:spPr>
            <a:xfrm>
              <a:off x="1703029" y="-4643854"/>
              <a:ext cx="4497312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1332 – 1357: Auf Grund 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Auld</a:t>
              </a:r>
              <a:r>
                <a:rPr lang="de-DE" sz="1400" dirty="0" smtClean="0">
                  <a:solidFill>
                    <a:srgbClr val="143C78"/>
                  </a:solidFill>
                </a:rPr>
                <a:t> Alliance unterstützt Frankreich Schottland </a:t>
              </a:r>
              <a:r>
                <a:rPr lang="de-DE" sz="1400" smtClean="0">
                  <a:solidFill>
                    <a:srgbClr val="143C78"/>
                  </a:solidFill>
                </a:rPr>
                <a:t>im Zweiten </a:t>
              </a:r>
              <a:r>
                <a:rPr lang="de-DE" sz="1400" dirty="0" smtClean="0">
                  <a:solidFill>
                    <a:srgbClr val="143C78"/>
                  </a:solidFill>
                </a:rPr>
                <a:t>Unabhängigkeitskrieg mit Überfällen auf englische Schiffe und Häfen</a:t>
              </a:r>
            </a:p>
          </p:txBody>
        </p:sp>
        <p:cxnSp>
          <p:nvCxnSpPr>
            <p:cNvPr id="8" name="Gerade Verbindung mit Pfeil 24"/>
            <p:cNvCxnSpPr>
              <a:endCxn id="7" idx="2"/>
            </p:cNvCxnSpPr>
            <p:nvPr/>
          </p:nvCxnSpPr>
          <p:spPr>
            <a:xfrm rot="10800000">
              <a:off x="3951685" y="-3765961"/>
              <a:ext cx="590435" cy="53096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7" name="Gruppierung 18"/>
          <p:cNvGrpSpPr/>
          <p:nvPr/>
        </p:nvGrpSpPr>
        <p:grpSpPr>
          <a:xfrm>
            <a:off x="5221256" y="3000650"/>
            <a:ext cx="2284443" cy="926651"/>
            <a:chOff x="2449419" y="-4439209"/>
            <a:chExt cx="2099913" cy="1554789"/>
          </a:xfrm>
        </p:grpSpPr>
        <p:sp>
          <p:nvSpPr>
            <p:cNvPr id="28" name="Textfeld 27"/>
            <p:cNvSpPr txBox="1"/>
            <p:nvPr/>
          </p:nvSpPr>
          <p:spPr>
            <a:xfrm>
              <a:off x="2449419" y="-4123795"/>
              <a:ext cx="1860078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26. Jan. 1340: Edward proklamiert sich zum französischen König</a:t>
              </a:r>
            </a:p>
          </p:txBody>
        </p:sp>
        <p:cxnSp>
          <p:nvCxnSpPr>
            <p:cNvPr id="29" name="Gerade Verbindung mit Pfeil 24"/>
            <p:cNvCxnSpPr>
              <a:stCxn id="28" idx="0"/>
              <a:endCxn id="25" idx="2"/>
            </p:cNvCxnSpPr>
            <p:nvPr/>
          </p:nvCxnSpPr>
          <p:spPr>
            <a:xfrm rot="5400000" flipH="1" flipV="1">
              <a:off x="3806688" y="-4866440"/>
              <a:ext cx="315414" cy="1169875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7" name="Bild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915" y="4132844"/>
            <a:ext cx="1599902" cy="2172706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7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6900" y="1226252"/>
            <a:ext cx="5638800" cy="468242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31" name="Freihandform 30"/>
          <p:cNvSpPr>
            <a:spLocks noChangeAspect="1"/>
          </p:cNvSpPr>
          <p:nvPr/>
        </p:nvSpPr>
        <p:spPr>
          <a:xfrm>
            <a:off x="5393265" y="1323677"/>
            <a:ext cx="1049867" cy="4031489"/>
          </a:xfrm>
          <a:custGeom>
            <a:avLst/>
            <a:gdLst>
              <a:gd name="connsiteX0" fmla="*/ 95250 w 793750"/>
              <a:gd name="connsiteY0" fmla="*/ 0 h 3048000"/>
              <a:gd name="connsiteX1" fmla="*/ 171450 w 793750"/>
              <a:gd name="connsiteY1" fmla="*/ 44450 h 3048000"/>
              <a:gd name="connsiteX2" fmla="*/ 234950 w 793750"/>
              <a:gd name="connsiteY2" fmla="*/ 12700 h 3048000"/>
              <a:gd name="connsiteX3" fmla="*/ 273050 w 793750"/>
              <a:gd name="connsiteY3" fmla="*/ 31750 h 3048000"/>
              <a:gd name="connsiteX4" fmla="*/ 279400 w 793750"/>
              <a:gd name="connsiteY4" fmla="*/ 76200 h 3048000"/>
              <a:gd name="connsiteX5" fmla="*/ 330200 w 793750"/>
              <a:gd name="connsiteY5" fmla="*/ 69850 h 3048000"/>
              <a:gd name="connsiteX6" fmla="*/ 330200 w 793750"/>
              <a:gd name="connsiteY6" fmla="*/ 114300 h 3048000"/>
              <a:gd name="connsiteX7" fmla="*/ 260350 w 793750"/>
              <a:gd name="connsiteY7" fmla="*/ 184150 h 3048000"/>
              <a:gd name="connsiteX8" fmla="*/ 171450 w 793750"/>
              <a:gd name="connsiteY8" fmla="*/ 196850 h 3048000"/>
              <a:gd name="connsiteX9" fmla="*/ 114300 w 793750"/>
              <a:gd name="connsiteY9" fmla="*/ 298450 h 3048000"/>
              <a:gd name="connsiteX10" fmla="*/ 152400 w 793750"/>
              <a:gd name="connsiteY10" fmla="*/ 381000 h 3048000"/>
              <a:gd name="connsiteX11" fmla="*/ 133350 w 793750"/>
              <a:gd name="connsiteY11" fmla="*/ 450850 h 3048000"/>
              <a:gd name="connsiteX12" fmla="*/ 0 w 793750"/>
              <a:gd name="connsiteY12" fmla="*/ 514350 h 3048000"/>
              <a:gd name="connsiteX13" fmla="*/ 57150 w 793750"/>
              <a:gd name="connsiteY13" fmla="*/ 539750 h 3048000"/>
              <a:gd name="connsiteX14" fmla="*/ 139700 w 793750"/>
              <a:gd name="connsiteY14" fmla="*/ 520700 h 3048000"/>
              <a:gd name="connsiteX15" fmla="*/ 228600 w 793750"/>
              <a:gd name="connsiteY15" fmla="*/ 520700 h 3048000"/>
              <a:gd name="connsiteX16" fmla="*/ 273050 w 793750"/>
              <a:gd name="connsiteY16" fmla="*/ 558800 h 3048000"/>
              <a:gd name="connsiteX17" fmla="*/ 361950 w 793750"/>
              <a:gd name="connsiteY17" fmla="*/ 558800 h 3048000"/>
              <a:gd name="connsiteX18" fmla="*/ 361950 w 793750"/>
              <a:gd name="connsiteY18" fmla="*/ 558800 h 3048000"/>
              <a:gd name="connsiteX19" fmla="*/ 438150 w 793750"/>
              <a:gd name="connsiteY19" fmla="*/ 609600 h 3048000"/>
              <a:gd name="connsiteX20" fmla="*/ 438150 w 793750"/>
              <a:gd name="connsiteY20" fmla="*/ 609600 h 3048000"/>
              <a:gd name="connsiteX21" fmla="*/ 457200 w 793750"/>
              <a:gd name="connsiteY21" fmla="*/ 660400 h 3048000"/>
              <a:gd name="connsiteX22" fmla="*/ 501650 w 793750"/>
              <a:gd name="connsiteY22" fmla="*/ 660400 h 3048000"/>
              <a:gd name="connsiteX23" fmla="*/ 476250 w 793750"/>
              <a:gd name="connsiteY23" fmla="*/ 723900 h 3048000"/>
              <a:gd name="connsiteX24" fmla="*/ 527050 w 793750"/>
              <a:gd name="connsiteY24" fmla="*/ 762000 h 3048000"/>
              <a:gd name="connsiteX25" fmla="*/ 508000 w 793750"/>
              <a:gd name="connsiteY25" fmla="*/ 869950 h 3048000"/>
              <a:gd name="connsiteX26" fmla="*/ 546100 w 793750"/>
              <a:gd name="connsiteY26" fmla="*/ 908050 h 3048000"/>
              <a:gd name="connsiteX27" fmla="*/ 520700 w 793750"/>
              <a:gd name="connsiteY27" fmla="*/ 996950 h 3048000"/>
              <a:gd name="connsiteX28" fmla="*/ 558800 w 793750"/>
              <a:gd name="connsiteY28" fmla="*/ 1073150 h 3048000"/>
              <a:gd name="connsiteX29" fmla="*/ 628650 w 793750"/>
              <a:gd name="connsiteY29" fmla="*/ 1085850 h 3048000"/>
              <a:gd name="connsiteX30" fmla="*/ 628650 w 793750"/>
              <a:gd name="connsiteY30" fmla="*/ 1136650 h 3048000"/>
              <a:gd name="connsiteX31" fmla="*/ 590550 w 793750"/>
              <a:gd name="connsiteY31" fmla="*/ 1174750 h 3048000"/>
              <a:gd name="connsiteX32" fmla="*/ 641350 w 793750"/>
              <a:gd name="connsiteY32" fmla="*/ 1225550 h 3048000"/>
              <a:gd name="connsiteX33" fmla="*/ 749300 w 793750"/>
              <a:gd name="connsiteY33" fmla="*/ 1308100 h 3048000"/>
              <a:gd name="connsiteX34" fmla="*/ 793750 w 793750"/>
              <a:gd name="connsiteY34" fmla="*/ 1371600 h 3048000"/>
              <a:gd name="connsiteX35" fmla="*/ 774700 w 793750"/>
              <a:gd name="connsiteY35" fmla="*/ 1435100 h 3048000"/>
              <a:gd name="connsiteX36" fmla="*/ 679450 w 793750"/>
              <a:gd name="connsiteY36" fmla="*/ 1454150 h 3048000"/>
              <a:gd name="connsiteX37" fmla="*/ 660400 w 793750"/>
              <a:gd name="connsiteY37" fmla="*/ 1536700 h 3048000"/>
              <a:gd name="connsiteX38" fmla="*/ 641350 w 793750"/>
              <a:gd name="connsiteY38" fmla="*/ 1612900 h 3048000"/>
              <a:gd name="connsiteX39" fmla="*/ 641350 w 793750"/>
              <a:gd name="connsiteY39" fmla="*/ 1657350 h 3048000"/>
              <a:gd name="connsiteX40" fmla="*/ 615950 w 793750"/>
              <a:gd name="connsiteY40" fmla="*/ 1689100 h 3048000"/>
              <a:gd name="connsiteX41" fmla="*/ 673100 w 793750"/>
              <a:gd name="connsiteY41" fmla="*/ 1758950 h 3048000"/>
              <a:gd name="connsiteX42" fmla="*/ 641350 w 793750"/>
              <a:gd name="connsiteY42" fmla="*/ 1803400 h 3048000"/>
              <a:gd name="connsiteX43" fmla="*/ 647700 w 793750"/>
              <a:gd name="connsiteY43" fmla="*/ 1866900 h 3048000"/>
              <a:gd name="connsiteX44" fmla="*/ 673100 w 793750"/>
              <a:gd name="connsiteY44" fmla="*/ 1905000 h 3048000"/>
              <a:gd name="connsiteX45" fmla="*/ 546100 w 793750"/>
              <a:gd name="connsiteY45" fmla="*/ 1924050 h 3048000"/>
              <a:gd name="connsiteX46" fmla="*/ 520700 w 793750"/>
              <a:gd name="connsiteY46" fmla="*/ 2006600 h 3048000"/>
              <a:gd name="connsiteX47" fmla="*/ 488950 w 793750"/>
              <a:gd name="connsiteY47" fmla="*/ 2127250 h 3048000"/>
              <a:gd name="connsiteX48" fmla="*/ 412750 w 793750"/>
              <a:gd name="connsiteY48" fmla="*/ 2127250 h 3048000"/>
              <a:gd name="connsiteX49" fmla="*/ 412750 w 793750"/>
              <a:gd name="connsiteY49" fmla="*/ 2127250 h 3048000"/>
              <a:gd name="connsiteX50" fmla="*/ 431800 w 793750"/>
              <a:gd name="connsiteY50" fmla="*/ 2209800 h 3048000"/>
              <a:gd name="connsiteX51" fmla="*/ 476250 w 793750"/>
              <a:gd name="connsiteY51" fmla="*/ 2222500 h 3048000"/>
              <a:gd name="connsiteX52" fmla="*/ 457200 w 793750"/>
              <a:gd name="connsiteY52" fmla="*/ 2311400 h 3048000"/>
              <a:gd name="connsiteX53" fmla="*/ 514350 w 793750"/>
              <a:gd name="connsiteY53" fmla="*/ 2330450 h 3048000"/>
              <a:gd name="connsiteX54" fmla="*/ 482600 w 793750"/>
              <a:gd name="connsiteY54" fmla="*/ 2406650 h 3048000"/>
              <a:gd name="connsiteX55" fmla="*/ 438150 w 793750"/>
              <a:gd name="connsiteY55" fmla="*/ 2419350 h 3048000"/>
              <a:gd name="connsiteX56" fmla="*/ 406400 w 793750"/>
              <a:gd name="connsiteY56" fmla="*/ 2489200 h 3048000"/>
              <a:gd name="connsiteX57" fmla="*/ 304800 w 793750"/>
              <a:gd name="connsiteY57" fmla="*/ 2520950 h 3048000"/>
              <a:gd name="connsiteX58" fmla="*/ 273050 w 793750"/>
              <a:gd name="connsiteY58" fmla="*/ 2571750 h 3048000"/>
              <a:gd name="connsiteX59" fmla="*/ 298450 w 793750"/>
              <a:gd name="connsiteY59" fmla="*/ 2667000 h 3048000"/>
              <a:gd name="connsiteX60" fmla="*/ 355600 w 793750"/>
              <a:gd name="connsiteY60" fmla="*/ 2692400 h 3048000"/>
              <a:gd name="connsiteX61" fmla="*/ 444500 w 793750"/>
              <a:gd name="connsiteY61" fmla="*/ 2705100 h 3048000"/>
              <a:gd name="connsiteX62" fmla="*/ 508000 w 793750"/>
              <a:gd name="connsiteY62" fmla="*/ 2762250 h 3048000"/>
              <a:gd name="connsiteX63" fmla="*/ 558800 w 793750"/>
              <a:gd name="connsiteY63" fmla="*/ 2857500 h 3048000"/>
              <a:gd name="connsiteX64" fmla="*/ 520700 w 793750"/>
              <a:gd name="connsiteY64" fmla="*/ 2927350 h 3048000"/>
              <a:gd name="connsiteX65" fmla="*/ 520700 w 793750"/>
              <a:gd name="connsiteY65" fmla="*/ 2984500 h 3048000"/>
              <a:gd name="connsiteX66" fmla="*/ 438150 w 793750"/>
              <a:gd name="connsiteY66" fmla="*/ 3016250 h 3048000"/>
              <a:gd name="connsiteX67" fmla="*/ 406400 w 793750"/>
              <a:gd name="connsiteY6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93750" h="3048000">
                <a:moveTo>
                  <a:pt x="95250" y="0"/>
                </a:moveTo>
                <a:lnTo>
                  <a:pt x="171450" y="44450"/>
                </a:lnTo>
                <a:lnTo>
                  <a:pt x="234950" y="12700"/>
                </a:lnTo>
                <a:lnTo>
                  <a:pt x="273050" y="31750"/>
                </a:lnTo>
                <a:lnTo>
                  <a:pt x="279400" y="76200"/>
                </a:lnTo>
                <a:lnTo>
                  <a:pt x="330200" y="69850"/>
                </a:lnTo>
                <a:lnTo>
                  <a:pt x="330200" y="114300"/>
                </a:lnTo>
                <a:lnTo>
                  <a:pt x="260350" y="184150"/>
                </a:lnTo>
                <a:lnTo>
                  <a:pt x="171450" y="196850"/>
                </a:lnTo>
                <a:lnTo>
                  <a:pt x="114300" y="298450"/>
                </a:lnTo>
                <a:lnTo>
                  <a:pt x="152400" y="381000"/>
                </a:lnTo>
                <a:lnTo>
                  <a:pt x="133350" y="450850"/>
                </a:lnTo>
                <a:lnTo>
                  <a:pt x="0" y="514350"/>
                </a:lnTo>
                <a:lnTo>
                  <a:pt x="57150" y="539750"/>
                </a:lnTo>
                <a:lnTo>
                  <a:pt x="139700" y="520700"/>
                </a:lnTo>
                <a:lnTo>
                  <a:pt x="228600" y="520700"/>
                </a:lnTo>
                <a:lnTo>
                  <a:pt x="273050" y="558800"/>
                </a:lnTo>
                <a:lnTo>
                  <a:pt x="361950" y="558800"/>
                </a:lnTo>
                <a:lnTo>
                  <a:pt x="361950" y="558800"/>
                </a:lnTo>
                <a:lnTo>
                  <a:pt x="438150" y="609600"/>
                </a:lnTo>
                <a:lnTo>
                  <a:pt x="438150" y="609600"/>
                </a:lnTo>
                <a:lnTo>
                  <a:pt x="457200" y="660400"/>
                </a:lnTo>
                <a:lnTo>
                  <a:pt x="501650" y="660400"/>
                </a:lnTo>
                <a:cubicBezTo>
                  <a:pt x="475527" y="732239"/>
                  <a:pt x="476250" y="755025"/>
                  <a:pt x="476250" y="723900"/>
                </a:cubicBezTo>
                <a:lnTo>
                  <a:pt x="527050" y="762000"/>
                </a:lnTo>
                <a:lnTo>
                  <a:pt x="508000" y="869950"/>
                </a:lnTo>
                <a:lnTo>
                  <a:pt x="546100" y="908050"/>
                </a:lnTo>
                <a:lnTo>
                  <a:pt x="520700" y="996950"/>
                </a:lnTo>
                <a:lnTo>
                  <a:pt x="558800" y="1073150"/>
                </a:lnTo>
                <a:lnTo>
                  <a:pt x="628650" y="1085850"/>
                </a:lnTo>
                <a:lnTo>
                  <a:pt x="628650" y="1136650"/>
                </a:lnTo>
                <a:lnTo>
                  <a:pt x="590550" y="1174750"/>
                </a:lnTo>
                <a:lnTo>
                  <a:pt x="641350" y="1225550"/>
                </a:lnTo>
                <a:lnTo>
                  <a:pt x="749300" y="1308100"/>
                </a:lnTo>
                <a:lnTo>
                  <a:pt x="793750" y="1371600"/>
                </a:lnTo>
                <a:lnTo>
                  <a:pt x="774700" y="1435100"/>
                </a:lnTo>
                <a:lnTo>
                  <a:pt x="679450" y="1454150"/>
                </a:lnTo>
                <a:lnTo>
                  <a:pt x="660400" y="1536700"/>
                </a:lnTo>
                <a:lnTo>
                  <a:pt x="641350" y="1612900"/>
                </a:lnTo>
                <a:lnTo>
                  <a:pt x="641350" y="1657350"/>
                </a:lnTo>
                <a:lnTo>
                  <a:pt x="615950" y="1689100"/>
                </a:lnTo>
                <a:lnTo>
                  <a:pt x="673100" y="1758950"/>
                </a:lnTo>
                <a:lnTo>
                  <a:pt x="641350" y="1803400"/>
                </a:lnTo>
                <a:lnTo>
                  <a:pt x="647700" y="1866900"/>
                </a:lnTo>
                <a:lnTo>
                  <a:pt x="673100" y="1905000"/>
                </a:lnTo>
                <a:lnTo>
                  <a:pt x="546100" y="1924050"/>
                </a:lnTo>
                <a:lnTo>
                  <a:pt x="520700" y="2006600"/>
                </a:lnTo>
                <a:lnTo>
                  <a:pt x="488950" y="2127250"/>
                </a:lnTo>
                <a:lnTo>
                  <a:pt x="412750" y="2127250"/>
                </a:lnTo>
                <a:lnTo>
                  <a:pt x="412750" y="2127250"/>
                </a:lnTo>
                <a:lnTo>
                  <a:pt x="431800" y="2209800"/>
                </a:lnTo>
                <a:lnTo>
                  <a:pt x="476250" y="2222500"/>
                </a:lnTo>
                <a:lnTo>
                  <a:pt x="457200" y="2311400"/>
                </a:lnTo>
                <a:lnTo>
                  <a:pt x="514350" y="2330450"/>
                </a:lnTo>
                <a:lnTo>
                  <a:pt x="482600" y="2406650"/>
                </a:lnTo>
                <a:lnTo>
                  <a:pt x="438150" y="2419350"/>
                </a:lnTo>
                <a:lnTo>
                  <a:pt x="406400" y="2489200"/>
                </a:lnTo>
                <a:lnTo>
                  <a:pt x="304800" y="2520950"/>
                </a:lnTo>
                <a:lnTo>
                  <a:pt x="273050" y="2571750"/>
                </a:lnTo>
                <a:lnTo>
                  <a:pt x="298450" y="2667000"/>
                </a:lnTo>
                <a:lnTo>
                  <a:pt x="355600" y="2692400"/>
                </a:lnTo>
                <a:lnTo>
                  <a:pt x="444500" y="2705100"/>
                </a:lnTo>
                <a:lnTo>
                  <a:pt x="508000" y="2762250"/>
                </a:lnTo>
                <a:lnTo>
                  <a:pt x="558800" y="2857500"/>
                </a:lnTo>
                <a:lnTo>
                  <a:pt x="520700" y="2927350"/>
                </a:lnTo>
                <a:lnTo>
                  <a:pt x="520700" y="2984500"/>
                </a:lnTo>
                <a:lnTo>
                  <a:pt x="438150" y="3016250"/>
                </a:lnTo>
                <a:lnTo>
                  <a:pt x="406400" y="30480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Freihandform 31"/>
          <p:cNvSpPr/>
          <p:nvPr/>
        </p:nvSpPr>
        <p:spPr>
          <a:xfrm>
            <a:off x="3708400" y="5439833"/>
            <a:ext cx="1693333" cy="410634"/>
          </a:xfrm>
          <a:custGeom>
            <a:avLst/>
            <a:gdLst>
              <a:gd name="connsiteX0" fmla="*/ 1693333 w 1693333"/>
              <a:gd name="connsiteY0" fmla="*/ 182034 h 410634"/>
              <a:gd name="connsiteX1" fmla="*/ 1638300 w 1693333"/>
              <a:gd name="connsiteY1" fmla="*/ 156634 h 410634"/>
              <a:gd name="connsiteX2" fmla="*/ 1608667 w 1693333"/>
              <a:gd name="connsiteY2" fmla="*/ 190500 h 410634"/>
              <a:gd name="connsiteX3" fmla="*/ 1274233 w 1693333"/>
              <a:gd name="connsiteY3" fmla="*/ 410634 h 410634"/>
              <a:gd name="connsiteX4" fmla="*/ 1248833 w 1693333"/>
              <a:gd name="connsiteY4" fmla="*/ 372534 h 410634"/>
              <a:gd name="connsiteX5" fmla="*/ 1223433 w 1693333"/>
              <a:gd name="connsiteY5" fmla="*/ 338667 h 410634"/>
              <a:gd name="connsiteX6" fmla="*/ 1159933 w 1693333"/>
              <a:gd name="connsiteY6" fmla="*/ 338667 h 410634"/>
              <a:gd name="connsiteX7" fmla="*/ 1159933 w 1693333"/>
              <a:gd name="connsiteY7" fmla="*/ 338667 h 410634"/>
              <a:gd name="connsiteX8" fmla="*/ 1104900 w 1693333"/>
              <a:gd name="connsiteY8" fmla="*/ 296334 h 410634"/>
              <a:gd name="connsiteX9" fmla="*/ 1037167 w 1693333"/>
              <a:gd name="connsiteY9" fmla="*/ 296334 h 410634"/>
              <a:gd name="connsiteX10" fmla="*/ 986367 w 1693333"/>
              <a:gd name="connsiteY10" fmla="*/ 270934 h 410634"/>
              <a:gd name="connsiteX11" fmla="*/ 884767 w 1693333"/>
              <a:gd name="connsiteY11" fmla="*/ 228600 h 410634"/>
              <a:gd name="connsiteX12" fmla="*/ 863600 w 1693333"/>
              <a:gd name="connsiteY12" fmla="*/ 262467 h 410634"/>
              <a:gd name="connsiteX13" fmla="*/ 863600 w 1693333"/>
              <a:gd name="connsiteY13" fmla="*/ 309034 h 410634"/>
              <a:gd name="connsiteX14" fmla="*/ 787400 w 1693333"/>
              <a:gd name="connsiteY14" fmla="*/ 309034 h 410634"/>
              <a:gd name="connsiteX15" fmla="*/ 753533 w 1693333"/>
              <a:gd name="connsiteY15" fmla="*/ 292100 h 410634"/>
              <a:gd name="connsiteX16" fmla="*/ 740833 w 1693333"/>
              <a:gd name="connsiteY16" fmla="*/ 313267 h 410634"/>
              <a:gd name="connsiteX17" fmla="*/ 694267 w 1693333"/>
              <a:gd name="connsiteY17" fmla="*/ 287867 h 410634"/>
              <a:gd name="connsiteX18" fmla="*/ 618067 w 1693333"/>
              <a:gd name="connsiteY18" fmla="*/ 309034 h 410634"/>
              <a:gd name="connsiteX19" fmla="*/ 575733 w 1693333"/>
              <a:gd name="connsiteY19" fmla="*/ 258234 h 410634"/>
              <a:gd name="connsiteX20" fmla="*/ 520700 w 1693333"/>
              <a:gd name="connsiteY20" fmla="*/ 237067 h 410634"/>
              <a:gd name="connsiteX21" fmla="*/ 482600 w 1693333"/>
              <a:gd name="connsiteY21" fmla="*/ 262467 h 410634"/>
              <a:gd name="connsiteX22" fmla="*/ 457200 w 1693333"/>
              <a:gd name="connsiteY22" fmla="*/ 237067 h 410634"/>
              <a:gd name="connsiteX23" fmla="*/ 431800 w 1693333"/>
              <a:gd name="connsiteY23" fmla="*/ 266700 h 410634"/>
              <a:gd name="connsiteX24" fmla="*/ 376767 w 1693333"/>
              <a:gd name="connsiteY24" fmla="*/ 220134 h 410634"/>
              <a:gd name="connsiteX25" fmla="*/ 368300 w 1693333"/>
              <a:gd name="connsiteY25" fmla="*/ 169334 h 410634"/>
              <a:gd name="connsiteX26" fmla="*/ 300567 w 1693333"/>
              <a:gd name="connsiteY26" fmla="*/ 186267 h 410634"/>
              <a:gd name="connsiteX27" fmla="*/ 237067 w 1693333"/>
              <a:gd name="connsiteY27" fmla="*/ 156634 h 410634"/>
              <a:gd name="connsiteX28" fmla="*/ 194733 w 1693333"/>
              <a:gd name="connsiteY28" fmla="*/ 131234 h 410634"/>
              <a:gd name="connsiteX29" fmla="*/ 194733 w 1693333"/>
              <a:gd name="connsiteY29" fmla="*/ 131234 h 410634"/>
              <a:gd name="connsiteX30" fmla="*/ 160867 w 1693333"/>
              <a:gd name="connsiteY30" fmla="*/ 148167 h 410634"/>
              <a:gd name="connsiteX31" fmla="*/ 127000 w 1693333"/>
              <a:gd name="connsiteY31" fmla="*/ 127000 h 410634"/>
              <a:gd name="connsiteX32" fmla="*/ 160867 w 1693333"/>
              <a:gd name="connsiteY32" fmla="*/ 59267 h 410634"/>
              <a:gd name="connsiteX33" fmla="*/ 0 w 1693333"/>
              <a:gd name="connsiteY33" fmla="*/ 0 h 41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3333" h="410634">
                <a:moveTo>
                  <a:pt x="1693333" y="182034"/>
                </a:moveTo>
                <a:lnTo>
                  <a:pt x="1638300" y="156634"/>
                </a:lnTo>
                <a:lnTo>
                  <a:pt x="1608667" y="190500"/>
                </a:lnTo>
                <a:lnTo>
                  <a:pt x="1274233" y="410634"/>
                </a:lnTo>
                <a:lnTo>
                  <a:pt x="1248833" y="372534"/>
                </a:lnTo>
                <a:lnTo>
                  <a:pt x="1223433" y="338667"/>
                </a:lnTo>
                <a:lnTo>
                  <a:pt x="1159933" y="338667"/>
                </a:lnTo>
                <a:lnTo>
                  <a:pt x="1159933" y="338667"/>
                </a:lnTo>
                <a:lnTo>
                  <a:pt x="1104900" y="296334"/>
                </a:lnTo>
                <a:lnTo>
                  <a:pt x="1037167" y="296334"/>
                </a:lnTo>
                <a:lnTo>
                  <a:pt x="986367" y="270934"/>
                </a:lnTo>
                <a:lnTo>
                  <a:pt x="884767" y="228600"/>
                </a:lnTo>
                <a:lnTo>
                  <a:pt x="863600" y="262467"/>
                </a:lnTo>
                <a:lnTo>
                  <a:pt x="863600" y="309034"/>
                </a:lnTo>
                <a:lnTo>
                  <a:pt x="787400" y="309034"/>
                </a:lnTo>
                <a:lnTo>
                  <a:pt x="753533" y="292100"/>
                </a:lnTo>
                <a:lnTo>
                  <a:pt x="740833" y="313267"/>
                </a:lnTo>
                <a:lnTo>
                  <a:pt x="694267" y="287867"/>
                </a:lnTo>
                <a:lnTo>
                  <a:pt x="618067" y="309034"/>
                </a:lnTo>
                <a:lnTo>
                  <a:pt x="575733" y="258234"/>
                </a:lnTo>
                <a:lnTo>
                  <a:pt x="520700" y="237067"/>
                </a:lnTo>
                <a:lnTo>
                  <a:pt x="482600" y="262467"/>
                </a:lnTo>
                <a:lnTo>
                  <a:pt x="457200" y="237067"/>
                </a:lnTo>
                <a:lnTo>
                  <a:pt x="431800" y="266700"/>
                </a:lnTo>
                <a:lnTo>
                  <a:pt x="376767" y="220134"/>
                </a:lnTo>
                <a:lnTo>
                  <a:pt x="368300" y="169334"/>
                </a:lnTo>
                <a:lnTo>
                  <a:pt x="300567" y="186267"/>
                </a:lnTo>
                <a:lnTo>
                  <a:pt x="237067" y="156634"/>
                </a:lnTo>
                <a:lnTo>
                  <a:pt x="194733" y="131234"/>
                </a:lnTo>
                <a:lnTo>
                  <a:pt x="194733" y="131234"/>
                </a:lnTo>
                <a:lnTo>
                  <a:pt x="160867" y="148167"/>
                </a:lnTo>
                <a:lnTo>
                  <a:pt x="127000" y="127000"/>
                </a:lnTo>
                <a:lnTo>
                  <a:pt x="160867" y="59267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627107" y="4680219"/>
            <a:ext cx="1043124" cy="312999"/>
            <a:chOff x="3627107" y="4680219"/>
            <a:chExt cx="1043124" cy="312999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Bordeaux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4494940" y="3132667"/>
            <a:ext cx="1043124" cy="312999"/>
            <a:chOff x="3627107" y="4680219"/>
            <a:chExt cx="1043124" cy="312999"/>
          </a:xfrm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Orléans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9" name="Gruppierung 38"/>
          <p:cNvGrpSpPr/>
          <p:nvPr/>
        </p:nvGrpSpPr>
        <p:grpSpPr>
          <a:xfrm>
            <a:off x="3939514" y="3814233"/>
            <a:ext cx="1043124" cy="312999"/>
            <a:chOff x="3627107" y="4680219"/>
            <a:chExt cx="1043124" cy="312999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Poitiers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2" name="Gruppierung 41"/>
          <p:cNvGrpSpPr/>
          <p:nvPr/>
        </p:nvGrpSpPr>
        <p:grpSpPr>
          <a:xfrm>
            <a:off x="4647340" y="2633134"/>
            <a:ext cx="1043124" cy="312999"/>
            <a:chOff x="3627107" y="4680219"/>
            <a:chExt cx="1043124" cy="312999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Paris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5" name="Gruppierung 44"/>
          <p:cNvGrpSpPr/>
          <p:nvPr/>
        </p:nvGrpSpPr>
        <p:grpSpPr>
          <a:xfrm>
            <a:off x="5228164" y="2417533"/>
            <a:ext cx="1043124" cy="312999"/>
            <a:chOff x="3627107" y="4680219"/>
            <a:chExt cx="1043124" cy="312999"/>
          </a:xfrm>
        </p:grpSpPr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Reims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4435639" y="1537134"/>
            <a:ext cx="1043124" cy="312999"/>
            <a:chOff x="3627107" y="4680219"/>
            <a:chExt cx="1043124" cy="312999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Calais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Verlauf: Die 1. Phase des Hundertjährigen Krieges (1337-1386)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43999" y="845663"/>
            <a:ext cx="3619501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1337 – 1345: Gefechte im Kanal, Gascogne, Flandern &amp; Überfälle auf die englische Küste</a:t>
            </a:r>
          </a:p>
        </p:txBody>
      </p:sp>
      <p:grpSp>
        <p:nvGrpSpPr>
          <p:cNvPr id="11" name="Gruppierung 18"/>
          <p:cNvGrpSpPr/>
          <p:nvPr/>
        </p:nvGrpSpPr>
        <p:grpSpPr>
          <a:xfrm>
            <a:off x="5099117" y="1000474"/>
            <a:ext cx="3771174" cy="738664"/>
            <a:chOff x="168126" y="-4601234"/>
            <a:chExt cx="4269786" cy="1239376"/>
          </a:xfrm>
        </p:grpSpPr>
        <p:sp>
          <p:nvSpPr>
            <p:cNvPr id="12" name="Textfeld 11"/>
            <p:cNvSpPr txBox="1"/>
            <p:nvPr/>
          </p:nvSpPr>
          <p:spPr>
            <a:xfrm>
              <a:off x="1703029" y="-4601234"/>
              <a:ext cx="2734883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1347: Die Engländer nehmen Calais nach elfmonatiger Belagerung ein</a:t>
              </a:r>
            </a:p>
          </p:txBody>
        </p:sp>
        <p:cxnSp>
          <p:nvCxnSpPr>
            <p:cNvPr id="13" name="Gerade Verbindung mit Pfeil 24"/>
            <p:cNvCxnSpPr>
              <a:stCxn id="12" idx="1"/>
            </p:cNvCxnSpPr>
            <p:nvPr/>
          </p:nvCxnSpPr>
          <p:spPr>
            <a:xfrm rot="10800000" flipV="1">
              <a:off x="168126" y="-3981548"/>
              <a:ext cx="1534904" cy="28075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4" name="Gruppierung 18"/>
          <p:cNvGrpSpPr/>
          <p:nvPr/>
        </p:nvGrpSpPr>
        <p:grpSpPr>
          <a:xfrm>
            <a:off x="144000" y="4558764"/>
            <a:ext cx="3833614" cy="523220"/>
            <a:chOff x="1703029" y="-2102796"/>
            <a:chExt cx="3895725" cy="877891"/>
          </a:xfrm>
        </p:grpSpPr>
        <p:sp>
          <p:nvSpPr>
            <p:cNvPr id="15" name="Textfeld 14"/>
            <p:cNvSpPr txBox="1"/>
            <p:nvPr/>
          </p:nvSpPr>
          <p:spPr>
            <a:xfrm>
              <a:off x="1703029" y="-2102796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1355: Der Schwarze Prinz (Prince of Wales) landet bei Bordeaux</a:t>
              </a:r>
            </a:p>
          </p:txBody>
        </p:sp>
        <p:cxnSp>
          <p:nvCxnSpPr>
            <p:cNvPr id="16" name="Gerade Verbindung mit Pfeil 24"/>
            <p:cNvCxnSpPr>
              <a:endCxn id="15" idx="3"/>
            </p:cNvCxnSpPr>
            <p:nvPr/>
          </p:nvCxnSpPr>
          <p:spPr>
            <a:xfrm rot="10800000" flipV="1">
              <a:off x="4437912" y="-1996253"/>
              <a:ext cx="1160842" cy="33240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358113" y="4183567"/>
            <a:ext cx="4110929" cy="1850756"/>
            <a:chOff x="1703029" y="-6467171"/>
            <a:chExt cx="3106204" cy="3105313"/>
          </a:xfrm>
        </p:grpSpPr>
        <p:sp>
          <p:nvSpPr>
            <p:cNvPr id="18" name="Textfeld 17"/>
            <p:cNvSpPr txBox="1"/>
            <p:nvPr/>
          </p:nvSpPr>
          <p:spPr>
            <a:xfrm>
              <a:off x="1703029" y="-4601234"/>
              <a:ext cx="2734883" cy="1239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1356: Der Schwarze Prinz siegt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Poitiers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kann den französischen König Jean II gefangen nehmen</a:t>
              </a:r>
            </a:p>
          </p:txBody>
        </p:sp>
        <p:cxnSp>
          <p:nvCxnSpPr>
            <p:cNvPr id="19" name="Gerade Verbindung mit Pfeil 24"/>
            <p:cNvCxnSpPr>
              <a:stCxn id="18" idx="3"/>
            </p:cNvCxnSpPr>
            <p:nvPr/>
          </p:nvCxnSpPr>
          <p:spPr>
            <a:xfrm flipV="1">
              <a:off x="4437912" y="-6467171"/>
              <a:ext cx="371321" cy="2485625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0" name="Gruppierung 18"/>
          <p:cNvGrpSpPr/>
          <p:nvPr/>
        </p:nvGrpSpPr>
        <p:grpSpPr>
          <a:xfrm>
            <a:off x="4902064" y="2228080"/>
            <a:ext cx="4196200" cy="1169551"/>
            <a:chOff x="1578178" y="-7174785"/>
            <a:chExt cx="3170634" cy="1962345"/>
          </a:xfrm>
        </p:grpSpPr>
        <p:sp>
          <p:nvSpPr>
            <p:cNvPr id="21" name="Textfeld 20"/>
            <p:cNvSpPr txBox="1"/>
            <p:nvPr/>
          </p:nvSpPr>
          <p:spPr>
            <a:xfrm>
              <a:off x="2742603" y="-7174785"/>
              <a:ext cx="2006209" cy="19623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595959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595959"/>
                  </a:solidFill>
                </a:rPr>
                <a:t>1360: Frieden von </a:t>
              </a:r>
              <a:r>
                <a:rPr lang="de-DE" sz="1400" dirty="0" err="1" smtClean="0">
                  <a:solidFill>
                    <a:srgbClr val="595959"/>
                  </a:solidFill>
                </a:rPr>
                <a:t>Bretigny</a:t>
              </a:r>
              <a:r>
                <a:rPr lang="de-DE" sz="1400" dirty="0" smtClean="0">
                  <a:solidFill>
                    <a:srgbClr val="595959"/>
                  </a:solidFill>
                </a:rPr>
                <a:t> – Edward verzichtet auf den franz. Thron; Jean II wird gegen Lösegeld freigelassen; </a:t>
              </a:r>
              <a:r>
                <a:rPr lang="de-DE" sz="1400" dirty="0" err="1" smtClean="0">
                  <a:solidFill>
                    <a:srgbClr val="595959"/>
                  </a:solidFill>
                </a:rPr>
                <a:t>Guyenne</a:t>
              </a:r>
              <a:r>
                <a:rPr lang="de-DE" sz="1400" dirty="0" smtClean="0">
                  <a:solidFill>
                    <a:srgbClr val="595959"/>
                  </a:solidFill>
                </a:rPr>
                <a:t>, Gascogne &amp; </a:t>
              </a:r>
              <a:r>
                <a:rPr lang="de-DE" sz="1400" dirty="0" err="1" smtClean="0">
                  <a:solidFill>
                    <a:srgbClr val="595959"/>
                  </a:solidFill>
                </a:rPr>
                <a:t>Limousin</a:t>
              </a:r>
              <a:r>
                <a:rPr lang="de-DE" sz="1400" dirty="0" smtClean="0">
                  <a:solidFill>
                    <a:srgbClr val="595959"/>
                  </a:solidFill>
                </a:rPr>
                <a:t> fallen an Edward</a:t>
              </a:r>
            </a:p>
          </p:txBody>
        </p:sp>
        <p:cxnSp>
          <p:nvCxnSpPr>
            <p:cNvPr id="22" name="Gerade Verbindung mit Pfeil 24"/>
            <p:cNvCxnSpPr>
              <a:stCxn id="21" idx="1"/>
            </p:cNvCxnSpPr>
            <p:nvPr/>
          </p:nvCxnSpPr>
          <p:spPr>
            <a:xfrm rot="10800000">
              <a:off x="1578178" y="-6267810"/>
              <a:ext cx="1164426" cy="7420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595959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27" name="Textfeld 26"/>
          <p:cNvSpPr txBox="1"/>
          <p:nvPr/>
        </p:nvSpPr>
        <p:spPr>
          <a:xfrm>
            <a:off x="6442080" y="5439833"/>
            <a:ext cx="2599069" cy="738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595959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595959"/>
                </a:solidFill>
              </a:rPr>
              <a:t>1386: Beendigungen der Kampfhandlungen (Friedensvertrag 1396)</a:t>
            </a:r>
          </a:p>
        </p:txBody>
      </p:sp>
      <p:pic>
        <p:nvPicPr>
          <p:cNvPr id="57" name="Bild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9" y="2477826"/>
            <a:ext cx="2378079" cy="180868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" name="Gruppierung 18"/>
          <p:cNvGrpSpPr/>
          <p:nvPr/>
        </p:nvGrpSpPr>
        <p:grpSpPr>
          <a:xfrm>
            <a:off x="320014" y="1643604"/>
            <a:ext cx="4539690" cy="954108"/>
            <a:chOff x="1703029" y="-4601234"/>
            <a:chExt cx="4551168" cy="1600860"/>
          </a:xfrm>
        </p:grpSpPr>
        <p:sp>
          <p:nvSpPr>
            <p:cNvPr id="9" name="Textfeld 8"/>
            <p:cNvSpPr txBox="1"/>
            <p:nvPr/>
          </p:nvSpPr>
          <p:spPr>
            <a:xfrm>
              <a:off x="1703029" y="-4601234"/>
              <a:ext cx="2734883" cy="16008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1346: Edward III schlägt die Franzosen vernichtend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Crécy</a:t>
              </a:r>
              <a:r>
                <a:rPr lang="de-DE" sz="1400" dirty="0" smtClean="0">
                  <a:solidFill>
                    <a:srgbClr val="660032"/>
                  </a:solidFill>
                </a:rPr>
                <a:t>, insb. auf Grund der englischen Langbögen</a:t>
              </a:r>
            </a:p>
          </p:txBody>
        </p:sp>
        <p:cxnSp>
          <p:nvCxnSpPr>
            <p:cNvPr id="10" name="Gerade Verbindung mit Pfeil 24"/>
            <p:cNvCxnSpPr>
              <a:endCxn id="9" idx="3"/>
            </p:cNvCxnSpPr>
            <p:nvPr/>
          </p:nvCxnSpPr>
          <p:spPr>
            <a:xfrm rot="10800000" flipV="1">
              <a:off x="4437912" y="-3982663"/>
              <a:ext cx="1816285" cy="18186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9" name="Bild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081" y="4613006"/>
            <a:ext cx="1019170" cy="1653653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0" name="Gruppierung 69"/>
          <p:cNvGrpSpPr/>
          <p:nvPr/>
        </p:nvGrpSpPr>
        <p:grpSpPr>
          <a:xfrm>
            <a:off x="4435639" y="1537134"/>
            <a:ext cx="1043124" cy="312999"/>
            <a:chOff x="3627107" y="4680219"/>
            <a:chExt cx="1043124" cy="312999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660032"/>
                  </a:solidFill>
                </a:rPr>
                <a:t>Calais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73" name="Bild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66" y="3764036"/>
            <a:ext cx="381392" cy="419531"/>
          </a:xfrm>
          <a:prstGeom prst="rect">
            <a:avLst/>
          </a:prstGeom>
        </p:spPr>
      </p:pic>
      <p:pic>
        <p:nvPicPr>
          <p:cNvPr id="74" name="Bild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513" y="1297496"/>
            <a:ext cx="442039" cy="265038"/>
          </a:xfrm>
          <a:prstGeom prst="rect">
            <a:avLst/>
          </a:prstGeom>
        </p:spPr>
      </p:pic>
      <p:grpSp>
        <p:nvGrpSpPr>
          <p:cNvPr id="23" name="Gruppierung 18"/>
          <p:cNvGrpSpPr/>
          <p:nvPr/>
        </p:nvGrpSpPr>
        <p:grpSpPr>
          <a:xfrm>
            <a:off x="5277414" y="2932890"/>
            <a:ext cx="3669937" cy="1500464"/>
            <a:chOff x="1615491" y="-6344194"/>
            <a:chExt cx="2772991" cy="2517569"/>
          </a:xfrm>
        </p:grpSpPr>
        <p:sp>
          <p:nvSpPr>
            <p:cNvPr id="24" name="Textfeld 23"/>
            <p:cNvSpPr txBox="1"/>
            <p:nvPr/>
          </p:nvSpPr>
          <p:spPr>
            <a:xfrm>
              <a:off x="1763010" y="-5066000"/>
              <a:ext cx="2625472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1369 – 1376: Der franz. König Charles V nimmt den Kampf wieder auf &amp; kann die verloren gegangenen Gebiete zurückerobern</a:t>
              </a:r>
            </a:p>
          </p:txBody>
        </p:sp>
        <p:cxnSp>
          <p:nvCxnSpPr>
            <p:cNvPr id="25" name="Gerade Verbindung mit Pfeil 24"/>
            <p:cNvCxnSpPr>
              <a:stCxn id="24" idx="0"/>
            </p:cNvCxnSpPr>
            <p:nvPr/>
          </p:nvCxnSpPr>
          <p:spPr>
            <a:xfrm rot="16200000" flipV="1">
              <a:off x="1706523" y="-6435226"/>
              <a:ext cx="1278192" cy="146025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75" name="Bild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494" y="4127232"/>
            <a:ext cx="442039" cy="265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d 7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6900" y="1226252"/>
            <a:ext cx="5638800" cy="468242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31" name="Freihandform 30"/>
          <p:cNvSpPr>
            <a:spLocks noChangeAspect="1"/>
          </p:cNvSpPr>
          <p:nvPr/>
        </p:nvSpPr>
        <p:spPr>
          <a:xfrm>
            <a:off x="5393265" y="1323677"/>
            <a:ext cx="1049867" cy="4031489"/>
          </a:xfrm>
          <a:custGeom>
            <a:avLst/>
            <a:gdLst>
              <a:gd name="connsiteX0" fmla="*/ 95250 w 793750"/>
              <a:gd name="connsiteY0" fmla="*/ 0 h 3048000"/>
              <a:gd name="connsiteX1" fmla="*/ 171450 w 793750"/>
              <a:gd name="connsiteY1" fmla="*/ 44450 h 3048000"/>
              <a:gd name="connsiteX2" fmla="*/ 234950 w 793750"/>
              <a:gd name="connsiteY2" fmla="*/ 12700 h 3048000"/>
              <a:gd name="connsiteX3" fmla="*/ 273050 w 793750"/>
              <a:gd name="connsiteY3" fmla="*/ 31750 h 3048000"/>
              <a:gd name="connsiteX4" fmla="*/ 279400 w 793750"/>
              <a:gd name="connsiteY4" fmla="*/ 76200 h 3048000"/>
              <a:gd name="connsiteX5" fmla="*/ 330200 w 793750"/>
              <a:gd name="connsiteY5" fmla="*/ 69850 h 3048000"/>
              <a:gd name="connsiteX6" fmla="*/ 330200 w 793750"/>
              <a:gd name="connsiteY6" fmla="*/ 114300 h 3048000"/>
              <a:gd name="connsiteX7" fmla="*/ 260350 w 793750"/>
              <a:gd name="connsiteY7" fmla="*/ 184150 h 3048000"/>
              <a:gd name="connsiteX8" fmla="*/ 171450 w 793750"/>
              <a:gd name="connsiteY8" fmla="*/ 196850 h 3048000"/>
              <a:gd name="connsiteX9" fmla="*/ 114300 w 793750"/>
              <a:gd name="connsiteY9" fmla="*/ 298450 h 3048000"/>
              <a:gd name="connsiteX10" fmla="*/ 152400 w 793750"/>
              <a:gd name="connsiteY10" fmla="*/ 381000 h 3048000"/>
              <a:gd name="connsiteX11" fmla="*/ 133350 w 793750"/>
              <a:gd name="connsiteY11" fmla="*/ 450850 h 3048000"/>
              <a:gd name="connsiteX12" fmla="*/ 0 w 793750"/>
              <a:gd name="connsiteY12" fmla="*/ 514350 h 3048000"/>
              <a:gd name="connsiteX13" fmla="*/ 57150 w 793750"/>
              <a:gd name="connsiteY13" fmla="*/ 539750 h 3048000"/>
              <a:gd name="connsiteX14" fmla="*/ 139700 w 793750"/>
              <a:gd name="connsiteY14" fmla="*/ 520700 h 3048000"/>
              <a:gd name="connsiteX15" fmla="*/ 228600 w 793750"/>
              <a:gd name="connsiteY15" fmla="*/ 520700 h 3048000"/>
              <a:gd name="connsiteX16" fmla="*/ 273050 w 793750"/>
              <a:gd name="connsiteY16" fmla="*/ 558800 h 3048000"/>
              <a:gd name="connsiteX17" fmla="*/ 361950 w 793750"/>
              <a:gd name="connsiteY17" fmla="*/ 558800 h 3048000"/>
              <a:gd name="connsiteX18" fmla="*/ 361950 w 793750"/>
              <a:gd name="connsiteY18" fmla="*/ 558800 h 3048000"/>
              <a:gd name="connsiteX19" fmla="*/ 438150 w 793750"/>
              <a:gd name="connsiteY19" fmla="*/ 609600 h 3048000"/>
              <a:gd name="connsiteX20" fmla="*/ 438150 w 793750"/>
              <a:gd name="connsiteY20" fmla="*/ 609600 h 3048000"/>
              <a:gd name="connsiteX21" fmla="*/ 457200 w 793750"/>
              <a:gd name="connsiteY21" fmla="*/ 660400 h 3048000"/>
              <a:gd name="connsiteX22" fmla="*/ 501650 w 793750"/>
              <a:gd name="connsiteY22" fmla="*/ 660400 h 3048000"/>
              <a:gd name="connsiteX23" fmla="*/ 476250 w 793750"/>
              <a:gd name="connsiteY23" fmla="*/ 723900 h 3048000"/>
              <a:gd name="connsiteX24" fmla="*/ 527050 w 793750"/>
              <a:gd name="connsiteY24" fmla="*/ 762000 h 3048000"/>
              <a:gd name="connsiteX25" fmla="*/ 508000 w 793750"/>
              <a:gd name="connsiteY25" fmla="*/ 869950 h 3048000"/>
              <a:gd name="connsiteX26" fmla="*/ 546100 w 793750"/>
              <a:gd name="connsiteY26" fmla="*/ 908050 h 3048000"/>
              <a:gd name="connsiteX27" fmla="*/ 520700 w 793750"/>
              <a:gd name="connsiteY27" fmla="*/ 996950 h 3048000"/>
              <a:gd name="connsiteX28" fmla="*/ 558800 w 793750"/>
              <a:gd name="connsiteY28" fmla="*/ 1073150 h 3048000"/>
              <a:gd name="connsiteX29" fmla="*/ 628650 w 793750"/>
              <a:gd name="connsiteY29" fmla="*/ 1085850 h 3048000"/>
              <a:gd name="connsiteX30" fmla="*/ 628650 w 793750"/>
              <a:gd name="connsiteY30" fmla="*/ 1136650 h 3048000"/>
              <a:gd name="connsiteX31" fmla="*/ 590550 w 793750"/>
              <a:gd name="connsiteY31" fmla="*/ 1174750 h 3048000"/>
              <a:gd name="connsiteX32" fmla="*/ 641350 w 793750"/>
              <a:gd name="connsiteY32" fmla="*/ 1225550 h 3048000"/>
              <a:gd name="connsiteX33" fmla="*/ 749300 w 793750"/>
              <a:gd name="connsiteY33" fmla="*/ 1308100 h 3048000"/>
              <a:gd name="connsiteX34" fmla="*/ 793750 w 793750"/>
              <a:gd name="connsiteY34" fmla="*/ 1371600 h 3048000"/>
              <a:gd name="connsiteX35" fmla="*/ 774700 w 793750"/>
              <a:gd name="connsiteY35" fmla="*/ 1435100 h 3048000"/>
              <a:gd name="connsiteX36" fmla="*/ 679450 w 793750"/>
              <a:gd name="connsiteY36" fmla="*/ 1454150 h 3048000"/>
              <a:gd name="connsiteX37" fmla="*/ 660400 w 793750"/>
              <a:gd name="connsiteY37" fmla="*/ 1536700 h 3048000"/>
              <a:gd name="connsiteX38" fmla="*/ 641350 w 793750"/>
              <a:gd name="connsiteY38" fmla="*/ 1612900 h 3048000"/>
              <a:gd name="connsiteX39" fmla="*/ 641350 w 793750"/>
              <a:gd name="connsiteY39" fmla="*/ 1657350 h 3048000"/>
              <a:gd name="connsiteX40" fmla="*/ 615950 w 793750"/>
              <a:gd name="connsiteY40" fmla="*/ 1689100 h 3048000"/>
              <a:gd name="connsiteX41" fmla="*/ 673100 w 793750"/>
              <a:gd name="connsiteY41" fmla="*/ 1758950 h 3048000"/>
              <a:gd name="connsiteX42" fmla="*/ 641350 w 793750"/>
              <a:gd name="connsiteY42" fmla="*/ 1803400 h 3048000"/>
              <a:gd name="connsiteX43" fmla="*/ 647700 w 793750"/>
              <a:gd name="connsiteY43" fmla="*/ 1866900 h 3048000"/>
              <a:gd name="connsiteX44" fmla="*/ 673100 w 793750"/>
              <a:gd name="connsiteY44" fmla="*/ 1905000 h 3048000"/>
              <a:gd name="connsiteX45" fmla="*/ 546100 w 793750"/>
              <a:gd name="connsiteY45" fmla="*/ 1924050 h 3048000"/>
              <a:gd name="connsiteX46" fmla="*/ 520700 w 793750"/>
              <a:gd name="connsiteY46" fmla="*/ 2006600 h 3048000"/>
              <a:gd name="connsiteX47" fmla="*/ 488950 w 793750"/>
              <a:gd name="connsiteY47" fmla="*/ 2127250 h 3048000"/>
              <a:gd name="connsiteX48" fmla="*/ 412750 w 793750"/>
              <a:gd name="connsiteY48" fmla="*/ 2127250 h 3048000"/>
              <a:gd name="connsiteX49" fmla="*/ 412750 w 793750"/>
              <a:gd name="connsiteY49" fmla="*/ 2127250 h 3048000"/>
              <a:gd name="connsiteX50" fmla="*/ 431800 w 793750"/>
              <a:gd name="connsiteY50" fmla="*/ 2209800 h 3048000"/>
              <a:gd name="connsiteX51" fmla="*/ 476250 w 793750"/>
              <a:gd name="connsiteY51" fmla="*/ 2222500 h 3048000"/>
              <a:gd name="connsiteX52" fmla="*/ 457200 w 793750"/>
              <a:gd name="connsiteY52" fmla="*/ 2311400 h 3048000"/>
              <a:gd name="connsiteX53" fmla="*/ 514350 w 793750"/>
              <a:gd name="connsiteY53" fmla="*/ 2330450 h 3048000"/>
              <a:gd name="connsiteX54" fmla="*/ 482600 w 793750"/>
              <a:gd name="connsiteY54" fmla="*/ 2406650 h 3048000"/>
              <a:gd name="connsiteX55" fmla="*/ 438150 w 793750"/>
              <a:gd name="connsiteY55" fmla="*/ 2419350 h 3048000"/>
              <a:gd name="connsiteX56" fmla="*/ 406400 w 793750"/>
              <a:gd name="connsiteY56" fmla="*/ 2489200 h 3048000"/>
              <a:gd name="connsiteX57" fmla="*/ 304800 w 793750"/>
              <a:gd name="connsiteY57" fmla="*/ 2520950 h 3048000"/>
              <a:gd name="connsiteX58" fmla="*/ 273050 w 793750"/>
              <a:gd name="connsiteY58" fmla="*/ 2571750 h 3048000"/>
              <a:gd name="connsiteX59" fmla="*/ 298450 w 793750"/>
              <a:gd name="connsiteY59" fmla="*/ 2667000 h 3048000"/>
              <a:gd name="connsiteX60" fmla="*/ 355600 w 793750"/>
              <a:gd name="connsiteY60" fmla="*/ 2692400 h 3048000"/>
              <a:gd name="connsiteX61" fmla="*/ 444500 w 793750"/>
              <a:gd name="connsiteY61" fmla="*/ 2705100 h 3048000"/>
              <a:gd name="connsiteX62" fmla="*/ 508000 w 793750"/>
              <a:gd name="connsiteY62" fmla="*/ 2762250 h 3048000"/>
              <a:gd name="connsiteX63" fmla="*/ 558800 w 793750"/>
              <a:gd name="connsiteY63" fmla="*/ 2857500 h 3048000"/>
              <a:gd name="connsiteX64" fmla="*/ 520700 w 793750"/>
              <a:gd name="connsiteY64" fmla="*/ 2927350 h 3048000"/>
              <a:gd name="connsiteX65" fmla="*/ 520700 w 793750"/>
              <a:gd name="connsiteY65" fmla="*/ 2984500 h 3048000"/>
              <a:gd name="connsiteX66" fmla="*/ 438150 w 793750"/>
              <a:gd name="connsiteY66" fmla="*/ 3016250 h 3048000"/>
              <a:gd name="connsiteX67" fmla="*/ 406400 w 793750"/>
              <a:gd name="connsiteY6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93750" h="3048000">
                <a:moveTo>
                  <a:pt x="95250" y="0"/>
                </a:moveTo>
                <a:lnTo>
                  <a:pt x="171450" y="44450"/>
                </a:lnTo>
                <a:lnTo>
                  <a:pt x="234950" y="12700"/>
                </a:lnTo>
                <a:lnTo>
                  <a:pt x="273050" y="31750"/>
                </a:lnTo>
                <a:lnTo>
                  <a:pt x="279400" y="76200"/>
                </a:lnTo>
                <a:lnTo>
                  <a:pt x="330200" y="69850"/>
                </a:lnTo>
                <a:lnTo>
                  <a:pt x="330200" y="114300"/>
                </a:lnTo>
                <a:lnTo>
                  <a:pt x="260350" y="184150"/>
                </a:lnTo>
                <a:lnTo>
                  <a:pt x="171450" y="196850"/>
                </a:lnTo>
                <a:lnTo>
                  <a:pt x="114300" y="298450"/>
                </a:lnTo>
                <a:lnTo>
                  <a:pt x="152400" y="381000"/>
                </a:lnTo>
                <a:lnTo>
                  <a:pt x="133350" y="450850"/>
                </a:lnTo>
                <a:lnTo>
                  <a:pt x="0" y="514350"/>
                </a:lnTo>
                <a:lnTo>
                  <a:pt x="57150" y="539750"/>
                </a:lnTo>
                <a:lnTo>
                  <a:pt x="139700" y="520700"/>
                </a:lnTo>
                <a:lnTo>
                  <a:pt x="228600" y="520700"/>
                </a:lnTo>
                <a:lnTo>
                  <a:pt x="273050" y="558800"/>
                </a:lnTo>
                <a:lnTo>
                  <a:pt x="361950" y="558800"/>
                </a:lnTo>
                <a:lnTo>
                  <a:pt x="361950" y="558800"/>
                </a:lnTo>
                <a:lnTo>
                  <a:pt x="438150" y="609600"/>
                </a:lnTo>
                <a:lnTo>
                  <a:pt x="438150" y="609600"/>
                </a:lnTo>
                <a:lnTo>
                  <a:pt x="457200" y="660400"/>
                </a:lnTo>
                <a:lnTo>
                  <a:pt x="501650" y="660400"/>
                </a:lnTo>
                <a:cubicBezTo>
                  <a:pt x="475527" y="732239"/>
                  <a:pt x="476250" y="755025"/>
                  <a:pt x="476250" y="723900"/>
                </a:cubicBezTo>
                <a:lnTo>
                  <a:pt x="527050" y="762000"/>
                </a:lnTo>
                <a:lnTo>
                  <a:pt x="508000" y="869950"/>
                </a:lnTo>
                <a:lnTo>
                  <a:pt x="546100" y="908050"/>
                </a:lnTo>
                <a:lnTo>
                  <a:pt x="520700" y="996950"/>
                </a:lnTo>
                <a:lnTo>
                  <a:pt x="558800" y="1073150"/>
                </a:lnTo>
                <a:lnTo>
                  <a:pt x="628650" y="1085850"/>
                </a:lnTo>
                <a:lnTo>
                  <a:pt x="628650" y="1136650"/>
                </a:lnTo>
                <a:lnTo>
                  <a:pt x="590550" y="1174750"/>
                </a:lnTo>
                <a:lnTo>
                  <a:pt x="641350" y="1225550"/>
                </a:lnTo>
                <a:lnTo>
                  <a:pt x="749300" y="1308100"/>
                </a:lnTo>
                <a:lnTo>
                  <a:pt x="793750" y="1371600"/>
                </a:lnTo>
                <a:lnTo>
                  <a:pt x="774700" y="1435100"/>
                </a:lnTo>
                <a:lnTo>
                  <a:pt x="679450" y="1454150"/>
                </a:lnTo>
                <a:lnTo>
                  <a:pt x="660400" y="1536700"/>
                </a:lnTo>
                <a:lnTo>
                  <a:pt x="641350" y="1612900"/>
                </a:lnTo>
                <a:lnTo>
                  <a:pt x="641350" y="1657350"/>
                </a:lnTo>
                <a:lnTo>
                  <a:pt x="615950" y="1689100"/>
                </a:lnTo>
                <a:lnTo>
                  <a:pt x="673100" y="1758950"/>
                </a:lnTo>
                <a:lnTo>
                  <a:pt x="641350" y="1803400"/>
                </a:lnTo>
                <a:lnTo>
                  <a:pt x="647700" y="1866900"/>
                </a:lnTo>
                <a:lnTo>
                  <a:pt x="673100" y="1905000"/>
                </a:lnTo>
                <a:lnTo>
                  <a:pt x="546100" y="1924050"/>
                </a:lnTo>
                <a:lnTo>
                  <a:pt x="520700" y="2006600"/>
                </a:lnTo>
                <a:lnTo>
                  <a:pt x="488950" y="2127250"/>
                </a:lnTo>
                <a:lnTo>
                  <a:pt x="412750" y="2127250"/>
                </a:lnTo>
                <a:lnTo>
                  <a:pt x="412750" y="2127250"/>
                </a:lnTo>
                <a:lnTo>
                  <a:pt x="431800" y="2209800"/>
                </a:lnTo>
                <a:lnTo>
                  <a:pt x="476250" y="2222500"/>
                </a:lnTo>
                <a:lnTo>
                  <a:pt x="457200" y="2311400"/>
                </a:lnTo>
                <a:lnTo>
                  <a:pt x="514350" y="2330450"/>
                </a:lnTo>
                <a:lnTo>
                  <a:pt x="482600" y="2406650"/>
                </a:lnTo>
                <a:lnTo>
                  <a:pt x="438150" y="2419350"/>
                </a:lnTo>
                <a:lnTo>
                  <a:pt x="406400" y="2489200"/>
                </a:lnTo>
                <a:lnTo>
                  <a:pt x="304800" y="2520950"/>
                </a:lnTo>
                <a:lnTo>
                  <a:pt x="273050" y="2571750"/>
                </a:lnTo>
                <a:lnTo>
                  <a:pt x="298450" y="2667000"/>
                </a:lnTo>
                <a:lnTo>
                  <a:pt x="355600" y="2692400"/>
                </a:lnTo>
                <a:lnTo>
                  <a:pt x="444500" y="2705100"/>
                </a:lnTo>
                <a:lnTo>
                  <a:pt x="508000" y="2762250"/>
                </a:lnTo>
                <a:lnTo>
                  <a:pt x="558800" y="2857500"/>
                </a:lnTo>
                <a:lnTo>
                  <a:pt x="520700" y="2927350"/>
                </a:lnTo>
                <a:lnTo>
                  <a:pt x="520700" y="2984500"/>
                </a:lnTo>
                <a:lnTo>
                  <a:pt x="438150" y="3016250"/>
                </a:lnTo>
                <a:lnTo>
                  <a:pt x="406400" y="30480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Freihandform 31"/>
          <p:cNvSpPr/>
          <p:nvPr/>
        </p:nvSpPr>
        <p:spPr>
          <a:xfrm>
            <a:off x="3708400" y="5439833"/>
            <a:ext cx="1693333" cy="410634"/>
          </a:xfrm>
          <a:custGeom>
            <a:avLst/>
            <a:gdLst>
              <a:gd name="connsiteX0" fmla="*/ 1693333 w 1693333"/>
              <a:gd name="connsiteY0" fmla="*/ 182034 h 410634"/>
              <a:gd name="connsiteX1" fmla="*/ 1638300 w 1693333"/>
              <a:gd name="connsiteY1" fmla="*/ 156634 h 410634"/>
              <a:gd name="connsiteX2" fmla="*/ 1608667 w 1693333"/>
              <a:gd name="connsiteY2" fmla="*/ 190500 h 410634"/>
              <a:gd name="connsiteX3" fmla="*/ 1274233 w 1693333"/>
              <a:gd name="connsiteY3" fmla="*/ 410634 h 410634"/>
              <a:gd name="connsiteX4" fmla="*/ 1248833 w 1693333"/>
              <a:gd name="connsiteY4" fmla="*/ 372534 h 410634"/>
              <a:gd name="connsiteX5" fmla="*/ 1223433 w 1693333"/>
              <a:gd name="connsiteY5" fmla="*/ 338667 h 410634"/>
              <a:gd name="connsiteX6" fmla="*/ 1159933 w 1693333"/>
              <a:gd name="connsiteY6" fmla="*/ 338667 h 410634"/>
              <a:gd name="connsiteX7" fmla="*/ 1159933 w 1693333"/>
              <a:gd name="connsiteY7" fmla="*/ 338667 h 410634"/>
              <a:gd name="connsiteX8" fmla="*/ 1104900 w 1693333"/>
              <a:gd name="connsiteY8" fmla="*/ 296334 h 410634"/>
              <a:gd name="connsiteX9" fmla="*/ 1037167 w 1693333"/>
              <a:gd name="connsiteY9" fmla="*/ 296334 h 410634"/>
              <a:gd name="connsiteX10" fmla="*/ 986367 w 1693333"/>
              <a:gd name="connsiteY10" fmla="*/ 270934 h 410634"/>
              <a:gd name="connsiteX11" fmla="*/ 884767 w 1693333"/>
              <a:gd name="connsiteY11" fmla="*/ 228600 h 410634"/>
              <a:gd name="connsiteX12" fmla="*/ 863600 w 1693333"/>
              <a:gd name="connsiteY12" fmla="*/ 262467 h 410634"/>
              <a:gd name="connsiteX13" fmla="*/ 863600 w 1693333"/>
              <a:gd name="connsiteY13" fmla="*/ 309034 h 410634"/>
              <a:gd name="connsiteX14" fmla="*/ 787400 w 1693333"/>
              <a:gd name="connsiteY14" fmla="*/ 309034 h 410634"/>
              <a:gd name="connsiteX15" fmla="*/ 753533 w 1693333"/>
              <a:gd name="connsiteY15" fmla="*/ 292100 h 410634"/>
              <a:gd name="connsiteX16" fmla="*/ 740833 w 1693333"/>
              <a:gd name="connsiteY16" fmla="*/ 313267 h 410634"/>
              <a:gd name="connsiteX17" fmla="*/ 694267 w 1693333"/>
              <a:gd name="connsiteY17" fmla="*/ 287867 h 410634"/>
              <a:gd name="connsiteX18" fmla="*/ 618067 w 1693333"/>
              <a:gd name="connsiteY18" fmla="*/ 309034 h 410634"/>
              <a:gd name="connsiteX19" fmla="*/ 575733 w 1693333"/>
              <a:gd name="connsiteY19" fmla="*/ 258234 h 410634"/>
              <a:gd name="connsiteX20" fmla="*/ 520700 w 1693333"/>
              <a:gd name="connsiteY20" fmla="*/ 237067 h 410634"/>
              <a:gd name="connsiteX21" fmla="*/ 482600 w 1693333"/>
              <a:gd name="connsiteY21" fmla="*/ 262467 h 410634"/>
              <a:gd name="connsiteX22" fmla="*/ 457200 w 1693333"/>
              <a:gd name="connsiteY22" fmla="*/ 237067 h 410634"/>
              <a:gd name="connsiteX23" fmla="*/ 431800 w 1693333"/>
              <a:gd name="connsiteY23" fmla="*/ 266700 h 410634"/>
              <a:gd name="connsiteX24" fmla="*/ 376767 w 1693333"/>
              <a:gd name="connsiteY24" fmla="*/ 220134 h 410634"/>
              <a:gd name="connsiteX25" fmla="*/ 368300 w 1693333"/>
              <a:gd name="connsiteY25" fmla="*/ 169334 h 410634"/>
              <a:gd name="connsiteX26" fmla="*/ 300567 w 1693333"/>
              <a:gd name="connsiteY26" fmla="*/ 186267 h 410634"/>
              <a:gd name="connsiteX27" fmla="*/ 237067 w 1693333"/>
              <a:gd name="connsiteY27" fmla="*/ 156634 h 410634"/>
              <a:gd name="connsiteX28" fmla="*/ 194733 w 1693333"/>
              <a:gd name="connsiteY28" fmla="*/ 131234 h 410634"/>
              <a:gd name="connsiteX29" fmla="*/ 194733 w 1693333"/>
              <a:gd name="connsiteY29" fmla="*/ 131234 h 410634"/>
              <a:gd name="connsiteX30" fmla="*/ 160867 w 1693333"/>
              <a:gd name="connsiteY30" fmla="*/ 148167 h 410634"/>
              <a:gd name="connsiteX31" fmla="*/ 127000 w 1693333"/>
              <a:gd name="connsiteY31" fmla="*/ 127000 h 410634"/>
              <a:gd name="connsiteX32" fmla="*/ 160867 w 1693333"/>
              <a:gd name="connsiteY32" fmla="*/ 59267 h 410634"/>
              <a:gd name="connsiteX33" fmla="*/ 0 w 1693333"/>
              <a:gd name="connsiteY33" fmla="*/ 0 h 41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3333" h="410634">
                <a:moveTo>
                  <a:pt x="1693333" y="182034"/>
                </a:moveTo>
                <a:lnTo>
                  <a:pt x="1638300" y="156634"/>
                </a:lnTo>
                <a:lnTo>
                  <a:pt x="1608667" y="190500"/>
                </a:lnTo>
                <a:lnTo>
                  <a:pt x="1274233" y="410634"/>
                </a:lnTo>
                <a:lnTo>
                  <a:pt x="1248833" y="372534"/>
                </a:lnTo>
                <a:lnTo>
                  <a:pt x="1223433" y="338667"/>
                </a:lnTo>
                <a:lnTo>
                  <a:pt x="1159933" y="338667"/>
                </a:lnTo>
                <a:lnTo>
                  <a:pt x="1159933" y="338667"/>
                </a:lnTo>
                <a:lnTo>
                  <a:pt x="1104900" y="296334"/>
                </a:lnTo>
                <a:lnTo>
                  <a:pt x="1037167" y="296334"/>
                </a:lnTo>
                <a:lnTo>
                  <a:pt x="986367" y="270934"/>
                </a:lnTo>
                <a:lnTo>
                  <a:pt x="884767" y="228600"/>
                </a:lnTo>
                <a:lnTo>
                  <a:pt x="863600" y="262467"/>
                </a:lnTo>
                <a:lnTo>
                  <a:pt x="863600" y="309034"/>
                </a:lnTo>
                <a:lnTo>
                  <a:pt x="787400" y="309034"/>
                </a:lnTo>
                <a:lnTo>
                  <a:pt x="753533" y="292100"/>
                </a:lnTo>
                <a:lnTo>
                  <a:pt x="740833" y="313267"/>
                </a:lnTo>
                <a:lnTo>
                  <a:pt x="694267" y="287867"/>
                </a:lnTo>
                <a:lnTo>
                  <a:pt x="618067" y="309034"/>
                </a:lnTo>
                <a:lnTo>
                  <a:pt x="575733" y="258234"/>
                </a:lnTo>
                <a:lnTo>
                  <a:pt x="520700" y="237067"/>
                </a:lnTo>
                <a:lnTo>
                  <a:pt x="482600" y="262467"/>
                </a:lnTo>
                <a:lnTo>
                  <a:pt x="457200" y="237067"/>
                </a:lnTo>
                <a:lnTo>
                  <a:pt x="431800" y="266700"/>
                </a:lnTo>
                <a:lnTo>
                  <a:pt x="376767" y="220134"/>
                </a:lnTo>
                <a:lnTo>
                  <a:pt x="368300" y="169334"/>
                </a:lnTo>
                <a:lnTo>
                  <a:pt x="300567" y="186267"/>
                </a:lnTo>
                <a:lnTo>
                  <a:pt x="237067" y="156634"/>
                </a:lnTo>
                <a:lnTo>
                  <a:pt x="194733" y="131234"/>
                </a:lnTo>
                <a:lnTo>
                  <a:pt x="194733" y="131234"/>
                </a:lnTo>
                <a:lnTo>
                  <a:pt x="160867" y="148167"/>
                </a:lnTo>
                <a:lnTo>
                  <a:pt x="127000" y="127000"/>
                </a:lnTo>
                <a:lnTo>
                  <a:pt x="160867" y="59267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627107" y="4680219"/>
            <a:ext cx="1043124" cy="312999"/>
            <a:chOff x="3627107" y="4680219"/>
            <a:chExt cx="1043124" cy="312999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Bordeaux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4494940" y="3132667"/>
            <a:ext cx="1043124" cy="312999"/>
            <a:chOff x="3627107" y="4680219"/>
            <a:chExt cx="1043124" cy="312999"/>
          </a:xfrm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Orléans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9" name="Gruppierung 38"/>
          <p:cNvGrpSpPr/>
          <p:nvPr/>
        </p:nvGrpSpPr>
        <p:grpSpPr>
          <a:xfrm>
            <a:off x="3939514" y="3814233"/>
            <a:ext cx="1043124" cy="312999"/>
            <a:chOff x="3627107" y="4680219"/>
            <a:chExt cx="1043124" cy="312999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Poitiers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2" name="Gruppierung 41"/>
          <p:cNvGrpSpPr/>
          <p:nvPr/>
        </p:nvGrpSpPr>
        <p:grpSpPr>
          <a:xfrm>
            <a:off x="4647340" y="2633134"/>
            <a:ext cx="1043124" cy="312999"/>
            <a:chOff x="3627107" y="4680219"/>
            <a:chExt cx="1043124" cy="312999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Paris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5" name="Gruppierung 44"/>
          <p:cNvGrpSpPr/>
          <p:nvPr/>
        </p:nvGrpSpPr>
        <p:grpSpPr>
          <a:xfrm>
            <a:off x="5228164" y="2417533"/>
            <a:ext cx="1043124" cy="312999"/>
            <a:chOff x="3627107" y="4680219"/>
            <a:chExt cx="1043124" cy="312999"/>
          </a:xfrm>
        </p:grpSpPr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Reims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Die 2. Phase des Hundertjährigen Krieges (1415-1435)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43999" y="845663"/>
            <a:ext cx="3619501" cy="738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595959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595959"/>
                </a:solidFill>
              </a:rPr>
              <a:t>1407: Im Kampf um Einfluss &amp; Ehre beginnt der Bürgerkrieg zw. den Armagnacs (Unterstützer des Könighauses </a:t>
            </a:r>
            <a:r>
              <a:rPr lang="de-DE" sz="1400" dirty="0" err="1" smtClean="0">
                <a:solidFill>
                  <a:srgbClr val="595959"/>
                </a:solidFill>
              </a:rPr>
              <a:t>Valois</a:t>
            </a:r>
            <a:r>
              <a:rPr lang="de-DE" sz="1400" dirty="0" smtClean="0">
                <a:solidFill>
                  <a:srgbClr val="595959"/>
                </a:solidFill>
              </a:rPr>
              <a:t>) &amp; den </a:t>
            </a:r>
            <a:r>
              <a:rPr lang="de-DE" sz="1400" dirty="0" err="1" smtClean="0">
                <a:solidFill>
                  <a:srgbClr val="595959"/>
                </a:solidFill>
              </a:rPr>
              <a:t>Bourguignons</a:t>
            </a:r>
            <a:endParaRPr lang="de-DE" sz="1400" dirty="0" smtClean="0">
              <a:solidFill>
                <a:srgbClr val="595959"/>
              </a:solidFill>
            </a:endParaRPr>
          </a:p>
        </p:txBody>
      </p:sp>
      <p:grpSp>
        <p:nvGrpSpPr>
          <p:cNvPr id="8" name="Gruppierung 18"/>
          <p:cNvGrpSpPr/>
          <p:nvPr/>
        </p:nvGrpSpPr>
        <p:grpSpPr>
          <a:xfrm>
            <a:off x="457199" y="1889121"/>
            <a:ext cx="4521167" cy="780012"/>
            <a:chOff x="1673523" y="-5438508"/>
            <a:chExt cx="3942785" cy="1308751"/>
          </a:xfrm>
        </p:grpSpPr>
        <p:sp>
          <p:nvSpPr>
            <p:cNvPr id="12" name="Textfeld 11"/>
            <p:cNvSpPr txBox="1"/>
            <p:nvPr/>
          </p:nvSpPr>
          <p:spPr>
            <a:xfrm>
              <a:off x="1673523" y="-5369132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25. Okt. 1415: Die Engländer schlagen die Franzosen vernichtend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Azincourt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13" name="Gerade Verbindung mit Pfeil 24"/>
            <p:cNvCxnSpPr>
              <a:stCxn id="12" idx="3"/>
            </p:cNvCxnSpPr>
            <p:nvPr/>
          </p:nvCxnSpPr>
          <p:spPr>
            <a:xfrm flipV="1">
              <a:off x="4408407" y="-5438508"/>
              <a:ext cx="1207901" cy="68906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4" name="Gruppierung 18"/>
          <p:cNvGrpSpPr/>
          <p:nvPr/>
        </p:nvGrpSpPr>
        <p:grpSpPr>
          <a:xfrm>
            <a:off x="5228164" y="3069168"/>
            <a:ext cx="3619501" cy="1872661"/>
            <a:chOff x="1824576" y="-5972155"/>
            <a:chExt cx="2734883" cy="3142066"/>
          </a:xfrm>
        </p:grpSpPr>
        <p:sp>
          <p:nvSpPr>
            <p:cNvPr id="18" name="Textfeld 17"/>
            <p:cNvSpPr txBox="1"/>
            <p:nvPr/>
          </p:nvSpPr>
          <p:spPr>
            <a:xfrm>
              <a:off x="1824576" y="-3707980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20. Mai 1420: Im Vertrag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Troyes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Henry V of England zum franz. Thronfolger bestimmt</a:t>
              </a:r>
            </a:p>
          </p:txBody>
        </p:sp>
        <p:cxnSp>
          <p:nvCxnSpPr>
            <p:cNvPr id="19" name="Gerade Verbindung mit Pfeil 24"/>
            <p:cNvCxnSpPr>
              <a:stCxn id="18" idx="0"/>
            </p:cNvCxnSpPr>
            <p:nvPr/>
          </p:nvCxnSpPr>
          <p:spPr>
            <a:xfrm rot="16200000" flipV="1">
              <a:off x="1600444" y="-5299555"/>
              <a:ext cx="2264174" cy="91897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3" name="Bild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9" y="2946133"/>
            <a:ext cx="3040748" cy="2212144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8" name="Gruppierung 77"/>
          <p:cNvGrpSpPr/>
          <p:nvPr/>
        </p:nvGrpSpPr>
        <p:grpSpPr>
          <a:xfrm>
            <a:off x="4384840" y="1015900"/>
            <a:ext cx="4301961" cy="2116771"/>
            <a:chOff x="4384840" y="1015900"/>
            <a:chExt cx="4301961" cy="2116771"/>
          </a:xfrm>
        </p:grpSpPr>
        <p:sp>
          <p:nvSpPr>
            <p:cNvPr id="9" name="Textfeld 8"/>
            <p:cNvSpPr txBox="1"/>
            <p:nvPr/>
          </p:nvSpPr>
          <p:spPr>
            <a:xfrm>
              <a:off x="6718300" y="1015900"/>
              <a:ext cx="1968501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1414: Burgund &amp; England verbünden sich</a:t>
              </a:r>
            </a:p>
          </p:txBody>
        </p:sp>
        <p:cxnSp>
          <p:nvCxnSpPr>
            <p:cNvPr id="10" name="Gerade Verbindung mit Pfeil 24"/>
            <p:cNvCxnSpPr>
              <a:endCxn id="9" idx="1"/>
            </p:cNvCxnSpPr>
            <p:nvPr/>
          </p:nvCxnSpPr>
          <p:spPr>
            <a:xfrm rot="5400000" flipH="1" flipV="1">
              <a:off x="5447819" y="1862190"/>
              <a:ext cx="1855160" cy="68580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  <p:cxnSp>
          <p:nvCxnSpPr>
            <p:cNvPr id="55" name="Gerade Verbindung mit Pfeil 24"/>
            <p:cNvCxnSpPr>
              <a:endCxn id="9" idx="1"/>
            </p:cNvCxnSpPr>
            <p:nvPr/>
          </p:nvCxnSpPr>
          <p:spPr>
            <a:xfrm flipV="1">
              <a:off x="4384840" y="1277510"/>
              <a:ext cx="2333460" cy="13262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9" name="Gruppierung 68"/>
          <p:cNvGrpSpPr/>
          <p:nvPr/>
        </p:nvGrpSpPr>
        <p:grpSpPr>
          <a:xfrm>
            <a:off x="4435639" y="1537134"/>
            <a:ext cx="1043124" cy="312999"/>
            <a:chOff x="3627107" y="4680219"/>
            <a:chExt cx="1043124" cy="312999"/>
          </a:xfrm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660032"/>
                  </a:solidFill>
                </a:rPr>
                <a:t>Calais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72" name="Bild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66" y="3764036"/>
            <a:ext cx="381392" cy="419531"/>
          </a:xfrm>
          <a:prstGeom prst="rect">
            <a:avLst/>
          </a:prstGeom>
        </p:spPr>
      </p:pic>
      <p:pic>
        <p:nvPicPr>
          <p:cNvPr id="73" name="Bild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513" y="1297496"/>
            <a:ext cx="442039" cy="265038"/>
          </a:xfrm>
          <a:prstGeom prst="rect">
            <a:avLst/>
          </a:prstGeom>
        </p:spPr>
      </p:pic>
      <p:pic>
        <p:nvPicPr>
          <p:cNvPr id="74" name="Bild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575" y="2511216"/>
            <a:ext cx="442039" cy="265038"/>
          </a:xfrm>
          <a:prstGeom prst="rect">
            <a:avLst/>
          </a:prstGeom>
        </p:spPr>
      </p:pic>
      <p:pic>
        <p:nvPicPr>
          <p:cNvPr id="75" name="Bild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74" y="4993218"/>
            <a:ext cx="442039" cy="265038"/>
          </a:xfrm>
          <a:prstGeom prst="rect">
            <a:avLst/>
          </a:prstGeom>
        </p:spPr>
      </p:pic>
      <p:grpSp>
        <p:nvGrpSpPr>
          <p:cNvPr id="11" name="Gruppierung 18"/>
          <p:cNvGrpSpPr/>
          <p:nvPr/>
        </p:nvGrpSpPr>
        <p:grpSpPr>
          <a:xfrm>
            <a:off x="2701982" y="2946134"/>
            <a:ext cx="2691283" cy="3232363"/>
            <a:chOff x="1703029" y="-8785313"/>
            <a:chExt cx="2734883" cy="5423456"/>
          </a:xfrm>
        </p:grpSpPr>
        <p:sp>
          <p:nvSpPr>
            <p:cNvPr id="15" name="Textfeld 14"/>
            <p:cNvSpPr txBox="1"/>
            <p:nvPr/>
          </p:nvSpPr>
          <p:spPr>
            <a:xfrm>
              <a:off x="1703029" y="-4601232"/>
              <a:ext cx="2734883" cy="12393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1417: Die Engländer bringen weite Teile von Nordfrankreich unter ihre Kontrolle</a:t>
              </a:r>
            </a:p>
          </p:txBody>
        </p:sp>
        <p:cxnSp>
          <p:nvCxnSpPr>
            <p:cNvPr id="16" name="Gerade Verbindung mit Pfeil 24"/>
            <p:cNvCxnSpPr>
              <a:stCxn id="15" idx="0"/>
            </p:cNvCxnSpPr>
            <p:nvPr/>
          </p:nvCxnSpPr>
          <p:spPr>
            <a:xfrm rot="5400000" flipH="1" flipV="1">
              <a:off x="1175581" y="-6890424"/>
              <a:ext cx="4184082" cy="39430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77" name="Bild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216" y="1645753"/>
            <a:ext cx="1222800" cy="73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Bild 9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6900" y="1226252"/>
            <a:ext cx="5638800" cy="468242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46" name="Freihandform 45"/>
          <p:cNvSpPr>
            <a:spLocks noChangeAspect="1"/>
          </p:cNvSpPr>
          <p:nvPr/>
        </p:nvSpPr>
        <p:spPr>
          <a:xfrm>
            <a:off x="5393265" y="1323677"/>
            <a:ext cx="1049867" cy="4031489"/>
          </a:xfrm>
          <a:custGeom>
            <a:avLst/>
            <a:gdLst>
              <a:gd name="connsiteX0" fmla="*/ 95250 w 793750"/>
              <a:gd name="connsiteY0" fmla="*/ 0 h 3048000"/>
              <a:gd name="connsiteX1" fmla="*/ 171450 w 793750"/>
              <a:gd name="connsiteY1" fmla="*/ 44450 h 3048000"/>
              <a:gd name="connsiteX2" fmla="*/ 234950 w 793750"/>
              <a:gd name="connsiteY2" fmla="*/ 12700 h 3048000"/>
              <a:gd name="connsiteX3" fmla="*/ 273050 w 793750"/>
              <a:gd name="connsiteY3" fmla="*/ 31750 h 3048000"/>
              <a:gd name="connsiteX4" fmla="*/ 279400 w 793750"/>
              <a:gd name="connsiteY4" fmla="*/ 76200 h 3048000"/>
              <a:gd name="connsiteX5" fmla="*/ 330200 w 793750"/>
              <a:gd name="connsiteY5" fmla="*/ 69850 h 3048000"/>
              <a:gd name="connsiteX6" fmla="*/ 330200 w 793750"/>
              <a:gd name="connsiteY6" fmla="*/ 114300 h 3048000"/>
              <a:gd name="connsiteX7" fmla="*/ 260350 w 793750"/>
              <a:gd name="connsiteY7" fmla="*/ 184150 h 3048000"/>
              <a:gd name="connsiteX8" fmla="*/ 171450 w 793750"/>
              <a:gd name="connsiteY8" fmla="*/ 196850 h 3048000"/>
              <a:gd name="connsiteX9" fmla="*/ 114300 w 793750"/>
              <a:gd name="connsiteY9" fmla="*/ 298450 h 3048000"/>
              <a:gd name="connsiteX10" fmla="*/ 152400 w 793750"/>
              <a:gd name="connsiteY10" fmla="*/ 381000 h 3048000"/>
              <a:gd name="connsiteX11" fmla="*/ 133350 w 793750"/>
              <a:gd name="connsiteY11" fmla="*/ 450850 h 3048000"/>
              <a:gd name="connsiteX12" fmla="*/ 0 w 793750"/>
              <a:gd name="connsiteY12" fmla="*/ 514350 h 3048000"/>
              <a:gd name="connsiteX13" fmla="*/ 57150 w 793750"/>
              <a:gd name="connsiteY13" fmla="*/ 539750 h 3048000"/>
              <a:gd name="connsiteX14" fmla="*/ 139700 w 793750"/>
              <a:gd name="connsiteY14" fmla="*/ 520700 h 3048000"/>
              <a:gd name="connsiteX15" fmla="*/ 228600 w 793750"/>
              <a:gd name="connsiteY15" fmla="*/ 520700 h 3048000"/>
              <a:gd name="connsiteX16" fmla="*/ 273050 w 793750"/>
              <a:gd name="connsiteY16" fmla="*/ 558800 h 3048000"/>
              <a:gd name="connsiteX17" fmla="*/ 361950 w 793750"/>
              <a:gd name="connsiteY17" fmla="*/ 558800 h 3048000"/>
              <a:gd name="connsiteX18" fmla="*/ 361950 w 793750"/>
              <a:gd name="connsiteY18" fmla="*/ 558800 h 3048000"/>
              <a:gd name="connsiteX19" fmla="*/ 438150 w 793750"/>
              <a:gd name="connsiteY19" fmla="*/ 609600 h 3048000"/>
              <a:gd name="connsiteX20" fmla="*/ 438150 w 793750"/>
              <a:gd name="connsiteY20" fmla="*/ 609600 h 3048000"/>
              <a:gd name="connsiteX21" fmla="*/ 457200 w 793750"/>
              <a:gd name="connsiteY21" fmla="*/ 660400 h 3048000"/>
              <a:gd name="connsiteX22" fmla="*/ 501650 w 793750"/>
              <a:gd name="connsiteY22" fmla="*/ 660400 h 3048000"/>
              <a:gd name="connsiteX23" fmla="*/ 476250 w 793750"/>
              <a:gd name="connsiteY23" fmla="*/ 723900 h 3048000"/>
              <a:gd name="connsiteX24" fmla="*/ 527050 w 793750"/>
              <a:gd name="connsiteY24" fmla="*/ 762000 h 3048000"/>
              <a:gd name="connsiteX25" fmla="*/ 508000 w 793750"/>
              <a:gd name="connsiteY25" fmla="*/ 869950 h 3048000"/>
              <a:gd name="connsiteX26" fmla="*/ 546100 w 793750"/>
              <a:gd name="connsiteY26" fmla="*/ 908050 h 3048000"/>
              <a:gd name="connsiteX27" fmla="*/ 520700 w 793750"/>
              <a:gd name="connsiteY27" fmla="*/ 996950 h 3048000"/>
              <a:gd name="connsiteX28" fmla="*/ 558800 w 793750"/>
              <a:gd name="connsiteY28" fmla="*/ 1073150 h 3048000"/>
              <a:gd name="connsiteX29" fmla="*/ 628650 w 793750"/>
              <a:gd name="connsiteY29" fmla="*/ 1085850 h 3048000"/>
              <a:gd name="connsiteX30" fmla="*/ 628650 w 793750"/>
              <a:gd name="connsiteY30" fmla="*/ 1136650 h 3048000"/>
              <a:gd name="connsiteX31" fmla="*/ 590550 w 793750"/>
              <a:gd name="connsiteY31" fmla="*/ 1174750 h 3048000"/>
              <a:gd name="connsiteX32" fmla="*/ 641350 w 793750"/>
              <a:gd name="connsiteY32" fmla="*/ 1225550 h 3048000"/>
              <a:gd name="connsiteX33" fmla="*/ 749300 w 793750"/>
              <a:gd name="connsiteY33" fmla="*/ 1308100 h 3048000"/>
              <a:gd name="connsiteX34" fmla="*/ 793750 w 793750"/>
              <a:gd name="connsiteY34" fmla="*/ 1371600 h 3048000"/>
              <a:gd name="connsiteX35" fmla="*/ 774700 w 793750"/>
              <a:gd name="connsiteY35" fmla="*/ 1435100 h 3048000"/>
              <a:gd name="connsiteX36" fmla="*/ 679450 w 793750"/>
              <a:gd name="connsiteY36" fmla="*/ 1454150 h 3048000"/>
              <a:gd name="connsiteX37" fmla="*/ 660400 w 793750"/>
              <a:gd name="connsiteY37" fmla="*/ 1536700 h 3048000"/>
              <a:gd name="connsiteX38" fmla="*/ 641350 w 793750"/>
              <a:gd name="connsiteY38" fmla="*/ 1612900 h 3048000"/>
              <a:gd name="connsiteX39" fmla="*/ 641350 w 793750"/>
              <a:gd name="connsiteY39" fmla="*/ 1657350 h 3048000"/>
              <a:gd name="connsiteX40" fmla="*/ 615950 w 793750"/>
              <a:gd name="connsiteY40" fmla="*/ 1689100 h 3048000"/>
              <a:gd name="connsiteX41" fmla="*/ 673100 w 793750"/>
              <a:gd name="connsiteY41" fmla="*/ 1758950 h 3048000"/>
              <a:gd name="connsiteX42" fmla="*/ 641350 w 793750"/>
              <a:gd name="connsiteY42" fmla="*/ 1803400 h 3048000"/>
              <a:gd name="connsiteX43" fmla="*/ 647700 w 793750"/>
              <a:gd name="connsiteY43" fmla="*/ 1866900 h 3048000"/>
              <a:gd name="connsiteX44" fmla="*/ 673100 w 793750"/>
              <a:gd name="connsiteY44" fmla="*/ 1905000 h 3048000"/>
              <a:gd name="connsiteX45" fmla="*/ 546100 w 793750"/>
              <a:gd name="connsiteY45" fmla="*/ 1924050 h 3048000"/>
              <a:gd name="connsiteX46" fmla="*/ 520700 w 793750"/>
              <a:gd name="connsiteY46" fmla="*/ 2006600 h 3048000"/>
              <a:gd name="connsiteX47" fmla="*/ 488950 w 793750"/>
              <a:gd name="connsiteY47" fmla="*/ 2127250 h 3048000"/>
              <a:gd name="connsiteX48" fmla="*/ 412750 w 793750"/>
              <a:gd name="connsiteY48" fmla="*/ 2127250 h 3048000"/>
              <a:gd name="connsiteX49" fmla="*/ 412750 w 793750"/>
              <a:gd name="connsiteY49" fmla="*/ 2127250 h 3048000"/>
              <a:gd name="connsiteX50" fmla="*/ 431800 w 793750"/>
              <a:gd name="connsiteY50" fmla="*/ 2209800 h 3048000"/>
              <a:gd name="connsiteX51" fmla="*/ 476250 w 793750"/>
              <a:gd name="connsiteY51" fmla="*/ 2222500 h 3048000"/>
              <a:gd name="connsiteX52" fmla="*/ 457200 w 793750"/>
              <a:gd name="connsiteY52" fmla="*/ 2311400 h 3048000"/>
              <a:gd name="connsiteX53" fmla="*/ 514350 w 793750"/>
              <a:gd name="connsiteY53" fmla="*/ 2330450 h 3048000"/>
              <a:gd name="connsiteX54" fmla="*/ 482600 w 793750"/>
              <a:gd name="connsiteY54" fmla="*/ 2406650 h 3048000"/>
              <a:gd name="connsiteX55" fmla="*/ 438150 w 793750"/>
              <a:gd name="connsiteY55" fmla="*/ 2419350 h 3048000"/>
              <a:gd name="connsiteX56" fmla="*/ 406400 w 793750"/>
              <a:gd name="connsiteY56" fmla="*/ 2489200 h 3048000"/>
              <a:gd name="connsiteX57" fmla="*/ 304800 w 793750"/>
              <a:gd name="connsiteY57" fmla="*/ 2520950 h 3048000"/>
              <a:gd name="connsiteX58" fmla="*/ 273050 w 793750"/>
              <a:gd name="connsiteY58" fmla="*/ 2571750 h 3048000"/>
              <a:gd name="connsiteX59" fmla="*/ 298450 w 793750"/>
              <a:gd name="connsiteY59" fmla="*/ 2667000 h 3048000"/>
              <a:gd name="connsiteX60" fmla="*/ 355600 w 793750"/>
              <a:gd name="connsiteY60" fmla="*/ 2692400 h 3048000"/>
              <a:gd name="connsiteX61" fmla="*/ 444500 w 793750"/>
              <a:gd name="connsiteY61" fmla="*/ 2705100 h 3048000"/>
              <a:gd name="connsiteX62" fmla="*/ 508000 w 793750"/>
              <a:gd name="connsiteY62" fmla="*/ 2762250 h 3048000"/>
              <a:gd name="connsiteX63" fmla="*/ 558800 w 793750"/>
              <a:gd name="connsiteY63" fmla="*/ 2857500 h 3048000"/>
              <a:gd name="connsiteX64" fmla="*/ 520700 w 793750"/>
              <a:gd name="connsiteY64" fmla="*/ 2927350 h 3048000"/>
              <a:gd name="connsiteX65" fmla="*/ 520700 w 793750"/>
              <a:gd name="connsiteY65" fmla="*/ 2984500 h 3048000"/>
              <a:gd name="connsiteX66" fmla="*/ 438150 w 793750"/>
              <a:gd name="connsiteY66" fmla="*/ 3016250 h 3048000"/>
              <a:gd name="connsiteX67" fmla="*/ 406400 w 793750"/>
              <a:gd name="connsiteY6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93750" h="3048000">
                <a:moveTo>
                  <a:pt x="95250" y="0"/>
                </a:moveTo>
                <a:lnTo>
                  <a:pt x="171450" y="44450"/>
                </a:lnTo>
                <a:lnTo>
                  <a:pt x="234950" y="12700"/>
                </a:lnTo>
                <a:lnTo>
                  <a:pt x="273050" y="31750"/>
                </a:lnTo>
                <a:lnTo>
                  <a:pt x="279400" y="76200"/>
                </a:lnTo>
                <a:lnTo>
                  <a:pt x="330200" y="69850"/>
                </a:lnTo>
                <a:lnTo>
                  <a:pt x="330200" y="114300"/>
                </a:lnTo>
                <a:lnTo>
                  <a:pt x="260350" y="184150"/>
                </a:lnTo>
                <a:lnTo>
                  <a:pt x="171450" y="196850"/>
                </a:lnTo>
                <a:lnTo>
                  <a:pt x="114300" y="298450"/>
                </a:lnTo>
                <a:lnTo>
                  <a:pt x="152400" y="381000"/>
                </a:lnTo>
                <a:lnTo>
                  <a:pt x="133350" y="450850"/>
                </a:lnTo>
                <a:lnTo>
                  <a:pt x="0" y="514350"/>
                </a:lnTo>
                <a:lnTo>
                  <a:pt x="57150" y="539750"/>
                </a:lnTo>
                <a:lnTo>
                  <a:pt x="139700" y="520700"/>
                </a:lnTo>
                <a:lnTo>
                  <a:pt x="228600" y="520700"/>
                </a:lnTo>
                <a:lnTo>
                  <a:pt x="273050" y="558800"/>
                </a:lnTo>
                <a:lnTo>
                  <a:pt x="361950" y="558800"/>
                </a:lnTo>
                <a:lnTo>
                  <a:pt x="361950" y="558800"/>
                </a:lnTo>
                <a:lnTo>
                  <a:pt x="438150" y="609600"/>
                </a:lnTo>
                <a:lnTo>
                  <a:pt x="438150" y="609600"/>
                </a:lnTo>
                <a:lnTo>
                  <a:pt x="457200" y="660400"/>
                </a:lnTo>
                <a:lnTo>
                  <a:pt x="501650" y="660400"/>
                </a:lnTo>
                <a:cubicBezTo>
                  <a:pt x="475527" y="732239"/>
                  <a:pt x="476250" y="755025"/>
                  <a:pt x="476250" y="723900"/>
                </a:cubicBezTo>
                <a:lnTo>
                  <a:pt x="527050" y="762000"/>
                </a:lnTo>
                <a:lnTo>
                  <a:pt x="508000" y="869950"/>
                </a:lnTo>
                <a:lnTo>
                  <a:pt x="546100" y="908050"/>
                </a:lnTo>
                <a:lnTo>
                  <a:pt x="520700" y="996950"/>
                </a:lnTo>
                <a:lnTo>
                  <a:pt x="558800" y="1073150"/>
                </a:lnTo>
                <a:lnTo>
                  <a:pt x="628650" y="1085850"/>
                </a:lnTo>
                <a:lnTo>
                  <a:pt x="628650" y="1136650"/>
                </a:lnTo>
                <a:lnTo>
                  <a:pt x="590550" y="1174750"/>
                </a:lnTo>
                <a:lnTo>
                  <a:pt x="641350" y="1225550"/>
                </a:lnTo>
                <a:lnTo>
                  <a:pt x="749300" y="1308100"/>
                </a:lnTo>
                <a:lnTo>
                  <a:pt x="793750" y="1371600"/>
                </a:lnTo>
                <a:lnTo>
                  <a:pt x="774700" y="1435100"/>
                </a:lnTo>
                <a:lnTo>
                  <a:pt x="679450" y="1454150"/>
                </a:lnTo>
                <a:lnTo>
                  <a:pt x="660400" y="1536700"/>
                </a:lnTo>
                <a:lnTo>
                  <a:pt x="641350" y="1612900"/>
                </a:lnTo>
                <a:lnTo>
                  <a:pt x="641350" y="1657350"/>
                </a:lnTo>
                <a:lnTo>
                  <a:pt x="615950" y="1689100"/>
                </a:lnTo>
                <a:lnTo>
                  <a:pt x="673100" y="1758950"/>
                </a:lnTo>
                <a:lnTo>
                  <a:pt x="641350" y="1803400"/>
                </a:lnTo>
                <a:lnTo>
                  <a:pt x="647700" y="1866900"/>
                </a:lnTo>
                <a:lnTo>
                  <a:pt x="673100" y="1905000"/>
                </a:lnTo>
                <a:lnTo>
                  <a:pt x="546100" y="1924050"/>
                </a:lnTo>
                <a:lnTo>
                  <a:pt x="520700" y="2006600"/>
                </a:lnTo>
                <a:lnTo>
                  <a:pt x="488950" y="2127250"/>
                </a:lnTo>
                <a:lnTo>
                  <a:pt x="412750" y="2127250"/>
                </a:lnTo>
                <a:lnTo>
                  <a:pt x="412750" y="2127250"/>
                </a:lnTo>
                <a:lnTo>
                  <a:pt x="431800" y="2209800"/>
                </a:lnTo>
                <a:lnTo>
                  <a:pt x="476250" y="2222500"/>
                </a:lnTo>
                <a:lnTo>
                  <a:pt x="457200" y="2311400"/>
                </a:lnTo>
                <a:lnTo>
                  <a:pt x="514350" y="2330450"/>
                </a:lnTo>
                <a:lnTo>
                  <a:pt x="482600" y="2406650"/>
                </a:lnTo>
                <a:lnTo>
                  <a:pt x="438150" y="2419350"/>
                </a:lnTo>
                <a:lnTo>
                  <a:pt x="406400" y="2489200"/>
                </a:lnTo>
                <a:lnTo>
                  <a:pt x="304800" y="2520950"/>
                </a:lnTo>
                <a:lnTo>
                  <a:pt x="273050" y="2571750"/>
                </a:lnTo>
                <a:lnTo>
                  <a:pt x="298450" y="2667000"/>
                </a:lnTo>
                <a:lnTo>
                  <a:pt x="355600" y="2692400"/>
                </a:lnTo>
                <a:lnTo>
                  <a:pt x="444500" y="2705100"/>
                </a:lnTo>
                <a:lnTo>
                  <a:pt x="508000" y="2762250"/>
                </a:lnTo>
                <a:lnTo>
                  <a:pt x="558800" y="2857500"/>
                </a:lnTo>
                <a:lnTo>
                  <a:pt x="520700" y="2927350"/>
                </a:lnTo>
                <a:lnTo>
                  <a:pt x="520700" y="2984500"/>
                </a:lnTo>
                <a:lnTo>
                  <a:pt x="438150" y="3016250"/>
                </a:lnTo>
                <a:lnTo>
                  <a:pt x="406400" y="30480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Freihandform 46"/>
          <p:cNvSpPr/>
          <p:nvPr/>
        </p:nvSpPr>
        <p:spPr>
          <a:xfrm>
            <a:off x="3708400" y="5439833"/>
            <a:ext cx="1693333" cy="410634"/>
          </a:xfrm>
          <a:custGeom>
            <a:avLst/>
            <a:gdLst>
              <a:gd name="connsiteX0" fmla="*/ 1693333 w 1693333"/>
              <a:gd name="connsiteY0" fmla="*/ 182034 h 410634"/>
              <a:gd name="connsiteX1" fmla="*/ 1638300 w 1693333"/>
              <a:gd name="connsiteY1" fmla="*/ 156634 h 410634"/>
              <a:gd name="connsiteX2" fmla="*/ 1608667 w 1693333"/>
              <a:gd name="connsiteY2" fmla="*/ 190500 h 410634"/>
              <a:gd name="connsiteX3" fmla="*/ 1274233 w 1693333"/>
              <a:gd name="connsiteY3" fmla="*/ 410634 h 410634"/>
              <a:gd name="connsiteX4" fmla="*/ 1248833 w 1693333"/>
              <a:gd name="connsiteY4" fmla="*/ 372534 h 410634"/>
              <a:gd name="connsiteX5" fmla="*/ 1223433 w 1693333"/>
              <a:gd name="connsiteY5" fmla="*/ 338667 h 410634"/>
              <a:gd name="connsiteX6" fmla="*/ 1159933 w 1693333"/>
              <a:gd name="connsiteY6" fmla="*/ 338667 h 410634"/>
              <a:gd name="connsiteX7" fmla="*/ 1159933 w 1693333"/>
              <a:gd name="connsiteY7" fmla="*/ 338667 h 410634"/>
              <a:gd name="connsiteX8" fmla="*/ 1104900 w 1693333"/>
              <a:gd name="connsiteY8" fmla="*/ 296334 h 410634"/>
              <a:gd name="connsiteX9" fmla="*/ 1037167 w 1693333"/>
              <a:gd name="connsiteY9" fmla="*/ 296334 h 410634"/>
              <a:gd name="connsiteX10" fmla="*/ 986367 w 1693333"/>
              <a:gd name="connsiteY10" fmla="*/ 270934 h 410634"/>
              <a:gd name="connsiteX11" fmla="*/ 884767 w 1693333"/>
              <a:gd name="connsiteY11" fmla="*/ 228600 h 410634"/>
              <a:gd name="connsiteX12" fmla="*/ 863600 w 1693333"/>
              <a:gd name="connsiteY12" fmla="*/ 262467 h 410634"/>
              <a:gd name="connsiteX13" fmla="*/ 863600 w 1693333"/>
              <a:gd name="connsiteY13" fmla="*/ 309034 h 410634"/>
              <a:gd name="connsiteX14" fmla="*/ 787400 w 1693333"/>
              <a:gd name="connsiteY14" fmla="*/ 309034 h 410634"/>
              <a:gd name="connsiteX15" fmla="*/ 753533 w 1693333"/>
              <a:gd name="connsiteY15" fmla="*/ 292100 h 410634"/>
              <a:gd name="connsiteX16" fmla="*/ 740833 w 1693333"/>
              <a:gd name="connsiteY16" fmla="*/ 313267 h 410634"/>
              <a:gd name="connsiteX17" fmla="*/ 694267 w 1693333"/>
              <a:gd name="connsiteY17" fmla="*/ 287867 h 410634"/>
              <a:gd name="connsiteX18" fmla="*/ 618067 w 1693333"/>
              <a:gd name="connsiteY18" fmla="*/ 309034 h 410634"/>
              <a:gd name="connsiteX19" fmla="*/ 575733 w 1693333"/>
              <a:gd name="connsiteY19" fmla="*/ 258234 h 410634"/>
              <a:gd name="connsiteX20" fmla="*/ 520700 w 1693333"/>
              <a:gd name="connsiteY20" fmla="*/ 237067 h 410634"/>
              <a:gd name="connsiteX21" fmla="*/ 482600 w 1693333"/>
              <a:gd name="connsiteY21" fmla="*/ 262467 h 410634"/>
              <a:gd name="connsiteX22" fmla="*/ 457200 w 1693333"/>
              <a:gd name="connsiteY22" fmla="*/ 237067 h 410634"/>
              <a:gd name="connsiteX23" fmla="*/ 431800 w 1693333"/>
              <a:gd name="connsiteY23" fmla="*/ 266700 h 410634"/>
              <a:gd name="connsiteX24" fmla="*/ 376767 w 1693333"/>
              <a:gd name="connsiteY24" fmla="*/ 220134 h 410634"/>
              <a:gd name="connsiteX25" fmla="*/ 368300 w 1693333"/>
              <a:gd name="connsiteY25" fmla="*/ 169334 h 410634"/>
              <a:gd name="connsiteX26" fmla="*/ 300567 w 1693333"/>
              <a:gd name="connsiteY26" fmla="*/ 186267 h 410634"/>
              <a:gd name="connsiteX27" fmla="*/ 237067 w 1693333"/>
              <a:gd name="connsiteY27" fmla="*/ 156634 h 410634"/>
              <a:gd name="connsiteX28" fmla="*/ 194733 w 1693333"/>
              <a:gd name="connsiteY28" fmla="*/ 131234 h 410634"/>
              <a:gd name="connsiteX29" fmla="*/ 194733 w 1693333"/>
              <a:gd name="connsiteY29" fmla="*/ 131234 h 410634"/>
              <a:gd name="connsiteX30" fmla="*/ 160867 w 1693333"/>
              <a:gd name="connsiteY30" fmla="*/ 148167 h 410634"/>
              <a:gd name="connsiteX31" fmla="*/ 127000 w 1693333"/>
              <a:gd name="connsiteY31" fmla="*/ 127000 h 410634"/>
              <a:gd name="connsiteX32" fmla="*/ 160867 w 1693333"/>
              <a:gd name="connsiteY32" fmla="*/ 59267 h 410634"/>
              <a:gd name="connsiteX33" fmla="*/ 0 w 1693333"/>
              <a:gd name="connsiteY33" fmla="*/ 0 h 41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3333" h="410634">
                <a:moveTo>
                  <a:pt x="1693333" y="182034"/>
                </a:moveTo>
                <a:lnTo>
                  <a:pt x="1638300" y="156634"/>
                </a:lnTo>
                <a:lnTo>
                  <a:pt x="1608667" y="190500"/>
                </a:lnTo>
                <a:lnTo>
                  <a:pt x="1274233" y="410634"/>
                </a:lnTo>
                <a:lnTo>
                  <a:pt x="1248833" y="372534"/>
                </a:lnTo>
                <a:lnTo>
                  <a:pt x="1223433" y="338667"/>
                </a:lnTo>
                <a:lnTo>
                  <a:pt x="1159933" y="338667"/>
                </a:lnTo>
                <a:lnTo>
                  <a:pt x="1159933" y="338667"/>
                </a:lnTo>
                <a:lnTo>
                  <a:pt x="1104900" y="296334"/>
                </a:lnTo>
                <a:lnTo>
                  <a:pt x="1037167" y="296334"/>
                </a:lnTo>
                <a:lnTo>
                  <a:pt x="986367" y="270934"/>
                </a:lnTo>
                <a:lnTo>
                  <a:pt x="884767" y="228600"/>
                </a:lnTo>
                <a:lnTo>
                  <a:pt x="863600" y="262467"/>
                </a:lnTo>
                <a:lnTo>
                  <a:pt x="863600" y="309034"/>
                </a:lnTo>
                <a:lnTo>
                  <a:pt x="787400" y="309034"/>
                </a:lnTo>
                <a:lnTo>
                  <a:pt x="753533" y="292100"/>
                </a:lnTo>
                <a:lnTo>
                  <a:pt x="740833" y="313267"/>
                </a:lnTo>
                <a:lnTo>
                  <a:pt x="694267" y="287867"/>
                </a:lnTo>
                <a:lnTo>
                  <a:pt x="618067" y="309034"/>
                </a:lnTo>
                <a:lnTo>
                  <a:pt x="575733" y="258234"/>
                </a:lnTo>
                <a:lnTo>
                  <a:pt x="520700" y="237067"/>
                </a:lnTo>
                <a:lnTo>
                  <a:pt x="482600" y="262467"/>
                </a:lnTo>
                <a:lnTo>
                  <a:pt x="457200" y="237067"/>
                </a:lnTo>
                <a:lnTo>
                  <a:pt x="431800" y="266700"/>
                </a:lnTo>
                <a:lnTo>
                  <a:pt x="376767" y="220134"/>
                </a:lnTo>
                <a:lnTo>
                  <a:pt x="368300" y="169334"/>
                </a:lnTo>
                <a:lnTo>
                  <a:pt x="300567" y="186267"/>
                </a:lnTo>
                <a:lnTo>
                  <a:pt x="237067" y="156634"/>
                </a:lnTo>
                <a:lnTo>
                  <a:pt x="194733" y="131234"/>
                </a:lnTo>
                <a:lnTo>
                  <a:pt x="194733" y="131234"/>
                </a:lnTo>
                <a:lnTo>
                  <a:pt x="160867" y="148167"/>
                </a:lnTo>
                <a:lnTo>
                  <a:pt x="127000" y="127000"/>
                </a:lnTo>
                <a:lnTo>
                  <a:pt x="160867" y="59267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8" name="Gruppierung 47"/>
          <p:cNvGrpSpPr/>
          <p:nvPr/>
        </p:nvGrpSpPr>
        <p:grpSpPr>
          <a:xfrm>
            <a:off x="3627107" y="4680219"/>
            <a:ext cx="1043124" cy="312999"/>
            <a:chOff x="3627107" y="4680219"/>
            <a:chExt cx="1043124" cy="312999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Bordeaux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1" name="Gruppierung 50"/>
          <p:cNvGrpSpPr/>
          <p:nvPr/>
        </p:nvGrpSpPr>
        <p:grpSpPr>
          <a:xfrm>
            <a:off x="4494940" y="3132667"/>
            <a:ext cx="1043124" cy="312999"/>
            <a:chOff x="3627107" y="4680219"/>
            <a:chExt cx="1043124" cy="312999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Orléans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4" name="Gruppierung 53"/>
          <p:cNvGrpSpPr/>
          <p:nvPr/>
        </p:nvGrpSpPr>
        <p:grpSpPr>
          <a:xfrm>
            <a:off x="3939514" y="3814233"/>
            <a:ext cx="1043124" cy="312999"/>
            <a:chOff x="3627107" y="4680219"/>
            <a:chExt cx="1043124" cy="312999"/>
          </a:xfrm>
        </p:grpSpPr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Poitiers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7" name="Gruppierung 56"/>
          <p:cNvGrpSpPr/>
          <p:nvPr/>
        </p:nvGrpSpPr>
        <p:grpSpPr>
          <a:xfrm>
            <a:off x="4647340" y="2633134"/>
            <a:ext cx="1043124" cy="312999"/>
            <a:chOff x="3627107" y="4680219"/>
            <a:chExt cx="1043124" cy="312999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Paris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0" name="Gruppierung 59"/>
          <p:cNvGrpSpPr/>
          <p:nvPr/>
        </p:nvGrpSpPr>
        <p:grpSpPr>
          <a:xfrm>
            <a:off x="5228164" y="2417533"/>
            <a:ext cx="1043124" cy="312999"/>
            <a:chOff x="3627107" y="4680219"/>
            <a:chExt cx="1043124" cy="312999"/>
          </a:xfrm>
        </p:grpSpPr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Reims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Verlauf: Die 2. Phase des Hundertjährigen Krieges (1415-1435)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167613" y="896026"/>
            <a:ext cx="3619501" cy="9541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1422: Nachdem Henry V (England) &amp; Charles VI (Frankreich) sterben, erkennen die Franzosen den Vertrag von </a:t>
            </a:r>
            <a:r>
              <a:rPr lang="de-DE" sz="1400" dirty="0" err="1" smtClean="0">
                <a:solidFill>
                  <a:srgbClr val="143C78"/>
                </a:solidFill>
              </a:rPr>
              <a:t>Troyes</a:t>
            </a:r>
            <a:r>
              <a:rPr lang="de-DE" sz="1400" dirty="0" smtClean="0">
                <a:solidFill>
                  <a:srgbClr val="143C78"/>
                </a:solidFill>
              </a:rPr>
              <a:t> nicht mehr an &amp; rufen Charles </a:t>
            </a:r>
            <a:r>
              <a:rPr lang="de-DE" sz="1400" dirty="0" smtClean="0">
                <a:solidFill>
                  <a:srgbClr val="143C78"/>
                </a:solidFill>
              </a:rPr>
              <a:t>VII </a:t>
            </a:r>
            <a:r>
              <a:rPr lang="de-DE" sz="1400" dirty="0" smtClean="0">
                <a:solidFill>
                  <a:srgbClr val="143C78"/>
                </a:solidFill>
              </a:rPr>
              <a:t>(</a:t>
            </a:r>
            <a:r>
              <a:rPr lang="de-DE" sz="1400" dirty="0" err="1" smtClean="0">
                <a:solidFill>
                  <a:srgbClr val="143C78"/>
                </a:solidFill>
              </a:rPr>
              <a:t>Valois</a:t>
            </a:r>
            <a:r>
              <a:rPr lang="de-DE" sz="1400" dirty="0" smtClean="0">
                <a:solidFill>
                  <a:srgbClr val="143C78"/>
                </a:solidFill>
              </a:rPr>
              <a:t>) als König aus</a:t>
            </a:r>
          </a:p>
        </p:txBody>
      </p:sp>
      <p:grpSp>
        <p:nvGrpSpPr>
          <p:cNvPr id="23" name="Gruppierung 18"/>
          <p:cNvGrpSpPr/>
          <p:nvPr/>
        </p:nvGrpSpPr>
        <p:grpSpPr>
          <a:xfrm>
            <a:off x="167613" y="2201600"/>
            <a:ext cx="4713665" cy="918371"/>
            <a:chOff x="1703029" y="-4601240"/>
            <a:chExt cx="4063476" cy="1540901"/>
          </a:xfrm>
        </p:grpSpPr>
        <p:sp>
          <p:nvSpPr>
            <p:cNvPr id="27" name="Textfeld 26"/>
            <p:cNvSpPr txBox="1"/>
            <p:nvPr/>
          </p:nvSpPr>
          <p:spPr>
            <a:xfrm>
              <a:off x="1703029" y="-4601240"/>
              <a:ext cx="2734883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Okt. 1428: Nach der Eroberung von Nordfrankreich belagern die Engländer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Orléans</a:t>
              </a:r>
              <a:r>
                <a:rPr lang="de-DE" sz="1400" dirty="0" smtClean="0">
                  <a:solidFill>
                    <a:srgbClr val="660032"/>
                  </a:solidFill>
                </a:rPr>
                <a:t> bis zum 08. März 1429</a:t>
              </a:r>
            </a:p>
          </p:txBody>
        </p:sp>
        <p:cxnSp>
          <p:nvCxnSpPr>
            <p:cNvPr id="28" name="Gerade Verbindung mit Pfeil 27"/>
            <p:cNvCxnSpPr>
              <a:endCxn id="27" idx="3"/>
            </p:cNvCxnSpPr>
            <p:nvPr/>
          </p:nvCxnSpPr>
          <p:spPr>
            <a:xfrm rot="10800000">
              <a:off x="4437913" y="-3981548"/>
              <a:ext cx="1328592" cy="92120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2" name="Gruppierung 18"/>
          <p:cNvGrpSpPr/>
          <p:nvPr/>
        </p:nvGrpSpPr>
        <p:grpSpPr>
          <a:xfrm>
            <a:off x="4437938" y="926366"/>
            <a:ext cx="2691304" cy="1402269"/>
            <a:chOff x="1703029" y="-4601236"/>
            <a:chExt cx="2734883" cy="2352813"/>
          </a:xfrm>
        </p:grpSpPr>
        <p:sp>
          <p:nvSpPr>
            <p:cNvPr id="33" name="Textfeld 32"/>
            <p:cNvSpPr txBox="1"/>
            <p:nvPr/>
          </p:nvSpPr>
          <p:spPr>
            <a:xfrm>
              <a:off x="1703029" y="-4601236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17. Juli 1429: Charles VII wird in Reims zum König gekrönt</a:t>
              </a:r>
            </a:p>
          </p:txBody>
        </p:sp>
        <p:cxnSp>
          <p:nvCxnSpPr>
            <p:cNvPr id="34" name="Gerade Verbindung mit Pfeil 33"/>
            <p:cNvCxnSpPr>
              <a:endCxn id="33" idx="2"/>
            </p:cNvCxnSpPr>
            <p:nvPr/>
          </p:nvCxnSpPr>
          <p:spPr>
            <a:xfrm rot="5400000" flipH="1" flipV="1">
              <a:off x="2315786" y="-3003108"/>
              <a:ext cx="1474920" cy="3444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69" name="Bild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3" y="3175632"/>
            <a:ext cx="2295474" cy="308117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8" name="Bild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185" y="1609134"/>
            <a:ext cx="2849105" cy="179290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6" name="Gruppierung 85"/>
          <p:cNvGrpSpPr/>
          <p:nvPr/>
        </p:nvGrpSpPr>
        <p:grpSpPr>
          <a:xfrm>
            <a:off x="4435639" y="1537134"/>
            <a:ext cx="1043124" cy="312999"/>
            <a:chOff x="3627107" y="4680219"/>
            <a:chExt cx="1043124" cy="312999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660032"/>
                  </a:solidFill>
                </a:rPr>
                <a:t>Calais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89" name="Bild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66" y="3764036"/>
            <a:ext cx="381392" cy="419531"/>
          </a:xfrm>
          <a:prstGeom prst="rect">
            <a:avLst/>
          </a:prstGeom>
        </p:spPr>
      </p:pic>
      <p:pic>
        <p:nvPicPr>
          <p:cNvPr id="90" name="Bild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513" y="1297496"/>
            <a:ext cx="442039" cy="265038"/>
          </a:xfrm>
          <a:prstGeom prst="rect">
            <a:avLst/>
          </a:prstGeom>
        </p:spPr>
      </p:pic>
      <p:grpSp>
        <p:nvGrpSpPr>
          <p:cNvPr id="41" name="Gruppierung 18"/>
          <p:cNvGrpSpPr/>
          <p:nvPr/>
        </p:nvGrpSpPr>
        <p:grpSpPr>
          <a:xfrm>
            <a:off x="5202766" y="2251406"/>
            <a:ext cx="3805524" cy="3911363"/>
            <a:chOff x="1468588" y="-11070208"/>
            <a:chExt cx="2875441" cy="6562725"/>
          </a:xfrm>
        </p:grpSpPr>
        <p:sp>
          <p:nvSpPr>
            <p:cNvPr id="42" name="Textfeld 41"/>
            <p:cNvSpPr txBox="1"/>
            <p:nvPr/>
          </p:nvSpPr>
          <p:spPr>
            <a:xfrm>
              <a:off x="1468588" y="-6469827"/>
              <a:ext cx="2875441" cy="19623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21. Sep. 1435: Der Vertrag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Arras</a:t>
              </a:r>
              <a:r>
                <a:rPr lang="de-DE" sz="1400" dirty="0" smtClean="0">
                  <a:solidFill>
                    <a:srgbClr val="143C78"/>
                  </a:solidFill>
                </a:rPr>
                <a:t> (Burgund erkennt Charles VII als König an im Gegenzug für Gebietsgewinne &amp; de facto Unabhängigkeit bei formaler Zugehörigkeit zu Frankreich) bedeutet das Ende des englisch-burgundischen Bündnisses</a:t>
              </a:r>
            </a:p>
          </p:txBody>
        </p:sp>
        <p:cxnSp>
          <p:nvCxnSpPr>
            <p:cNvPr id="43" name="Gerade Verbindung mit Pfeil 42"/>
            <p:cNvCxnSpPr>
              <a:stCxn id="42" idx="0"/>
            </p:cNvCxnSpPr>
            <p:nvPr/>
          </p:nvCxnSpPr>
          <p:spPr>
            <a:xfrm rot="16200000" flipV="1">
              <a:off x="-112583" y="-9488720"/>
              <a:ext cx="4600380" cy="1437404"/>
            </a:xfrm>
            <a:prstGeom prst="bentConnector3">
              <a:avLst>
                <a:gd name="adj1" fmla="val 11555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8" name="Gruppierung 18"/>
          <p:cNvGrpSpPr/>
          <p:nvPr/>
        </p:nvGrpSpPr>
        <p:grpSpPr>
          <a:xfrm>
            <a:off x="5368326" y="2251408"/>
            <a:ext cx="3546952" cy="2157907"/>
            <a:chOff x="1340381" y="-5355812"/>
            <a:chExt cx="3097530" cy="3620671"/>
          </a:xfrm>
        </p:grpSpPr>
        <p:sp>
          <p:nvSpPr>
            <p:cNvPr id="39" name="Textfeld 38"/>
            <p:cNvSpPr txBox="1"/>
            <p:nvPr/>
          </p:nvSpPr>
          <p:spPr>
            <a:xfrm>
              <a:off x="1703028" y="-3336001"/>
              <a:ext cx="2734883" cy="16008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Mai 1430: Jeanne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d‘Arc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Compiegne</a:t>
              </a:r>
              <a:r>
                <a:rPr lang="de-DE" sz="1400" dirty="0" smtClean="0">
                  <a:solidFill>
                    <a:srgbClr val="660032"/>
                  </a:solidFill>
                </a:rPr>
                <a:t> an die Burgunder verraten, an die Engländer ausgeliefert &amp; am 30. Mai 1431 wegen Ketzerei verbrannt</a:t>
              </a:r>
            </a:p>
          </p:txBody>
        </p:sp>
        <p:cxnSp>
          <p:nvCxnSpPr>
            <p:cNvPr id="40" name="Gerade Verbindung mit Pfeil 39"/>
            <p:cNvCxnSpPr>
              <a:stCxn id="39" idx="1"/>
            </p:cNvCxnSpPr>
            <p:nvPr/>
          </p:nvCxnSpPr>
          <p:spPr>
            <a:xfrm rot="10800000">
              <a:off x="1340381" y="-5355812"/>
              <a:ext cx="362647" cy="2820243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92" name="Bild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575" y="2511216"/>
            <a:ext cx="442039" cy="265038"/>
          </a:xfrm>
          <a:prstGeom prst="rect">
            <a:avLst/>
          </a:prstGeom>
        </p:spPr>
      </p:pic>
      <p:pic>
        <p:nvPicPr>
          <p:cNvPr id="94" name="Bild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874" y="4993218"/>
            <a:ext cx="442039" cy="265038"/>
          </a:xfrm>
          <a:prstGeom prst="rect">
            <a:avLst/>
          </a:prstGeom>
        </p:spPr>
      </p:pic>
      <p:grpSp>
        <p:nvGrpSpPr>
          <p:cNvPr id="29" name="Gruppierung 18"/>
          <p:cNvGrpSpPr/>
          <p:nvPr/>
        </p:nvGrpSpPr>
        <p:grpSpPr>
          <a:xfrm>
            <a:off x="2030036" y="3455209"/>
            <a:ext cx="2851243" cy="2592453"/>
            <a:chOff x="1843662" y="-6549725"/>
            <a:chExt cx="2457951" cy="4349779"/>
          </a:xfrm>
        </p:grpSpPr>
        <p:sp>
          <p:nvSpPr>
            <p:cNvPr id="30" name="Textfeld 29"/>
            <p:cNvSpPr txBox="1"/>
            <p:nvPr/>
          </p:nvSpPr>
          <p:spPr>
            <a:xfrm>
              <a:off x="1843662" y="-3800806"/>
              <a:ext cx="2075763" cy="16008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1429: Jeanne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d‘Arc</a:t>
              </a:r>
              <a:r>
                <a:rPr lang="de-DE" sz="1400" dirty="0" smtClean="0">
                  <a:solidFill>
                    <a:srgbClr val="143C78"/>
                  </a:solidFill>
                </a:rPr>
                <a:t> führt die Kriegswende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Orléans</a:t>
              </a:r>
              <a:r>
                <a:rPr lang="de-DE" sz="1400" dirty="0" smtClean="0">
                  <a:solidFill>
                    <a:srgbClr val="143C78"/>
                  </a:solidFill>
                </a:rPr>
                <a:t> herbei und kämpft erfolgreich gegen die Engländer</a:t>
              </a:r>
            </a:p>
          </p:txBody>
        </p:sp>
        <p:cxnSp>
          <p:nvCxnSpPr>
            <p:cNvPr id="31" name="Gerade Verbindung mit Pfeil 30"/>
            <p:cNvCxnSpPr>
              <a:stCxn id="30" idx="0"/>
            </p:cNvCxnSpPr>
            <p:nvPr/>
          </p:nvCxnSpPr>
          <p:spPr>
            <a:xfrm rot="5400000" flipH="1" flipV="1">
              <a:off x="2217119" y="-5885300"/>
              <a:ext cx="2748919" cy="142006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Bild 7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6900" y="1226252"/>
            <a:ext cx="5638800" cy="468242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31" name="Freihandform 30"/>
          <p:cNvSpPr>
            <a:spLocks noChangeAspect="1"/>
          </p:cNvSpPr>
          <p:nvPr/>
        </p:nvSpPr>
        <p:spPr>
          <a:xfrm>
            <a:off x="5393265" y="1323677"/>
            <a:ext cx="1049867" cy="4031489"/>
          </a:xfrm>
          <a:custGeom>
            <a:avLst/>
            <a:gdLst>
              <a:gd name="connsiteX0" fmla="*/ 95250 w 793750"/>
              <a:gd name="connsiteY0" fmla="*/ 0 h 3048000"/>
              <a:gd name="connsiteX1" fmla="*/ 171450 w 793750"/>
              <a:gd name="connsiteY1" fmla="*/ 44450 h 3048000"/>
              <a:gd name="connsiteX2" fmla="*/ 234950 w 793750"/>
              <a:gd name="connsiteY2" fmla="*/ 12700 h 3048000"/>
              <a:gd name="connsiteX3" fmla="*/ 273050 w 793750"/>
              <a:gd name="connsiteY3" fmla="*/ 31750 h 3048000"/>
              <a:gd name="connsiteX4" fmla="*/ 279400 w 793750"/>
              <a:gd name="connsiteY4" fmla="*/ 76200 h 3048000"/>
              <a:gd name="connsiteX5" fmla="*/ 330200 w 793750"/>
              <a:gd name="connsiteY5" fmla="*/ 69850 h 3048000"/>
              <a:gd name="connsiteX6" fmla="*/ 330200 w 793750"/>
              <a:gd name="connsiteY6" fmla="*/ 114300 h 3048000"/>
              <a:gd name="connsiteX7" fmla="*/ 260350 w 793750"/>
              <a:gd name="connsiteY7" fmla="*/ 184150 h 3048000"/>
              <a:gd name="connsiteX8" fmla="*/ 171450 w 793750"/>
              <a:gd name="connsiteY8" fmla="*/ 196850 h 3048000"/>
              <a:gd name="connsiteX9" fmla="*/ 114300 w 793750"/>
              <a:gd name="connsiteY9" fmla="*/ 298450 h 3048000"/>
              <a:gd name="connsiteX10" fmla="*/ 152400 w 793750"/>
              <a:gd name="connsiteY10" fmla="*/ 381000 h 3048000"/>
              <a:gd name="connsiteX11" fmla="*/ 133350 w 793750"/>
              <a:gd name="connsiteY11" fmla="*/ 450850 h 3048000"/>
              <a:gd name="connsiteX12" fmla="*/ 0 w 793750"/>
              <a:gd name="connsiteY12" fmla="*/ 514350 h 3048000"/>
              <a:gd name="connsiteX13" fmla="*/ 57150 w 793750"/>
              <a:gd name="connsiteY13" fmla="*/ 539750 h 3048000"/>
              <a:gd name="connsiteX14" fmla="*/ 139700 w 793750"/>
              <a:gd name="connsiteY14" fmla="*/ 520700 h 3048000"/>
              <a:gd name="connsiteX15" fmla="*/ 228600 w 793750"/>
              <a:gd name="connsiteY15" fmla="*/ 520700 h 3048000"/>
              <a:gd name="connsiteX16" fmla="*/ 273050 w 793750"/>
              <a:gd name="connsiteY16" fmla="*/ 558800 h 3048000"/>
              <a:gd name="connsiteX17" fmla="*/ 361950 w 793750"/>
              <a:gd name="connsiteY17" fmla="*/ 558800 h 3048000"/>
              <a:gd name="connsiteX18" fmla="*/ 361950 w 793750"/>
              <a:gd name="connsiteY18" fmla="*/ 558800 h 3048000"/>
              <a:gd name="connsiteX19" fmla="*/ 438150 w 793750"/>
              <a:gd name="connsiteY19" fmla="*/ 609600 h 3048000"/>
              <a:gd name="connsiteX20" fmla="*/ 438150 w 793750"/>
              <a:gd name="connsiteY20" fmla="*/ 609600 h 3048000"/>
              <a:gd name="connsiteX21" fmla="*/ 457200 w 793750"/>
              <a:gd name="connsiteY21" fmla="*/ 660400 h 3048000"/>
              <a:gd name="connsiteX22" fmla="*/ 501650 w 793750"/>
              <a:gd name="connsiteY22" fmla="*/ 660400 h 3048000"/>
              <a:gd name="connsiteX23" fmla="*/ 476250 w 793750"/>
              <a:gd name="connsiteY23" fmla="*/ 723900 h 3048000"/>
              <a:gd name="connsiteX24" fmla="*/ 527050 w 793750"/>
              <a:gd name="connsiteY24" fmla="*/ 762000 h 3048000"/>
              <a:gd name="connsiteX25" fmla="*/ 508000 w 793750"/>
              <a:gd name="connsiteY25" fmla="*/ 869950 h 3048000"/>
              <a:gd name="connsiteX26" fmla="*/ 546100 w 793750"/>
              <a:gd name="connsiteY26" fmla="*/ 908050 h 3048000"/>
              <a:gd name="connsiteX27" fmla="*/ 520700 w 793750"/>
              <a:gd name="connsiteY27" fmla="*/ 996950 h 3048000"/>
              <a:gd name="connsiteX28" fmla="*/ 558800 w 793750"/>
              <a:gd name="connsiteY28" fmla="*/ 1073150 h 3048000"/>
              <a:gd name="connsiteX29" fmla="*/ 628650 w 793750"/>
              <a:gd name="connsiteY29" fmla="*/ 1085850 h 3048000"/>
              <a:gd name="connsiteX30" fmla="*/ 628650 w 793750"/>
              <a:gd name="connsiteY30" fmla="*/ 1136650 h 3048000"/>
              <a:gd name="connsiteX31" fmla="*/ 590550 w 793750"/>
              <a:gd name="connsiteY31" fmla="*/ 1174750 h 3048000"/>
              <a:gd name="connsiteX32" fmla="*/ 641350 w 793750"/>
              <a:gd name="connsiteY32" fmla="*/ 1225550 h 3048000"/>
              <a:gd name="connsiteX33" fmla="*/ 749300 w 793750"/>
              <a:gd name="connsiteY33" fmla="*/ 1308100 h 3048000"/>
              <a:gd name="connsiteX34" fmla="*/ 793750 w 793750"/>
              <a:gd name="connsiteY34" fmla="*/ 1371600 h 3048000"/>
              <a:gd name="connsiteX35" fmla="*/ 774700 w 793750"/>
              <a:gd name="connsiteY35" fmla="*/ 1435100 h 3048000"/>
              <a:gd name="connsiteX36" fmla="*/ 679450 w 793750"/>
              <a:gd name="connsiteY36" fmla="*/ 1454150 h 3048000"/>
              <a:gd name="connsiteX37" fmla="*/ 660400 w 793750"/>
              <a:gd name="connsiteY37" fmla="*/ 1536700 h 3048000"/>
              <a:gd name="connsiteX38" fmla="*/ 641350 w 793750"/>
              <a:gd name="connsiteY38" fmla="*/ 1612900 h 3048000"/>
              <a:gd name="connsiteX39" fmla="*/ 641350 w 793750"/>
              <a:gd name="connsiteY39" fmla="*/ 1657350 h 3048000"/>
              <a:gd name="connsiteX40" fmla="*/ 615950 w 793750"/>
              <a:gd name="connsiteY40" fmla="*/ 1689100 h 3048000"/>
              <a:gd name="connsiteX41" fmla="*/ 673100 w 793750"/>
              <a:gd name="connsiteY41" fmla="*/ 1758950 h 3048000"/>
              <a:gd name="connsiteX42" fmla="*/ 641350 w 793750"/>
              <a:gd name="connsiteY42" fmla="*/ 1803400 h 3048000"/>
              <a:gd name="connsiteX43" fmla="*/ 647700 w 793750"/>
              <a:gd name="connsiteY43" fmla="*/ 1866900 h 3048000"/>
              <a:gd name="connsiteX44" fmla="*/ 673100 w 793750"/>
              <a:gd name="connsiteY44" fmla="*/ 1905000 h 3048000"/>
              <a:gd name="connsiteX45" fmla="*/ 546100 w 793750"/>
              <a:gd name="connsiteY45" fmla="*/ 1924050 h 3048000"/>
              <a:gd name="connsiteX46" fmla="*/ 520700 w 793750"/>
              <a:gd name="connsiteY46" fmla="*/ 2006600 h 3048000"/>
              <a:gd name="connsiteX47" fmla="*/ 488950 w 793750"/>
              <a:gd name="connsiteY47" fmla="*/ 2127250 h 3048000"/>
              <a:gd name="connsiteX48" fmla="*/ 412750 w 793750"/>
              <a:gd name="connsiteY48" fmla="*/ 2127250 h 3048000"/>
              <a:gd name="connsiteX49" fmla="*/ 412750 w 793750"/>
              <a:gd name="connsiteY49" fmla="*/ 2127250 h 3048000"/>
              <a:gd name="connsiteX50" fmla="*/ 431800 w 793750"/>
              <a:gd name="connsiteY50" fmla="*/ 2209800 h 3048000"/>
              <a:gd name="connsiteX51" fmla="*/ 476250 w 793750"/>
              <a:gd name="connsiteY51" fmla="*/ 2222500 h 3048000"/>
              <a:gd name="connsiteX52" fmla="*/ 457200 w 793750"/>
              <a:gd name="connsiteY52" fmla="*/ 2311400 h 3048000"/>
              <a:gd name="connsiteX53" fmla="*/ 514350 w 793750"/>
              <a:gd name="connsiteY53" fmla="*/ 2330450 h 3048000"/>
              <a:gd name="connsiteX54" fmla="*/ 482600 w 793750"/>
              <a:gd name="connsiteY54" fmla="*/ 2406650 h 3048000"/>
              <a:gd name="connsiteX55" fmla="*/ 438150 w 793750"/>
              <a:gd name="connsiteY55" fmla="*/ 2419350 h 3048000"/>
              <a:gd name="connsiteX56" fmla="*/ 406400 w 793750"/>
              <a:gd name="connsiteY56" fmla="*/ 2489200 h 3048000"/>
              <a:gd name="connsiteX57" fmla="*/ 304800 w 793750"/>
              <a:gd name="connsiteY57" fmla="*/ 2520950 h 3048000"/>
              <a:gd name="connsiteX58" fmla="*/ 273050 w 793750"/>
              <a:gd name="connsiteY58" fmla="*/ 2571750 h 3048000"/>
              <a:gd name="connsiteX59" fmla="*/ 298450 w 793750"/>
              <a:gd name="connsiteY59" fmla="*/ 2667000 h 3048000"/>
              <a:gd name="connsiteX60" fmla="*/ 355600 w 793750"/>
              <a:gd name="connsiteY60" fmla="*/ 2692400 h 3048000"/>
              <a:gd name="connsiteX61" fmla="*/ 444500 w 793750"/>
              <a:gd name="connsiteY61" fmla="*/ 2705100 h 3048000"/>
              <a:gd name="connsiteX62" fmla="*/ 508000 w 793750"/>
              <a:gd name="connsiteY62" fmla="*/ 2762250 h 3048000"/>
              <a:gd name="connsiteX63" fmla="*/ 558800 w 793750"/>
              <a:gd name="connsiteY63" fmla="*/ 2857500 h 3048000"/>
              <a:gd name="connsiteX64" fmla="*/ 520700 w 793750"/>
              <a:gd name="connsiteY64" fmla="*/ 2927350 h 3048000"/>
              <a:gd name="connsiteX65" fmla="*/ 520700 w 793750"/>
              <a:gd name="connsiteY65" fmla="*/ 2984500 h 3048000"/>
              <a:gd name="connsiteX66" fmla="*/ 438150 w 793750"/>
              <a:gd name="connsiteY66" fmla="*/ 3016250 h 3048000"/>
              <a:gd name="connsiteX67" fmla="*/ 406400 w 793750"/>
              <a:gd name="connsiteY6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93750" h="3048000">
                <a:moveTo>
                  <a:pt x="95250" y="0"/>
                </a:moveTo>
                <a:lnTo>
                  <a:pt x="171450" y="44450"/>
                </a:lnTo>
                <a:lnTo>
                  <a:pt x="234950" y="12700"/>
                </a:lnTo>
                <a:lnTo>
                  <a:pt x="273050" y="31750"/>
                </a:lnTo>
                <a:lnTo>
                  <a:pt x="279400" y="76200"/>
                </a:lnTo>
                <a:lnTo>
                  <a:pt x="330200" y="69850"/>
                </a:lnTo>
                <a:lnTo>
                  <a:pt x="330200" y="114300"/>
                </a:lnTo>
                <a:lnTo>
                  <a:pt x="260350" y="184150"/>
                </a:lnTo>
                <a:lnTo>
                  <a:pt x="171450" y="196850"/>
                </a:lnTo>
                <a:lnTo>
                  <a:pt x="114300" y="298450"/>
                </a:lnTo>
                <a:lnTo>
                  <a:pt x="152400" y="381000"/>
                </a:lnTo>
                <a:lnTo>
                  <a:pt x="133350" y="450850"/>
                </a:lnTo>
                <a:lnTo>
                  <a:pt x="0" y="514350"/>
                </a:lnTo>
                <a:lnTo>
                  <a:pt x="57150" y="539750"/>
                </a:lnTo>
                <a:lnTo>
                  <a:pt x="139700" y="520700"/>
                </a:lnTo>
                <a:lnTo>
                  <a:pt x="228600" y="520700"/>
                </a:lnTo>
                <a:lnTo>
                  <a:pt x="273050" y="558800"/>
                </a:lnTo>
                <a:lnTo>
                  <a:pt x="361950" y="558800"/>
                </a:lnTo>
                <a:lnTo>
                  <a:pt x="361950" y="558800"/>
                </a:lnTo>
                <a:lnTo>
                  <a:pt x="438150" y="609600"/>
                </a:lnTo>
                <a:lnTo>
                  <a:pt x="438150" y="609600"/>
                </a:lnTo>
                <a:lnTo>
                  <a:pt x="457200" y="660400"/>
                </a:lnTo>
                <a:lnTo>
                  <a:pt x="501650" y="660400"/>
                </a:lnTo>
                <a:cubicBezTo>
                  <a:pt x="475527" y="732239"/>
                  <a:pt x="476250" y="755025"/>
                  <a:pt x="476250" y="723900"/>
                </a:cubicBezTo>
                <a:lnTo>
                  <a:pt x="527050" y="762000"/>
                </a:lnTo>
                <a:lnTo>
                  <a:pt x="508000" y="869950"/>
                </a:lnTo>
                <a:lnTo>
                  <a:pt x="546100" y="908050"/>
                </a:lnTo>
                <a:lnTo>
                  <a:pt x="520700" y="996950"/>
                </a:lnTo>
                <a:lnTo>
                  <a:pt x="558800" y="1073150"/>
                </a:lnTo>
                <a:lnTo>
                  <a:pt x="628650" y="1085850"/>
                </a:lnTo>
                <a:lnTo>
                  <a:pt x="628650" y="1136650"/>
                </a:lnTo>
                <a:lnTo>
                  <a:pt x="590550" y="1174750"/>
                </a:lnTo>
                <a:lnTo>
                  <a:pt x="641350" y="1225550"/>
                </a:lnTo>
                <a:lnTo>
                  <a:pt x="749300" y="1308100"/>
                </a:lnTo>
                <a:lnTo>
                  <a:pt x="793750" y="1371600"/>
                </a:lnTo>
                <a:lnTo>
                  <a:pt x="774700" y="1435100"/>
                </a:lnTo>
                <a:lnTo>
                  <a:pt x="679450" y="1454150"/>
                </a:lnTo>
                <a:lnTo>
                  <a:pt x="660400" y="1536700"/>
                </a:lnTo>
                <a:lnTo>
                  <a:pt x="641350" y="1612900"/>
                </a:lnTo>
                <a:lnTo>
                  <a:pt x="641350" y="1657350"/>
                </a:lnTo>
                <a:lnTo>
                  <a:pt x="615950" y="1689100"/>
                </a:lnTo>
                <a:lnTo>
                  <a:pt x="673100" y="1758950"/>
                </a:lnTo>
                <a:lnTo>
                  <a:pt x="641350" y="1803400"/>
                </a:lnTo>
                <a:lnTo>
                  <a:pt x="647700" y="1866900"/>
                </a:lnTo>
                <a:lnTo>
                  <a:pt x="673100" y="1905000"/>
                </a:lnTo>
                <a:lnTo>
                  <a:pt x="546100" y="1924050"/>
                </a:lnTo>
                <a:lnTo>
                  <a:pt x="520700" y="2006600"/>
                </a:lnTo>
                <a:lnTo>
                  <a:pt x="488950" y="2127250"/>
                </a:lnTo>
                <a:lnTo>
                  <a:pt x="412750" y="2127250"/>
                </a:lnTo>
                <a:lnTo>
                  <a:pt x="412750" y="2127250"/>
                </a:lnTo>
                <a:lnTo>
                  <a:pt x="431800" y="2209800"/>
                </a:lnTo>
                <a:lnTo>
                  <a:pt x="476250" y="2222500"/>
                </a:lnTo>
                <a:lnTo>
                  <a:pt x="457200" y="2311400"/>
                </a:lnTo>
                <a:lnTo>
                  <a:pt x="514350" y="2330450"/>
                </a:lnTo>
                <a:lnTo>
                  <a:pt x="482600" y="2406650"/>
                </a:lnTo>
                <a:lnTo>
                  <a:pt x="438150" y="2419350"/>
                </a:lnTo>
                <a:lnTo>
                  <a:pt x="406400" y="2489200"/>
                </a:lnTo>
                <a:lnTo>
                  <a:pt x="304800" y="2520950"/>
                </a:lnTo>
                <a:lnTo>
                  <a:pt x="273050" y="2571750"/>
                </a:lnTo>
                <a:lnTo>
                  <a:pt x="298450" y="2667000"/>
                </a:lnTo>
                <a:lnTo>
                  <a:pt x="355600" y="2692400"/>
                </a:lnTo>
                <a:lnTo>
                  <a:pt x="444500" y="2705100"/>
                </a:lnTo>
                <a:lnTo>
                  <a:pt x="508000" y="2762250"/>
                </a:lnTo>
                <a:lnTo>
                  <a:pt x="558800" y="2857500"/>
                </a:lnTo>
                <a:lnTo>
                  <a:pt x="520700" y="2927350"/>
                </a:lnTo>
                <a:lnTo>
                  <a:pt x="520700" y="2984500"/>
                </a:lnTo>
                <a:lnTo>
                  <a:pt x="438150" y="3016250"/>
                </a:lnTo>
                <a:lnTo>
                  <a:pt x="406400" y="30480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Freihandform 31"/>
          <p:cNvSpPr/>
          <p:nvPr/>
        </p:nvSpPr>
        <p:spPr>
          <a:xfrm>
            <a:off x="3708400" y="5439833"/>
            <a:ext cx="1693333" cy="410634"/>
          </a:xfrm>
          <a:custGeom>
            <a:avLst/>
            <a:gdLst>
              <a:gd name="connsiteX0" fmla="*/ 1693333 w 1693333"/>
              <a:gd name="connsiteY0" fmla="*/ 182034 h 410634"/>
              <a:gd name="connsiteX1" fmla="*/ 1638300 w 1693333"/>
              <a:gd name="connsiteY1" fmla="*/ 156634 h 410634"/>
              <a:gd name="connsiteX2" fmla="*/ 1608667 w 1693333"/>
              <a:gd name="connsiteY2" fmla="*/ 190500 h 410634"/>
              <a:gd name="connsiteX3" fmla="*/ 1274233 w 1693333"/>
              <a:gd name="connsiteY3" fmla="*/ 410634 h 410634"/>
              <a:gd name="connsiteX4" fmla="*/ 1248833 w 1693333"/>
              <a:gd name="connsiteY4" fmla="*/ 372534 h 410634"/>
              <a:gd name="connsiteX5" fmla="*/ 1223433 w 1693333"/>
              <a:gd name="connsiteY5" fmla="*/ 338667 h 410634"/>
              <a:gd name="connsiteX6" fmla="*/ 1159933 w 1693333"/>
              <a:gd name="connsiteY6" fmla="*/ 338667 h 410634"/>
              <a:gd name="connsiteX7" fmla="*/ 1159933 w 1693333"/>
              <a:gd name="connsiteY7" fmla="*/ 338667 h 410634"/>
              <a:gd name="connsiteX8" fmla="*/ 1104900 w 1693333"/>
              <a:gd name="connsiteY8" fmla="*/ 296334 h 410634"/>
              <a:gd name="connsiteX9" fmla="*/ 1037167 w 1693333"/>
              <a:gd name="connsiteY9" fmla="*/ 296334 h 410634"/>
              <a:gd name="connsiteX10" fmla="*/ 986367 w 1693333"/>
              <a:gd name="connsiteY10" fmla="*/ 270934 h 410634"/>
              <a:gd name="connsiteX11" fmla="*/ 884767 w 1693333"/>
              <a:gd name="connsiteY11" fmla="*/ 228600 h 410634"/>
              <a:gd name="connsiteX12" fmla="*/ 863600 w 1693333"/>
              <a:gd name="connsiteY12" fmla="*/ 262467 h 410634"/>
              <a:gd name="connsiteX13" fmla="*/ 863600 w 1693333"/>
              <a:gd name="connsiteY13" fmla="*/ 309034 h 410634"/>
              <a:gd name="connsiteX14" fmla="*/ 787400 w 1693333"/>
              <a:gd name="connsiteY14" fmla="*/ 309034 h 410634"/>
              <a:gd name="connsiteX15" fmla="*/ 753533 w 1693333"/>
              <a:gd name="connsiteY15" fmla="*/ 292100 h 410634"/>
              <a:gd name="connsiteX16" fmla="*/ 740833 w 1693333"/>
              <a:gd name="connsiteY16" fmla="*/ 313267 h 410634"/>
              <a:gd name="connsiteX17" fmla="*/ 694267 w 1693333"/>
              <a:gd name="connsiteY17" fmla="*/ 287867 h 410634"/>
              <a:gd name="connsiteX18" fmla="*/ 618067 w 1693333"/>
              <a:gd name="connsiteY18" fmla="*/ 309034 h 410634"/>
              <a:gd name="connsiteX19" fmla="*/ 575733 w 1693333"/>
              <a:gd name="connsiteY19" fmla="*/ 258234 h 410634"/>
              <a:gd name="connsiteX20" fmla="*/ 520700 w 1693333"/>
              <a:gd name="connsiteY20" fmla="*/ 237067 h 410634"/>
              <a:gd name="connsiteX21" fmla="*/ 482600 w 1693333"/>
              <a:gd name="connsiteY21" fmla="*/ 262467 h 410634"/>
              <a:gd name="connsiteX22" fmla="*/ 457200 w 1693333"/>
              <a:gd name="connsiteY22" fmla="*/ 237067 h 410634"/>
              <a:gd name="connsiteX23" fmla="*/ 431800 w 1693333"/>
              <a:gd name="connsiteY23" fmla="*/ 266700 h 410634"/>
              <a:gd name="connsiteX24" fmla="*/ 376767 w 1693333"/>
              <a:gd name="connsiteY24" fmla="*/ 220134 h 410634"/>
              <a:gd name="connsiteX25" fmla="*/ 368300 w 1693333"/>
              <a:gd name="connsiteY25" fmla="*/ 169334 h 410634"/>
              <a:gd name="connsiteX26" fmla="*/ 300567 w 1693333"/>
              <a:gd name="connsiteY26" fmla="*/ 186267 h 410634"/>
              <a:gd name="connsiteX27" fmla="*/ 237067 w 1693333"/>
              <a:gd name="connsiteY27" fmla="*/ 156634 h 410634"/>
              <a:gd name="connsiteX28" fmla="*/ 194733 w 1693333"/>
              <a:gd name="connsiteY28" fmla="*/ 131234 h 410634"/>
              <a:gd name="connsiteX29" fmla="*/ 194733 w 1693333"/>
              <a:gd name="connsiteY29" fmla="*/ 131234 h 410634"/>
              <a:gd name="connsiteX30" fmla="*/ 160867 w 1693333"/>
              <a:gd name="connsiteY30" fmla="*/ 148167 h 410634"/>
              <a:gd name="connsiteX31" fmla="*/ 127000 w 1693333"/>
              <a:gd name="connsiteY31" fmla="*/ 127000 h 410634"/>
              <a:gd name="connsiteX32" fmla="*/ 160867 w 1693333"/>
              <a:gd name="connsiteY32" fmla="*/ 59267 h 410634"/>
              <a:gd name="connsiteX33" fmla="*/ 0 w 1693333"/>
              <a:gd name="connsiteY33" fmla="*/ 0 h 41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3333" h="410634">
                <a:moveTo>
                  <a:pt x="1693333" y="182034"/>
                </a:moveTo>
                <a:lnTo>
                  <a:pt x="1638300" y="156634"/>
                </a:lnTo>
                <a:lnTo>
                  <a:pt x="1608667" y="190500"/>
                </a:lnTo>
                <a:lnTo>
                  <a:pt x="1274233" y="410634"/>
                </a:lnTo>
                <a:lnTo>
                  <a:pt x="1248833" y="372534"/>
                </a:lnTo>
                <a:lnTo>
                  <a:pt x="1223433" y="338667"/>
                </a:lnTo>
                <a:lnTo>
                  <a:pt x="1159933" y="338667"/>
                </a:lnTo>
                <a:lnTo>
                  <a:pt x="1159933" y="338667"/>
                </a:lnTo>
                <a:lnTo>
                  <a:pt x="1104900" y="296334"/>
                </a:lnTo>
                <a:lnTo>
                  <a:pt x="1037167" y="296334"/>
                </a:lnTo>
                <a:lnTo>
                  <a:pt x="986367" y="270934"/>
                </a:lnTo>
                <a:lnTo>
                  <a:pt x="884767" y="228600"/>
                </a:lnTo>
                <a:lnTo>
                  <a:pt x="863600" y="262467"/>
                </a:lnTo>
                <a:lnTo>
                  <a:pt x="863600" y="309034"/>
                </a:lnTo>
                <a:lnTo>
                  <a:pt x="787400" y="309034"/>
                </a:lnTo>
                <a:lnTo>
                  <a:pt x="753533" y="292100"/>
                </a:lnTo>
                <a:lnTo>
                  <a:pt x="740833" y="313267"/>
                </a:lnTo>
                <a:lnTo>
                  <a:pt x="694267" y="287867"/>
                </a:lnTo>
                <a:lnTo>
                  <a:pt x="618067" y="309034"/>
                </a:lnTo>
                <a:lnTo>
                  <a:pt x="575733" y="258234"/>
                </a:lnTo>
                <a:lnTo>
                  <a:pt x="520700" y="237067"/>
                </a:lnTo>
                <a:lnTo>
                  <a:pt x="482600" y="262467"/>
                </a:lnTo>
                <a:lnTo>
                  <a:pt x="457200" y="237067"/>
                </a:lnTo>
                <a:lnTo>
                  <a:pt x="431800" y="266700"/>
                </a:lnTo>
                <a:lnTo>
                  <a:pt x="376767" y="220134"/>
                </a:lnTo>
                <a:lnTo>
                  <a:pt x="368300" y="169334"/>
                </a:lnTo>
                <a:lnTo>
                  <a:pt x="300567" y="186267"/>
                </a:lnTo>
                <a:lnTo>
                  <a:pt x="237067" y="156634"/>
                </a:lnTo>
                <a:lnTo>
                  <a:pt x="194733" y="131234"/>
                </a:lnTo>
                <a:lnTo>
                  <a:pt x="194733" y="131234"/>
                </a:lnTo>
                <a:lnTo>
                  <a:pt x="160867" y="148167"/>
                </a:lnTo>
                <a:lnTo>
                  <a:pt x="127000" y="127000"/>
                </a:lnTo>
                <a:lnTo>
                  <a:pt x="160867" y="59267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627107" y="4680219"/>
            <a:ext cx="1043124" cy="312999"/>
            <a:chOff x="3627107" y="4680219"/>
            <a:chExt cx="1043124" cy="312999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Bordeaux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4494940" y="3132667"/>
            <a:ext cx="1043124" cy="312999"/>
            <a:chOff x="3627107" y="4680219"/>
            <a:chExt cx="1043124" cy="312999"/>
          </a:xfrm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Orléans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9" name="Gruppierung 38"/>
          <p:cNvGrpSpPr/>
          <p:nvPr/>
        </p:nvGrpSpPr>
        <p:grpSpPr>
          <a:xfrm>
            <a:off x="3939514" y="3814233"/>
            <a:ext cx="1043124" cy="312999"/>
            <a:chOff x="3627107" y="4680219"/>
            <a:chExt cx="1043124" cy="312999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Poitiers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2" name="Gruppierung 41"/>
          <p:cNvGrpSpPr/>
          <p:nvPr/>
        </p:nvGrpSpPr>
        <p:grpSpPr>
          <a:xfrm>
            <a:off x="4647340" y="2633134"/>
            <a:ext cx="1043124" cy="312999"/>
            <a:chOff x="3627107" y="4680219"/>
            <a:chExt cx="1043124" cy="312999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Paris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5" name="Gruppierung 44"/>
          <p:cNvGrpSpPr/>
          <p:nvPr/>
        </p:nvGrpSpPr>
        <p:grpSpPr>
          <a:xfrm>
            <a:off x="5228164" y="2417533"/>
            <a:ext cx="1043124" cy="312999"/>
            <a:chOff x="3627107" y="4680219"/>
            <a:chExt cx="1043124" cy="312999"/>
          </a:xfrm>
        </p:grpSpPr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Reims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Verlauf: Die 3. Phase des Hundertjährigen Krieges (1436-1453)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601203" y="1515417"/>
            <a:ext cx="4381438" cy="1128317"/>
            <a:chOff x="1703032" y="-6231616"/>
            <a:chExt cx="3310600" cy="1893160"/>
          </a:xfrm>
        </p:grpSpPr>
        <p:sp>
          <p:nvSpPr>
            <p:cNvPr id="9" name="Textfeld 8"/>
            <p:cNvSpPr txBox="1"/>
            <p:nvPr/>
          </p:nvSpPr>
          <p:spPr>
            <a:xfrm>
              <a:off x="1703032" y="-6231616"/>
              <a:ext cx="2033523" cy="51640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1437: Charles VII zieht in Paris ein</a:t>
              </a:r>
            </a:p>
          </p:txBody>
        </p:sp>
        <p:cxnSp>
          <p:nvCxnSpPr>
            <p:cNvPr id="10" name="Gerade Verbindung mit Pfeil 24"/>
            <p:cNvCxnSpPr>
              <a:endCxn id="9" idx="3"/>
            </p:cNvCxnSpPr>
            <p:nvPr/>
          </p:nvCxnSpPr>
          <p:spPr>
            <a:xfrm rot="10800000">
              <a:off x="3736556" y="-5973411"/>
              <a:ext cx="1277076" cy="163495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" name="Gruppierung 18"/>
          <p:cNvGrpSpPr/>
          <p:nvPr/>
        </p:nvGrpSpPr>
        <p:grpSpPr>
          <a:xfrm>
            <a:off x="198107" y="3644794"/>
            <a:ext cx="3786954" cy="965359"/>
            <a:chOff x="2413140" y="-4601230"/>
            <a:chExt cx="2861410" cy="1619738"/>
          </a:xfrm>
        </p:grpSpPr>
        <p:sp>
          <p:nvSpPr>
            <p:cNvPr id="15" name="Textfeld 14"/>
            <p:cNvSpPr txBox="1"/>
            <p:nvPr/>
          </p:nvSpPr>
          <p:spPr>
            <a:xfrm>
              <a:off x="2413140" y="-4601230"/>
              <a:ext cx="2024772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1453: Englische Offensive bei Bordeaux unter John Talbot</a:t>
              </a:r>
            </a:p>
          </p:txBody>
        </p:sp>
        <p:cxnSp>
          <p:nvCxnSpPr>
            <p:cNvPr id="16" name="Gerade Verbindung mit Pfeil 24"/>
            <p:cNvCxnSpPr>
              <a:endCxn id="15" idx="3"/>
            </p:cNvCxnSpPr>
            <p:nvPr/>
          </p:nvCxnSpPr>
          <p:spPr>
            <a:xfrm rot="10800000">
              <a:off x="4437913" y="-4162286"/>
              <a:ext cx="836637" cy="118079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4" name="Gruppierung 18"/>
          <p:cNvGrpSpPr/>
          <p:nvPr/>
        </p:nvGrpSpPr>
        <p:grpSpPr>
          <a:xfrm>
            <a:off x="4206577" y="4610157"/>
            <a:ext cx="4641088" cy="523700"/>
            <a:chOff x="931121" y="-4602040"/>
            <a:chExt cx="3506791" cy="878697"/>
          </a:xfrm>
        </p:grpSpPr>
        <p:sp>
          <p:nvSpPr>
            <p:cNvPr id="18" name="Textfeld 17"/>
            <p:cNvSpPr txBox="1"/>
            <p:nvPr/>
          </p:nvSpPr>
          <p:spPr>
            <a:xfrm>
              <a:off x="1703029" y="-4601234"/>
              <a:ext cx="2734883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17. Juli 1453: Die Franzosen siegen entscheidend in der 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Castillon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19" name="Gerade Verbindung mit Pfeil 24"/>
            <p:cNvCxnSpPr>
              <a:stCxn id="18" idx="1"/>
            </p:cNvCxnSpPr>
            <p:nvPr/>
          </p:nvCxnSpPr>
          <p:spPr>
            <a:xfrm rot="10800000">
              <a:off x="931121" y="-4602040"/>
              <a:ext cx="771909" cy="43975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3418414" y="4993219"/>
            <a:ext cx="3619501" cy="1141819"/>
            <a:chOff x="1703029" y="-5639157"/>
            <a:chExt cx="2734883" cy="1915813"/>
          </a:xfrm>
        </p:grpSpPr>
        <p:sp>
          <p:nvSpPr>
            <p:cNvPr id="21" name="Textfeld 20"/>
            <p:cNvSpPr txBox="1"/>
            <p:nvPr/>
          </p:nvSpPr>
          <p:spPr>
            <a:xfrm>
              <a:off x="1703029" y="-4601234"/>
              <a:ext cx="2734883" cy="87789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1453: Bordeaux unterwirft sich der französischen Krone</a:t>
              </a:r>
            </a:p>
          </p:txBody>
        </p:sp>
        <p:cxnSp>
          <p:nvCxnSpPr>
            <p:cNvPr id="22" name="Gerade Verbindung mit Pfeil 24"/>
            <p:cNvCxnSpPr>
              <a:stCxn id="21" idx="0"/>
            </p:cNvCxnSpPr>
            <p:nvPr/>
          </p:nvCxnSpPr>
          <p:spPr>
            <a:xfrm rot="16200000" flipV="1">
              <a:off x="2208874" y="-5462832"/>
              <a:ext cx="1037923" cy="68527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6" name="Bild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936791"/>
            <a:ext cx="2113434" cy="346319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64" name="Gruppierung 63"/>
          <p:cNvGrpSpPr/>
          <p:nvPr/>
        </p:nvGrpSpPr>
        <p:grpSpPr>
          <a:xfrm>
            <a:off x="320013" y="2489534"/>
            <a:ext cx="3790521" cy="1637699"/>
            <a:chOff x="320013" y="2489534"/>
            <a:chExt cx="3790521" cy="1637699"/>
          </a:xfrm>
        </p:grpSpPr>
        <p:grpSp>
          <p:nvGrpSpPr>
            <p:cNvPr id="8" name="Gruppierung 18"/>
            <p:cNvGrpSpPr/>
            <p:nvPr/>
          </p:nvGrpSpPr>
          <p:grpSpPr>
            <a:xfrm>
              <a:off x="320013" y="2489534"/>
              <a:ext cx="3790521" cy="1637699"/>
              <a:chOff x="1703029" y="-4601232"/>
              <a:chExt cx="4255793" cy="2747832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1703029" y="-4601232"/>
                <a:ext cx="2734883" cy="123937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 smtClean="0">
                    <a:solidFill>
                      <a:srgbClr val="143C78"/>
                    </a:solidFill>
                  </a:rPr>
                  <a:t>Ab 1442: Erfolgreiche französische Kampagnen im Südwesten und der Normandie</a:t>
                </a:r>
              </a:p>
            </p:txBody>
          </p:sp>
          <p:cxnSp>
            <p:nvCxnSpPr>
              <p:cNvPr id="13" name="Gerade Verbindung mit Pfeil 24"/>
              <p:cNvCxnSpPr>
                <a:endCxn id="12" idx="3"/>
              </p:cNvCxnSpPr>
              <p:nvPr/>
            </p:nvCxnSpPr>
            <p:spPr>
              <a:xfrm rot="10800000">
                <a:off x="4437913" y="-3981544"/>
                <a:ext cx="1520909" cy="2128144"/>
              </a:xfrm>
              <a:prstGeom prst="straightConnector1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143C78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61" name="Gerade Verbindung mit Pfeil 24"/>
            <p:cNvCxnSpPr>
              <a:endCxn id="12" idx="3"/>
            </p:cNvCxnSpPr>
            <p:nvPr/>
          </p:nvCxnSpPr>
          <p:spPr>
            <a:xfrm rot="10800000" flipV="1">
              <a:off x="2755901" y="2669133"/>
              <a:ext cx="1354633" cy="18973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5" name="Gruppierung 64"/>
          <p:cNvGrpSpPr/>
          <p:nvPr/>
        </p:nvGrpSpPr>
        <p:grpSpPr>
          <a:xfrm>
            <a:off x="4435639" y="1537134"/>
            <a:ext cx="1043124" cy="312999"/>
            <a:chOff x="3627107" y="4680219"/>
            <a:chExt cx="1043124" cy="312999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3627107" y="47162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660032"/>
                  </a:solidFill>
                </a:rPr>
                <a:t>Calais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68" name="Bild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66" y="3764036"/>
            <a:ext cx="381392" cy="419531"/>
          </a:xfrm>
          <a:prstGeom prst="rect">
            <a:avLst/>
          </a:prstGeom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513" y="1297496"/>
            <a:ext cx="442039" cy="265038"/>
          </a:xfrm>
          <a:prstGeom prst="rect">
            <a:avLst/>
          </a:prstGeom>
        </p:spPr>
      </p:pic>
      <p:grpSp>
        <p:nvGrpSpPr>
          <p:cNvPr id="3" name="Gruppierung 18"/>
          <p:cNvGrpSpPr/>
          <p:nvPr/>
        </p:nvGrpSpPr>
        <p:grpSpPr>
          <a:xfrm>
            <a:off x="2227783" y="800457"/>
            <a:ext cx="2737883" cy="1700422"/>
            <a:chOff x="3277529" y="-4677083"/>
            <a:chExt cx="2068735" cy="2853072"/>
          </a:xfrm>
        </p:grpSpPr>
        <p:sp>
          <p:nvSpPr>
            <p:cNvPr id="6" name="Textfeld 5"/>
            <p:cNvSpPr txBox="1"/>
            <p:nvPr/>
          </p:nvSpPr>
          <p:spPr>
            <a:xfrm>
              <a:off x="3277529" y="-4677083"/>
              <a:ext cx="2033524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1436 – 1441: Die Franzosen erobern die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Île</a:t>
              </a:r>
              <a:r>
                <a:rPr lang="de-DE" sz="1400" dirty="0" smtClean="0">
                  <a:solidFill>
                    <a:srgbClr val="143C78"/>
                  </a:solidFill>
                </a:rPr>
                <a:t> de France zurück</a:t>
              </a:r>
            </a:p>
          </p:txBody>
        </p:sp>
        <p:cxnSp>
          <p:nvCxnSpPr>
            <p:cNvPr id="7" name="Gerade Verbindung mit Pfeil 24"/>
            <p:cNvCxnSpPr>
              <a:endCxn id="6" idx="2"/>
            </p:cNvCxnSpPr>
            <p:nvPr/>
          </p:nvCxnSpPr>
          <p:spPr>
            <a:xfrm rot="10800000">
              <a:off x="4294291" y="-3799191"/>
              <a:ext cx="1051973" cy="197518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70" name="Bild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74" y="4993218"/>
            <a:ext cx="442039" cy="265038"/>
          </a:xfrm>
          <a:prstGeom prst="rect">
            <a:avLst/>
          </a:prstGeom>
        </p:spPr>
      </p:pic>
      <p:pic>
        <p:nvPicPr>
          <p:cNvPr id="71" name="Bild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575" y="2511216"/>
            <a:ext cx="442039" cy="265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6248400" cy="217932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Frankreich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Frankreich ist frei von ausländischen Mächten (mit Ausnahme von Calais)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Die Grundlage für den französischen Nationalstaat ist gelegt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Der französische Nationalismus wächst in der Bevölkerung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72718"/>
            <a:ext cx="1981200" cy="2179321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52039"/>
            <a:ext cx="2296239" cy="1376782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2717800" y="3152040"/>
            <a:ext cx="6248400" cy="1376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England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englische Oberschicht verabschiedet sich endgültig von der französischen Sprache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Stärkung des englischen Nationalbewusstseins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200" y="4820922"/>
            <a:ext cx="8229600" cy="1186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 Hundertjährige Krieg ist eine wesentliche Grundlage für die englisch-französischen Spannungen der folgenden Jahrhunderte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Microsoft Macintosh PowerPoint</Application>
  <PresentationFormat>Bildschirmpräsentation (4:3)</PresentationFormat>
  <Paragraphs>111</Paragraphs>
  <Slides>10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Geschichte in fünf Der Hundertjährige Krieg 1337 – 1453</vt:lpstr>
      <vt:lpstr>Überblick</vt:lpstr>
      <vt:lpstr>Hintergrund</vt:lpstr>
      <vt:lpstr>Vorgeschichte &amp; Ausbruch der Kriegshandlungen</vt:lpstr>
      <vt:lpstr>Verlauf: Die 1. Phase des Hundertjährigen Krieges (1337-1386)</vt:lpstr>
      <vt:lpstr>Verlauf: Die 2. Phase des Hundertjährigen Krieges (1415-1435)</vt:lpstr>
      <vt:lpstr>Verlauf: Die 2. Phase des Hundertjährigen Krieges (1415-1435)</vt:lpstr>
      <vt:lpstr>Verlauf: Die 3. Phase des Hundertjährigen Krieges (1436-1453)</vt:lpstr>
      <vt:lpstr>Folgen</vt:lpstr>
      <vt:lpstr>Folie 10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378</cp:revision>
  <cp:lastPrinted>2015-03-25T14:34:47Z</cp:lastPrinted>
  <dcterms:created xsi:type="dcterms:W3CDTF">2015-05-18T10:17:49Z</dcterms:created>
  <dcterms:modified xsi:type="dcterms:W3CDTF">2015-05-18T10:35:44Z</dcterms:modified>
</cp:coreProperties>
</file>