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heme/theme3.xml" ContentType="application/vnd.openxmlformats-officedocument.them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slides/slide11.xml" ContentType="application/vnd.openxmlformats-officedocument.presentationml.slide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506" r:id="rId3"/>
    <p:sldId id="703" r:id="rId4"/>
    <p:sldId id="694" r:id="rId5"/>
    <p:sldId id="696" r:id="rId6"/>
    <p:sldId id="697" r:id="rId7"/>
    <p:sldId id="698" r:id="rId8"/>
    <p:sldId id="699" r:id="rId9"/>
    <p:sldId id="700" r:id="rId10"/>
    <p:sldId id="701" r:id="rId11"/>
    <p:sldId id="259" r:id="rId1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10.09.2015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10.09.2015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10.09.2015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Zweite Punische Krieg</a:t>
            </a:r>
            <a:br>
              <a:rPr lang="de-DE" dirty="0" smtClean="0"/>
            </a:br>
            <a:r>
              <a:rPr lang="de-DE" dirty="0" smtClean="0"/>
              <a:t>218 – 201 </a:t>
            </a:r>
            <a:r>
              <a:rPr lang="de-DE" dirty="0" err="1" smtClean="0"/>
              <a:t>v.Chr</a:t>
            </a:r>
            <a:r>
              <a:rPr lang="de-DE" dirty="0" smtClean="0"/>
              <a:t>.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Bedingungen des Friedensvertrags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Karthago muss seine Kriegsflotte ausliefern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Karthago verliert alle seine Besitzungen außerhalb Nordafrikas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Hohe Reparationen an Rom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Karthago ist es verboten, ohne Erlaubnis Roms Krieg zu führen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Karthago hat seinen Status als Großmacht verloren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Karthago geht im Dritten Punischen Krieg (149 – 146 </a:t>
            </a:r>
            <a:r>
              <a:rPr lang="de-DE" dirty="0" err="1" smtClean="0"/>
              <a:t>v.Chr</a:t>
            </a:r>
            <a:r>
              <a:rPr lang="de-DE" dirty="0" smtClean="0"/>
              <a:t>.) unter</a:t>
            </a:r>
          </a:p>
          <a:p>
            <a:pPr>
              <a:spcAft>
                <a:spcPts val="600"/>
              </a:spcAft>
            </a:pPr>
            <a:endParaRPr lang="de-DE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10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268018"/>
            <a:ext cx="4203701" cy="208132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218 – 201 </a:t>
            </a:r>
            <a:r>
              <a:rPr lang="de-DE" dirty="0" err="1" smtClean="0"/>
              <a:t>v.Chr</a:t>
            </a:r>
            <a:r>
              <a:rPr lang="de-DE" dirty="0" smtClean="0"/>
              <a:t>.</a:t>
            </a:r>
          </a:p>
          <a:p>
            <a:r>
              <a:rPr lang="de-DE" sz="1600" dirty="0" smtClean="0"/>
              <a:t>Ort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Spanien, Italien &amp; Nordafrika</a:t>
            </a:r>
          </a:p>
          <a:p>
            <a:pPr lvl="0">
              <a:defRPr/>
            </a:pPr>
            <a:r>
              <a:rPr lang="de-DE" dirty="0" smtClean="0"/>
              <a:t>Ereignis:</a:t>
            </a:r>
          </a:p>
          <a:p>
            <a:pPr lvl="1">
              <a:defRPr/>
            </a:pPr>
            <a:r>
              <a:rPr lang="de-DE" dirty="0" smtClean="0"/>
              <a:t>Zweite militärische Auseinandersetzung zwischen Rom &amp; Karthago um die Vorherrschaft im Westlichen Mittelmeer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473699" y="950496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Beteiligten: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645150" y="1396074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143C78"/>
                </a:solidFill>
              </a:rPr>
              <a:t>Römische Republik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45150" y="2752923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143C78"/>
                </a:solidFill>
              </a:rPr>
              <a:t>Karthago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89250" y="1785428"/>
            <a:ext cx="184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143C78"/>
                </a:solidFill>
              </a:rPr>
              <a:t>Scipio</a:t>
            </a:r>
            <a:r>
              <a:rPr lang="de-DE" sz="1400" dirty="0" smtClean="0">
                <a:solidFill>
                  <a:srgbClr val="143C78"/>
                </a:solidFill>
              </a:rPr>
              <a:t> </a:t>
            </a:r>
            <a:r>
              <a:rPr lang="de-DE" sz="1400" dirty="0" err="1" smtClean="0">
                <a:solidFill>
                  <a:srgbClr val="143C78"/>
                </a:solidFill>
              </a:rPr>
              <a:t>Africanus</a:t>
            </a:r>
            <a:r>
              <a:rPr lang="de-DE" sz="1400" dirty="0" smtClean="0">
                <a:solidFill>
                  <a:srgbClr val="143C78"/>
                </a:solidFill>
              </a:rPr>
              <a:t> Major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(235 – 183 </a:t>
            </a:r>
            <a:r>
              <a:rPr lang="de-DE" sz="1200" dirty="0" err="1" smtClean="0">
                <a:solidFill>
                  <a:srgbClr val="143C78"/>
                </a:solidFill>
              </a:rPr>
              <a:t>v.Chr</a:t>
            </a:r>
            <a:r>
              <a:rPr lang="de-DE" sz="1200" dirty="0" smtClean="0">
                <a:solidFill>
                  <a:srgbClr val="143C78"/>
                </a:solidFill>
              </a:rPr>
              <a:t>.)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343350" y="3263377"/>
            <a:ext cx="1356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Hannibal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(247 – 183 </a:t>
            </a:r>
            <a:r>
              <a:rPr lang="de-DE" sz="1200" dirty="0" err="1" smtClean="0">
                <a:solidFill>
                  <a:srgbClr val="143C78"/>
                </a:solidFill>
              </a:rPr>
              <a:t>v.Chr</a:t>
            </a:r>
            <a:r>
              <a:rPr lang="de-DE" sz="1200" dirty="0" smtClean="0">
                <a:solidFill>
                  <a:srgbClr val="143C78"/>
                </a:solidFill>
              </a:rPr>
              <a:t>.)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50" y="3263377"/>
            <a:ext cx="1698200" cy="280203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902518"/>
            <a:ext cx="5016500" cy="336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023" y="1876664"/>
            <a:ext cx="4985938" cy="33409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972718"/>
            <a:ext cx="8048761" cy="63426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 smtClean="0"/>
              <a:t>Nach dem Ersten Punischen Krieg (264 – 241 </a:t>
            </a:r>
            <a:r>
              <a:rPr lang="de-DE" dirty="0" err="1" smtClean="0"/>
              <a:t>v.Chr</a:t>
            </a:r>
            <a:r>
              <a:rPr lang="de-DE" dirty="0" smtClean="0"/>
              <a:t>.) verliert Karthago Sizilien, Korsika, Sardinien &amp; seinen Status als führende Seemacht im westlichen Mittelmeer an Rom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8" name="Gruppierung 86"/>
          <p:cNvGrpSpPr/>
          <p:nvPr/>
        </p:nvGrpSpPr>
        <p:grpSpPr>
          <a:xfrm>
            <a:off x="6205901" y="4546600"/>
            <a:ext cx="359999" cy="307777"/>
            <a:chOff x="8456000" y="5349434"/>
            <a:chExt cx="359999" cy="307777"/>
          </a:xfrm>
        </p:grpSpPr>
        <p:sp>
          <p:nvSpPr>
            <p:cNvPr id="9" name="Oval 8"/>
            <p:cNvSpPr/>
            <p:nvPr/>
          </p:nvSpPr>
          <p:spPr>
            <a:xfrm>
              <a:off x="8506801" y="5387534"/>
              <a:ext cx="251998" cy="251998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456000" y="5349434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K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Inhaltsplatzhalter 2"/>
          <p:cNvSpPr txBox="1">
            <a:spLocks/>
          </p:cNvSpPr>
          <p:nvPr/>
        </p:nvSpPr>
        <p:spPr>
          <a:xfrm>
            <a:off x="400000" y="5433483"/>
            <a:ext cx="8048761" cy="85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Rom &amp; Karthago sind nach dem Ersten Punischen Krieg von gegenseitiger Abscheu erfüllt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400000" y="1940164"/>
            <a:ext cx="3120023" cy="3340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Karthago baut eine neue Einflusssphäre in Spanien auf, wo insb. die Familie der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Bariken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(Hannibal) in Erscheinung tritt</a:t>
            </a:r>
          </a:p>
          <a:p>
            <a:pPr marL="342900" indent="-342900">
              <a:spcBef>
                <a:spcPct val="20000"/>
              </a:spcBef>
              <a:spcAft>
                <a:spcPts val="3600"/>
              </a:spcAft>
              <a:buClr>
                <a:srgbClr val="660032"/>
              </a:buClr>
              <a:buFont typeface="Arial"/>
              <a:buChar char="•"/>
            </a:pPr>
            <a:r>
              <a:rPr lang="de-DE" sz="1600" dirty="0" smtClean="0">
                <a:solidFill>
                  <a:srgbClr val="143C78"/>
                </a:solidFill>
              </a:rPr>
              <a:t>Rom hat wahrscheinlich Expansionsabsichten auf auf der wohlhabenden Iberischen Halbinsel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600"/>
              </a:spcAft>
              <a:buClr>
                <a:srgbClr val="660032"/>
              </a:buClr>
              <a:buSzTx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uppierung 75"/>
          <p:cNvGrpSpPr/>
          <p:nvPr/>
        </p:nvGrpSpPr>
        <p:grpSpPr>
          <a:xfrm>
            <a:off x="6991900" y="3908109"/>
            <a:ext cx="359999" cy="307777"/>
            <a:chOff x="8479201" y="3819915"/>
            <a:chExt cx="359999" cy="307777"/>
          </a:xfrm>
        </p:grpSpPr>
        <p:sp>
          <p:nvSpPr>
            <p:cNvPr id="6" name="Oval 5"/>
            <p:cNvSpPr/>
            <p:nvPr/>
          </p:nvSpPr>
          <p:spPr>
            <a:xfrm>
              <a:off x="8530002" y="3858015"/>
              <a:ext cx="251998" cy="251998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479201" y="3819915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ierung 75"/>
          <p:cNvGrpSpPr/>
          <p:nvPr/>
        </p:nvGrpSpPr>
        <p:grpSpPr>
          <a:xfrm>
            <a:off x="6193201" y="3373734"/>
            <a:ext cx="359999" cy="307777"/>
            <a:chOff x="8479201" y="3819915"/>
            <a:chExt cx="359999" cy="307777"/>
          </a:xfrm>
        </p:grpSpPr>
        <p:sp>
          <p:nvSpPr>
            <p:cNvPr id="15" name="Oval 14"/>
            <p:cNvSpPr/>
            <p:nvPr/>
          </p:nvSpPr>
          <p:spPr>
            <a:xfrm>
              <a:off x="8530002" y="3858015"/>
              <a:ext cx="251998" cy="251998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479201" y="3819915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pierung 75"/>
          <p:cNvGrpSpPr/>
          <p:nvPr/>
        </p:nvGrpSpPr>
        <p:grpSpPr>
          <a:xfrm>
            <a:off x="5050201" y="3218357"/>
            <a:ext cx="359999" cy="307777"/>
            <a:chOff x="8479201" y="3819915"/>
            <a:chExt cx="359999" cy="307777"/>
          </a:xfrm>
        </p:grpSpPr>
        <p:sp>
          <p:nvSpPr>
            <p:cNvPr id="18" name="Oval 17"/>
            <p:cNvSpPr/>
            <p:nvPr/>
          </p:nvSpPr>
          <p:spPr>
            <a:xfrm>
              <a:off x="8530002" y="3858015"/>
              <a:ext cx="251998" cy="251998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479201" y="3819915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ung 75"/>
          <p:cNvGrpSpPr/>
          <p:nvPr/>
        </p:nvGrpSpPr>
        <p:grpSpPr>
          <a:xfrm>
            <a:off x="6559500" y="2808980"/>
            <a:ext cx="359999" cy="307777"/>
            <a:chOff x="8479201" y="3819915"/>
            <a:chExt cx="359999" cy="307777"/>
          </a:xfrm>
        </p:grpSpPr>
        <p:sp>
          <p:nvSpPr>
            <p:cNvPr id="21" name="Oval 20"/>
            <p:cNvSpPr/>
            <p:nvPr/>
          </p:nvSpPr>
          <p:spPr>
            <a:xfrm>
              <a:off x="8530002" y="3858015"/>
              <a:ext cx="251998" cy="251998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8479201" y="3819915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pierung 75"/>
          <p:cNvGrpSpPr/>
          <p:nvPr/>
        </p:nvGrpSpPr>
        <p:grpSpPr>
          <a:xfrm>
            <a:off x="7171900" y="3245245"/>
            <a:ext cx="359999" cy="307777"/>
            <a:chOff x="8479201" y="3819915"/>
            <a:chExt cx="359999" cy="307777"/>
          </a:xfrm>
        </p:grpSpPr>
        <p:sp>
          <p:nvSpPr>
            <p:cNvPr id="24" name="Oval 23"/>
            <p:cNvSpPr/>
            <p:nvPr/>
          </p:nvSpPr>
          <p:spPr>
            <a:xfrm>
              <a:off x="8530002" y="3858015"/>
              <a:ext cx="251998" cy="251998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8479201" y="3819915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R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pierung 86"/>
          <p:cNvGrpSpPr/>
          <p:nvPr/>
        </p:nvGrpSpPr>
        <p:grpSpPr>
          <a:xfrm>
            <a:off x="5668202" y="4329211"/>
            <a:ext cx="359999" cy="307777"/>
            <a:chOff x="8456000" y="5349434"/>
            <a:chExt cx="359999" cy="307777"/>
          </a:xfrm>
        </p:grpSpPr>
        <p:sp>
          <p:nvSpPr>
            <p:cNvPr id="27" name="Oval 26"/>
            <p:cNvSpPr/>
            <p:nvPr/>
          </p:nvSpPr>
          <p:spPr>
            <a:xfrm>
              <a:off x="8506801" y="5387534"/>
              <a:ext cx="251998" cy="251998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456000" y="5349434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K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pierung 86"/>
          <p:cNvGrpSpPr/>
          <p:nvPr/>
        </p:nvGrpSpPr>
        <p:grpSpPr>
          <a:xfrm>
            <a:off x="4449002" y="3857309"/>
            <a:ext cx="359999" cy="307777"/>
            <a:chOff x="8456000" y="5349434"/>
            <a:chExt cx="359999" cy="307777"/>
          </a:xfrm>
        </p:grpSpPr>
        <p:sp>
          <p:nvSpPr>
            <p:cNvPr id="30" name="Oval 29"/>
            <p:cNvSpPr/>
            <p:nvPr/>
          </p:nvSpPr>
          <p:spPr>
            <a:xfrm>
              <a:off x="8506801" y="5387534"/>
              <a:ext cx="251998" cy="251998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456000" y="5349434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K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pierung 86"/>
          <p:cNvGrpSpPr/>
          <p:nvPr/>
        </p:nvGrpSpPr>
        <p:grpSpPr>
          <a:xfrm>
            <a:off x="6991899" y="3908109"/>
            <a:ext cx="359999" cy="307777"/>
            <a:chOff x="8456000" y="5349434"/>
            <a:chExt cx="359999" cy="307777"/>
          </a:xfrm>
        </p:grpSpPr>
        <p:sp>
          <p:nvSpPr>
            <p:cNvPr id="33" name="Oval 32"/>
            <p:cNvSpPr/>
            <p:nvPr/>
          </p:nvSpPr>
          <p:spPr>
            <a:xfrm>
              <a:off x="8506801" y="5387534"/>
              <a:ext cx="251998" cy="251998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8456000" y="5349434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K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uppierung 86"/>
          <p:cNvGrpSpPr/>
          <p:nvPr/>
        </p:nvGrpSpPr>
        <p:grpSpPr>
          <a:xfrm>
            <a:off x="6189100" y="3381454"/>
            <a:ext cx="359999" cy="307777"/>
            <a:chOff x="8456000" y="5349434"/>
            <a:chExt cx="359999" cy="307777"/>
          </a:xfrm>
        </p:grpSpPr>
        <p:sp>
          <p:nvSpPr>
            <p:cNvPr id="36" name="Oval 35"/>
            <p:cNvSpPr/>
            <p:nvPr/>
          </p:nvSpPr>
          <p:spPr>
            <a:xfrm>
              <a:off x="8506801" y="5387534"/>
              <a:ext cx="251998" cy="251998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8456000" y="5349434"/>
              <a:ext cx="359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K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/>
        </p:nvGrpSpPr>
        <p:grpSpPr>
          <a:xfrm>
            <a:off x="838198" y="1056218"/>
            <a:ext cx="7416799" cy="4944533"/>
            <a:chOff x="838198" y="1056218"/>
            <a:chExt cx="7416799" cy="4944533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198" y="1056218"/>
              <a:ext cx="7416799" cy="49445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18" name="Gruppierung 30"/>
            <p:cNvGrpSpPr/>
            <p:nvPr/>
          </p:nvGrpSpPr>
          <p:grpSpPr>
            <a:xfrm>
              <a:off x="5830516" y="3155950"/>
              <a:ext cx="1049474" cy="276999"/>
              <a:chOff x="4110533" y="4562919"/>
              <a:chExt cx="1049474" cy="276999"/>
            </a:xfrm>
          </p:grpSpPr>
          <p:sp>
            <p:nvSpPr>
              <p:cNvPr id="66" name="Oval 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7" name="Textfeld 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6438900" y="4561701"/>
              <a:ext cx="1049474" cy="276999"/>
              <a:chOff x="4110533" y="4562919"/>
              <a:chExt cx="1049474" cy="276999"/>
            </a:xfrm>
          </p:grpSpPr>
          <p:sp>
            <p:nvSpPr>
              <p:cNvPr id="64" name="Oval 1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5" name="Textfeld 1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Syrakus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2" name="Gruppierung 30"/>
            <p:cNvGrpSpPr/>
            <p:nvPr/>
          </p:nvGrpSpPr>
          <p:grpSpPr>
            <a:xfrm>
              <a:off x="6485500" y="4291052"/>
              <a:ext cx="1049474" cy="276999"/>
              <a:chOff x="4110533" y="4562919"/>
              <a:chExt cx="1049474" cy="276999"/>
            </a:xfrm>
          </p:grpSpPr>
          <p:sp>
            <p:nvSpPr>
              <p:cNvPr id="62" name="Oval 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1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Messina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30"/>
            <p:cNvGrpSpPr/>
            <p:nvPr/>
          </p:nvGrpSpPr>
          <p:grpSpPr>
            <a:xfrm>
              <a:off x="5078539" y="4481202"/>
              <a:ext cx="1057974" cy="276999"/>
              <a:chOff x="3124559" y="4550219"/>
              <a:chExt cx="1057974" cy="276999"/>
            </a:xfrm>
          </p:grpSpPr>
          <p:sp>
            <p:nvSpPr>
              <p:cNvPr id="60" name="Oval 1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Akragas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0" name="Gruppierung 30"/>
            <p:cNvGrpSpPr/>
            <p:nvPr/>
          </p:nvGrpSpPr>
          <p:grpSpPr>
            <a:xfrm>
              <a:off x="5503726" y="4672651"/>
              <a:ext cx="1049474" cy="276999"/>
              <a:chOff x="4110533" y="4562919"/>
              <a:chExt cx="1049474" cy="276999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Aspis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4" name="Gruppierung 30"/>
            <p:cNvGrpSpPr/>
            <p:nvPr/>
          </p:nvGrpSpPr>
          <p:grpSpPr>
            <a:xfrm>
              <a:off x="4303576" y="4594301"/>
              <a:ext cx="1057974" cy="276999"/>
              <a:chOff x="3124559" y="4550219"/>
              <a:chExt cx="1057974" cy="276999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Karthago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5" name="Gruppierung 30"/>
            <p:cNvGrpSpPr/>
            <p:nvPr/>
          </p:nvGrpSpPr>
          <p:grpSpPr>
            <a:xfrm>
              <a:off x="5019189" y="4263502"/>
              <a:ext cx="1057974" cy="276999"/>
              <a:chOff x="3124559" y="4550219"/>
              <a:chExt cx="1057974" cy="276999"/>
            </a:xfrm>
          </p:grpSpPr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Panormos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6" name="Gruppierung 30"/>
            <p:cNvGrpSpPr/>
            <p:nvPr/>
          </p:nvGrpSpPr>
          <p:grpSpPr>
            <a:xfrm>
              <a:off x="2978150" y="3784504"/>
              <a:ext cx="1049474" cy="276999"/>
              <a:chOff x="4110533" y="4562919"/>
              <a:chExt cx="1049474" cy="276999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Sagunt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6689490" y="3370650"/>
              <a:ext cx="1049474" cy="276999"/>
              <a:chOff x="4110533" y="4562919"/>
              <a:chExt cx="1049474" cy="276999"/>
            </a:xfrm>
          </p:grpSpPr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Cannae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6447400" y="3521849"/>
              <a:ext cx="1049474" cy="276999"/>
              <a:chOff x="4110533" y="4562919"/>
              <a:chExt cx="1049474" cy="276999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Capua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6921337" y="3605755"/>
              <a:ext cx="1049474" cy="276999"/>
              <a:chOff x="4110533" y="4562919"/>
              <a:chExt cx="1049474" cy="276999"/>
            </a:xfrm>
          </p:grpSpPr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Tarent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2821124" y="4380802"/>
              <a:ext cx="1193800" cy="276999"/>
              <a:chOff x="4110533" y="4562919"/>
              <a:chExt cx="1193800" cy="276999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4116883" y="4562919"/>
                <a:ext cx="11874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Carthago</a:t>
                </a:r>
                <a:r>
                  <a:rPr lang="de-DE" sz="1200" dirty="0" smtClean="0">
                    <a:solidFill>
                      <a:srgbClr val="143C78"/>
                    </a:solidFill>
                  </a:rPr>
                  <a:t> Nova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1689100" y="4402002"/>
              <a:ext cx="1049474" cy="276999"/>
              <a:chOff x="4110533" y="4562919"/>
              <a:chExt cx="1049474" cy="276999"/>
            </a:xfrm>
          </p:grpSpPr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Ilipia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Kriegsanlass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3088250" y="943825"/>
            <a:ext cx="3355472" cy="2867724"/>
            <a:chOff x="8590020" y="-13627065"/>
            <a:chExt cx="2199760" cy="4811656"/>
          </a:xfrm>
        </p:grpSpPr>
        <p:sp>
          <p:nvSpPr>
            <p:cNvPr id="19" name="Textfeld 18"/>
            <p:cNvSpPr txBox="1"/>
            <p:nvPr/>
          </p:nvSpPr>
          <p:spPr>
            <a:xfrm>
              <a:off x="9386757" y="-13627065"/>
              <a:ext cx="1403023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219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belagert &amp; erobert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Sagunt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20" name="Gerade Verbindung mit Pfeil 19"/>
            <p:cNvCxnSpPr>
              <a:endCxn id="19" idx="2"/>
            </p:cNvCxnSpPr>
            <p:nvPr/>
          </p:nvCxnSpPr>
          <p:spPr>
            <a:xfrm rot="5400000" flipH="1" flipV="1">
              <a:off x="7372262" y="-11531414"/>
              <a:ext cx="3933763" cy="149824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3" name="Gruppierung 18"/>
          <p:cNvGrpSpPr/>
          <p:nvPr/>
        </p:nvGrpSpPr>
        <p:grpSpPr>
          <a:xfrm>
            <a:off x="1048193" y="1205434"/>
            <a:ext cx="3545861" cy="905284"/>
            <a:chOff x="2012379" y="-13628405"/>
            <a:chExt cx="2696143" cy="1518950"/>
          </a:xfrm>
        </p:grpSpPr>
        <p:sp>
          <p:nvSpPr>
            <p:cNvPr id="24" name="Textfeld 23"/>
            <p:cNvSpPr txBox="1"/>
            <p:nvPr/>
          </p:nvSpPr>
          <p:spPr>
            <a:xfrm>
              <a:off x="2012379" y="-12987351"/>
              <a:ext cx="2696143" cy="87789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Rom gibt vor eine Verbündeter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Sagunts</a:t>
              </a:r>
              <a:r>
                <a:rPr lang="de-DE" sz="1400" dirty="0" smtClean="0">
                  <a:solidFill>
                    <a:srgbClr val="660032"/>
                  </a:solidFill>
                </a:rPr>
                <a:t> zu sein &amp; fordert die Auslieferung Hannibals</a:t>
              </a:r>
            </a:p>
          </p:txBody>
        </p:sp>
        <p:cxnSp>
          <p:nvCxnSpPr>
            <p:cNvPr id="25" name="Gerade Verbindung mit Pfeil 29"/>
            <p:cNvCxnSpPr>
              <a:stCxn id="19" idx="1"/>
              <a:endCxn id="24" idx="0"/>
            </p:cNvCxnSpPr>
            <p:nvPr/>
          </p:nvCxnSpPr>
          <p:spPr>
            <a:xfrm rot="10800000" flipV="1">
              <a:off x="3360451" y="-13628405"/>
              <a:ext cx="1127202" cy="641054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6" name="Gruppierung 18"/>
          <p:cNvGrpSpPr/>
          <p:nvPr/>
        </p:nvGrpSpPr>
        <p:grpSpPr>
          <a:xfrm>
            <a:off x="355599" y="2110719"/>
            <a:ext cx="3545861" cy="609091"/>
            <a:chOff x="2012379" y="-13492917"/>
            <a:chExt cx="2696143" cy="1021976"/>
          </a:xfrm>
        </p:grpSpPr>
        <p:sp>
          <p:nvSpPr>
            <p:cNvPr id="27" name="Textfeld 26"/>
            <p:cNvSpPr txBox="1"/>
            <p:nvPr/>
          </p:nvSpPr>
          <p:spPr>
            <a:xfrm>
              <a:off x="2012379" y="-12987351"/>
              <a:ext cx="2696143" cy="51641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Karthago lehnt die Auslieferung Hannibals ab</a:t>
              </a:r>
            </a:p>
          </p:txBody>
        </p:sp>
        <p:cxnSp>
          <p:nvCxnSpPr>
            <p:cNvPr id="28" name="Gerade Verbindung mit Pfeil 29"/>
            <p:cNvCxnSpPr>
              <a:stCxn id="24" idx="2"/>
              <a:endCxn id="27" idx="0"/>
            </p:cNvCxnSpPr>
            <p:nvPr/>
          </p:nvCxnSpPr>
          <p:spPr>
            <a:xfrm rot="5400000">
              <a:off x="3370979" y="-13503446"/>
              <a:ext cx="505566" cy="52662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1" name="Gruppierung 18"/>
          <p:cNvGrpSpPr/>
          <p:nvPr/>
        </p:nvGrpSpPr>
        <p:grpSpPr>
          <a:xfrm>
            <a:off x="178560" y="2719805"/>
            <a:ext cx="2745761" cy="715160"/>
            <a:chOff x="2012379" y="-13670890"/>
            <a:chExt cx="2087776" cy="1199945"/>
          </a:xfrm>
        </p:grpSpPr>
        <p:sp>
          <p:nvSpPr>
            <p:cNvPr id="32" name="Textfeld 31"/>
            <p:cNvSpPr txBox="1"/>
            <p:nvPr/>
          </p:nvSpPr>
          <p:spPr>
            <a:xfrm>
              <a:off x="2012379" y="-12987355"/>
              <a:ext cx="2087776" cy="51641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Rom erklärt Karthago den Krieg</a:t>
              </a:r>
            </a:p>
          </p:txBody>
        </p:sp>
        <p:cxnSp>
          <p:nvCxnSpPr>
            <p:cNvPr id="33" name="Gerade Verbindung mit Pfeil 29"/>
            <p:cNvCxnSpPr>
              <a:stCxn id="27" idx="2"/>
              <a:endCxn id="32" idx="0"/>
            </p:cNvCxnSpPr>
            <p:nvPr/>
          </p:nvCxnSpPr>
          <p:spPr>
            <a:xfrm rot="5400000">
              <a:off x="2933899" y="-13548521"/>
              <a:ext cx="683536" cy="438797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68" name="Bild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54" y="1858424"/>
            <a:ext cx="2664440" cy="4396326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ung 23"/>
          <p:cNvGrpSpPr/>
          <p:nvPr/>
        </p:nvGrpSpPr>
        <p:grpSpPr>
          <a:xfrm>
            <a:off x="838198" y="1056218"/>
            <a:ext cx="7416799" cy="4944533"/>
            <a:chOff x="838198" y="1056218"/>
            <a:chExt cx="7416799" cy="4944533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198" y="1056218"/>
              <a:ext cx="7416799" cy="49445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27" name="Gruppierung 30"/>
            <p:cNvGrpSpPr/>
            <p:nvPr/>
          </p:nvGrpSpPr>
          <p:grpSpPr>
            <a:xfrm>
              <a:off x="5830516" y="3155950"/>
              <a:ext cx="1049474" cy="276999"/>
              <a:chOff x="4110533" y="4562919"/>
              <a:chExt cx="1049474" cy="276999"/>
            </a:xfrm>
          </p:grpSpPr>
          <p:sp>
            <p:nvSpPr>
              <p:cNvPr id="70" name="Oval 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1" name="Textfeld 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6438900" y="4561701"/>
              <a:ext cx="1049474" cy="276999"/>
              <a:chOff x="4110533" y="4562919"/>
              <a:chExt cx="1049474" cy="276999"/>
            </a:xfrm>
          </p:grpSpPr>
          <p:sp>
            <p:nvSpPr>
              <p:cNvPr id="68" name="Oval 1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9" name="Textfeld 1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Syrakus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6485500" y="4291052"/>
              <a:ext cx="1049474" cy="276999"/>
              <a:chOff x="4110533" y="4562919"/>
              <a:chExt cx="1049474" cy="276999"/>
            </a:xfrm>
          </p:grpSpPr>
          <p:sp>
            <p:nvSpPr>
              <p:cNvPr id="66" name="Oval 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7" name="Textfeld 1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Messina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0"/>
            <p:cNvGrpSpPr/>
            <p:nvPr/>
          </p:nvGrpSpPr>
          <p:grpSpPr>
            <a:xfrm>
              <a:off x="5078539" y="4481202"/>
              <a:ext cx="1057974" cy="276999"/>
              <a:chOff x="3124559" y="4550219"/>
              <a:chExt cx="1057974" cy="276999"/>
            </a:xfrm>
          </p:grpSpPr>
          <p:sp>
            <p:nvSpPr>
              <p:cNvPr id="64" name="Oval 1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Akragas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5503726" y="4672651"/>
              <a:ext cx="1049474" cy="276999"/>
              <a:chOff x="4110533" y="4562919"/>
              <a:chExt cx="1049474" cy="276999"/>
            </a:xfrm>
          </p:grpSpPr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Aspis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4303576" y="4594301"/>
              <a:ext cx="1057974" cy="276999"/>
              <a:chOff x="3124559" y="4550219"/>
              <a:chExt cx="1057974" cy="276999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Karthago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5019189" y="4263502"/>
              <a:ext cx="1057974" cy="276999"/>
              <a:chOff x="3124559" y="4550219"/>
              <a:chExt cx="1057974" cy="276999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Panormos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2978150" y="3784504"/>
              <a:ext cx="1049474" cy="276999"/>
              <a:chOff x="4110533" y="4562919"/>
              <a:chExt cx="1049474" cy="276999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Sagunt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6689490" y="3370650"/>
              <a:ext cx="1049474" cy="276999"/>
              <a:chOff x="4110533" y="4562919"/>
              <a:chExt cx="1049474" cy="276999"/>
            </a:xfrm>
          </p:grpSpPr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Cannae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2" name="Gruppierung 30"/>
            <p:cNvGrpSpPr/>
            <p:nvPr/>
          </p:nvGrpSpPr>
          <p:grpSpPr>
            <a:xfrm>
              <a:off x="6447400" y="3521849"/>
              <a:ext cx="1049474" cy="276999"/>
              <a:chOff x="4110533" y="4562919"/>
              <a:chExt cx="1049474" cy="276999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Capua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3" name="Gruppierung 30"/>
            <p:cNvGrpSpPr/>
            <p:nvPr/>
          </p:nvGrpSpPr>
          <p:grpSpPr>
            <a:xfrm>
              <a:off x="6921337" y="3605755"/>
              <a:ext cx="1049474" cy="276999"/>
              <a:chOff x="4110533" y="4562919"/>
              <a:chExt cx="1049474" cy="276999"/>
            </a:xfrm>
          </p:grpSpPr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Tarent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4" name="Gruppierung 30"/>
            <p:cNvGrpSpPr/>
            <p:nvPr/>
          </p:nvGrpSpPr>
          <p:grpSpPr>
            <a:xfrm>
              <a:off x="2821124" y="4380802"/>
              <a:ext cx="1193800" cy="276999"/>
              <a:chOff x="4110533" y="4562919"/>
              <a:chExt cx="1193800" cy="276999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4116883" y="4562919"/>
                <a:ext cx="11874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Carthago</a:t>
                </a:r>
                <a:r>
                  <a:rPr lang="de-DE" sz="1200" dirty="0" smtClean="0">
                    <a:solidFill>
                      <a:srgbClr val="143C78"/>
                    </a:solidFill>
                  </a:rPr>
                  <a:t> Nova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5" name="Gruppierung 30"/>
            <p:cNvGrpSpPr/>
            <p:nvPr/>
          </p:nvGrpSpPr>
          <p:grpSpPr>
            <a:xfrm>
              <a:off x="1689100" y="4402002"/>
              <a:ext cx="1049474" cy="276999"/>
              <a:chOff x="4110533" y="4562919"/>
              <a:chExt cx="1049474" cy="276999"/>
            </a:xfrm>
          </p:grpSpPr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Ilipia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Hannibal überquert die Alpen &amp; Erfolge Karthagos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16" name="Gruppierung 18"/>
          <p:cNvGrpSpPr/>
          <p:nvPr/>
        </p:nvGrpSpPr>
        <p:grpSpPr>
          <a:xfrm>
            <a:off x="838197" y="2406369"/>
            <a:ext cx="4240339" cy="2466443"/>
            <a:chOff x="9500693" y="-15943753"/>
            <a:chExt cx="2779856" cy="4138362"/>
          </a:xfrm>
        </p:grpSpPr>
        <p:sp>
          <p:nvSpPr>
            <p:cNvPr id="17" name="Textfeld 16"/>
            <p:cNvSpPr txBox="1"/>
            <p:nvPr/>
          </p:nvSpPr>
          <p:spPr>
            <a:xfrm>
              <a:off x="9500693" y="-12683284"/>
              <a:ext cx="1564035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218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siegt in der Schlacht am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Trebia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18" name="Gerade Verbindung mit Pfeil 17"/>
            <p:cNvCxnSpPr>
              <a:stCxn id="17" idx="3"/>
            </p:cNvCxnSpPr>
            <p:nvPr/>
          </p:nvCxnSpPr>
          <p:spPr>
            <a:xfrm flipV="1">
              <a:off x="11064727" y="-15943753"/>
              <a:ext cx="1215822" cy="369941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1" name="Gruppierung 18"/>
          <p:cNvGrpSpPr/>
          <p:nvPr/>
        </p:nvGrpSpPr>
        <p:grpSpPr>
          <a:xfrm>
            <a:off x="457199" y="2906094"/>
            <a:ext cx="5263688" cy="3031959"/>
            <a:chOff x="9397227" y="-18579919"/>
            <a:chExt cx="3450736" cy="5087229"/>
          </a:xfrm>
        </p:grpSpPr>
        <p:sp>
          <p:nvSpPr>
            <p:cNvPr id="22" name="Textfeld 21"/>
            <p:cNvSpPr txBox="1"/>
            <p:nvPr/>
          </p:nvSpPr>
          <p:spPr>
            <a:xfrm>
              <a:off x="9397227" y="-15093555"/>
              <a:ext cx="1996979" cy="160086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218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siegt in der Schlacht am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Trasimenischen</a:t>
              </a:r>
              <a:r>
                <a:rPr lang="de-DE" sz="1400" dirty="0" smtClean="0">
                  <a:solidFill>
                    <a:srgbClr val="143C78"/>
                  </a:solidFill>
                </a:rPr>
                <a:t> See, in der je 15‘000 römische Soldaten fallen &amp; gefangen genommen werden</a:t>
              </a:r>
            </a:p>
          </p:txBody>
        </p:sp>
        <p:cxnSp>
          <p:nvCxnSpPr>
            <p:cNvPr id="23" name="Gerade Verbindung mit Pfeil 22"/>
            <p:cNvCxnSpPr>
              <a:stCxn id="22" idx="3"/>
            </p:cNvCxnSpPr>
            <p:nvPr/>
          </p:nvCxnSpPr>
          <p:spPr>
            <a:xfrm flipV="1">
              <a:off x="11394205" y="-18579919"/>
              <a:ext cx="1453758" cy="428679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6" name="Gruppierung 18"/>
          <p:cNvGrpSpPr/>
          <p:nvPr/>
        </p:nvGrpSpPr>
        <p:grpSpPr>
          <a:xfrm>
            <a:off x="6362698" y="2208159"/>
            <a:ext cx="2654300" cy="851069"/>
            <a:chOff x="9210701" y="-14177165"/>
            <a:chExt cx="1740090" cy="1427982"/>
          </a:xfrm>
        </p:grpSpPr>
        <p:sp>
          <p:nvSpPr>
            <p:cNvPr id="29" name="Textfeld 28"/>
            <p:cNvSpPr txBox="1"/>
            <p:nvPr/>
          </p:nvSpPr>
          <p:spPr>
            <a:xfrm>
              <a:off x="9210701" y="-13627077"/>
              <a:ext cx="1740090" cy="87789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216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v.Chr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.: Beide Seiten wollen nun eine entscheidende Schlacht</a:t>
              </a:r>
            </a:p>
          </p:txBody>
        </p:sp>
        <p:cxnSp>
          <p:nvCxnSpPr>
            <p:cNvPr id="30" name="Gerade Verbindung mit Pfeil 29"/>
            <p:cNvCxnSpPr>
              <a:stCxn id="29" idx="0"/>
            </p:cNvCxnSpPr>
            <p:nvPr/>
          </p:nvCxnSpPr>
          <p:spPr>
            <a:xfrm rot="5400000" flipH="1" flipV="1">
              <a:off x="9805039" y="-13901978"/>
              <a:ext cx="551415" cy="104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1" name="Gruppierung 18"/>
          <p:cNvGrpSpPr/>
          <p:nvPr/>
        </p:nvGrpSpPr>
        <p:grpSpPr>
          <a:xfrm>
            <a:off x="4953000" y="3622250"/>
            <a:ext cx="4063998" cy="2577415"/>
            <a:chOff x="8503012" y="-12711605"/>
            <a:chExt cx="2664252" cy="4324561"/>
          </a:xfrm>
        </p:grpSpPr>
        <p:sp>
          <p:nvSpPr>
            <p:cNvPr id="34" name="Textfeld 33"/>
            <p:cNvSpPr txBox="1"/>
            <p:nvPr/>
          </p:nvSpPr>
          <p:spPr>
            <a:xfrm>
              <a:off x="8503012" y="-9626424"/>
              <a:ext cx="2664252" cy="12393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216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erringt den überwältigenden Sieg in der Umfassungsschlacht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Cannae</a:t>
              </a:r>
              <a:r>
                <a:rPr lang="de-DE" sz="1400" dirty="0" smtClean="0">
                  <a:solidFill>
                    <a:srgbClr val="143C78"/>
                  </a:solidFill>
                </a:rPr>
                <a:t>, bei der</a:t>
              </a:r>
              <a:r>
                <a:rPr lang="de-DE" sz="1400" dirty="0" smtClean="0">
                  <a:solidFill>
                    <a:srgbClr val="143C78"/>
                  </a:solidFill>
                </a:rPr>
                <a:t> mind. </a:t>
              </a:r>
              <a:r>
                <a:rPr lang="de-DE" sz="1400" dirty="0" smtClean="0">
                  <a:solidFill>
                    <a:srgbClr val="143C78"/>
                  </a:solidFill>
                </a:rPr>
                <a:t>50‘000</a:t>
              </a:r>
              <a:r>
                <a:rPr lang="de-DE" sz="1400" dirty="0" smtClean="0">
                  <a:solidFill>
                    <a:srgbClr val="143C78"/>
                  </a:solidFill>
                </a:rPr>
                <a:t> der 80‘000 </a:t>
              </a:r>
              <a:r>
                <a:rPr lang="de-DE" sz="1400" dirty="0" smtClean="0">
                  <a:solidFill>
                    <a:srgbClr val="143C78"/>
                  </a:solidFill>
                </a:rPr>
                <a:t>römischen Soldaten fallen</a:t>
              </a:r>
            </a:p>
          </p:txBody>
        </p:sp>
        <p:cxnSp>
          <p:nvCxnSpPr>
            <p:cNvPr id="35" name="Gerade Verbindung mit Pfeil 34"/>
            <p:cNvCxnSpPr>
              <a:stCxn id="34" idx="0"/>
            </p:cNvCxnSpPr>
            <p:nvPr/>
          </p:nvCxnSpPr>
          <p:spPr>
            <a:xfrm rot="16200000" flipV="1">
              <a:off x="8219287" y="-11242277"/>
              <a:ext cx="3085179" cy="14652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36" name="Pfeil nach rechts 35"/>
          <p:cNvSpPr/>
          <p:nvPr/>
        </p:nvSpPr>
        <p:spPr>
          <a:xfrm>
            <a:off x="5078539" y="1486114"/>
            <a:ext cx="3962400" cy="738664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217 </a:t>
            </a:r>
            <a:r>
              <a:rPr lang="de-DE" sz="1400" dirty="0" err="1" smtClean="0">
                <a:solidFill>
                  <a:srgbClr val="660032"/>
                </a:solidFill>
              </a:rPr>
              <a:t>v.Chr</a:t>
            </a:r>
            <a:r>
              <a:rPr lang="de-DE" sz="1400" dirty="0" smtClean="0">
                <a:solidFill>
                  <a:srgbClr val="660032"/>
                </a:solidFill>
              </a:rPr>
              <a:t>.: Nach der schweren Niederlage am </a:t>
            </a:r>
            <a:r>
              <a:rPr lang="de-DE" sz="1400" dirty="0" err="1" smtClean="0">
                <a:solidFill>
                  <a:srgbClr val="660032"/>
                </a:solidFill>
              </a:rPr>
              <a:t>Tresimenischen</a:t>
            </a:r>
            <a:r>
              <a:rPr lang="de-DE" sz="1400" dirty="0" smtClean="0">
                <a:solidFill>
                  <a:srgbClr val="660032"/>
                </a:solidFill>
              </a:rPr>
              <a:t> See verfolgen die Römer eine abwartende &amp; zermürbende Strategie </a:t>
            </a:r>
            <a:endParaRPr lang="de-DE" sz="1400" dirty="0">
              <a:solidFill>
                <a:srgbClr val="660032"/>
              </a:solidFill>
            </a:endParaRPr>
          </a:p>
        </p:txBody>
      </p:sp>
      <p:cxnSp>
        <p:nvCxnSpPr>
          <p:cNvPr id="77" name="Gerade Verbindung mit Pfeil 76"/>
          <p:cNvCxnSpPr/>
          <p:nvPr/>
        </p:nvCxnSpPr>
        <p:spPr>
          <a:xfrm rot="5400000" flipH="1" flipV="1">
            <a:off x="3072560" y="2873310"/>
            <a:ext cx="715149" cy="353331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cxnSp>
        <p:nvCxnSpPr>
          <p:cNvPr id="79" name="Gerade Verbindung mit Pfeil 78"/>
          <p:cNvCxnSpPr/>
          <p:nvPr/>
        </p:nvCxnSpPr>
        <p:spPr>
          <a:xfrm flipV="1">
            <a:off x="3619500" y="2377302"/>
            <a:ext cx="748755" cy="276999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cxnSp>
        <p:nvCxnSpPr>
          <p:cNvPr id="81" name="Gerade Verbindung mit Pfeil 80"/>
          <p:cNvCxnSpPr/>
          <p:nvPr/>
        </p:nvCxnSpPr>
        <p:spPr>
          <a:xfrm>
            <a:off x="4380955" y="2393666"/>
            <a:ext cx="526777" cy="1588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pic>
        <p:nvPicPr>
          <p:cNvPr id="72" name="Bild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22" y="1453979"/>
            <a:ext cx="2124177" cy="2698784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8"/>
          <p:cNvGrpSpPr/>
          <p:nvPr/>
        </p:nvGrpSpPr>
        <p:grpSpPr>
          <a:xfrm>
            <a:off x="838199" y="894463"/>
            <a:ext cx="4180991" cy="1381354"/>
            <a:chOff x="9386756" y="-13627078"/>
            <a:chExt cx="1894025" cy="2317730"/>
          </a:xfrm>
        </p:grpSpPr>
        <p:sp>
          <p:nvSpPr>
            <p:cNvPr id="19" name="Textfeld 18"/>
            <p:cNvSpPr txBox="1"/>
            <p:nvPr/>
          </p:nvSpPr>
          <p:spPr>
            <a:xfrm>
              <a:off x="9386756" y="-13627078"/>
              <a:ext cx="1564035" cy="12393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218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überquert mit Kriegselefanten unter Verlusten die Alpen &amp; siegt danach in Gefechten in Oberitalien</a:t>
              </a:r>
            </a:p>
          </p:txBody>
        </p:sp>
        <p:cxnSp>
          <p:nvCxnSpPr>
            <p:cNvPr id="20" name="Gerade Verbindung mit Pfeil 19"/>
            <p:cNvCxnSpPr>
              <a:stCxn id="19" idx="2"/>
            </p:cNvCxnSpPr>
            <p:nvPr/>
          </p:nvCxnSpPr>
          <p:spPr>
            <a:xfrm rot="16200000" flipH="1">
              <a:off x="10185600" y="-12404529"/>
              <a:ext cx="1078354" cy="111200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ung 23"/>
          <p:cNvGrpSpPr/>
          <p:nvPr/>
        </p:nvGrpSpPr>
        <p:grpSpPr>
          <a:xfrm>
            <a:off x="838198" y="1056218"/>
            <a:ext cx="7416799" cy="4944533"/>
            <a:chOff x="838198" y="1056218"/>
            <a:chExt cx="7416799" cy="4944533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198" y="1056218"/>
              <a:ext cx="7416799" cy="49445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26" name="Gruppierung 30"/>
            <p:cNvGrpSpPr/>
            <p:nvPr/>
          </p:nvGrpSpPr>
          <p:grpSpPr>
            <a:xfrm>
              <a:off x="5830516" y="3155950"/>
              <a:ext cx="1049474" cy="276999"/>
              <a:chOff x="4110533" y="4562919"/>
              <a:chExt cx="1049474" cy="276999"/>
            </a:xfrm>
          </p:grpSpPr>
          <p:sp>
            <p:nvSpPr>
              <p:cNvPr id="68" name="Oval 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9" name="Textfeld 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6438900" y="4561701"/>
              <a:ext cx="1049474" cy="276999"/>
              <a:chOff x="4110533" y="4562919"/>
              <a:chExt cx="1049474" cy="276999"/>
            </a:xfrm>
          </p:grpSpPr>
          <p:sp>
            <p:nvSpPr>
              <p:cNvPr id="66" name="Oval 1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7" name="Textfeld 1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Syrakus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6485500" y="4291052"/>
              <a:ext cx="1049474" cy="276999"/>
              <a:chOff x="4110533" y="4562919"/>
              <a:chExt cx="1049474" cy="276999"/>
            </a:xfrm>
          </p:grpSpPr>
          <p:sp>
            <p:nvSpPr>
              <p:cNvPr id="64" name="Oval 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5" name="Textfeld 1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Messina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5078539" y="4481202"/>
              <a:ext cx="1057974" cy="276999"/>
              <a:chOff x="3124559" y="4550219"/>
              <a:chExt cx="1057974" cy="276999"/>
            </a:xfrm>
          </p:grpSpPr>
          <p:sp>
            <p:nvSpPr>
              <p:cNvPr id="62" name="Oval 1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Akragas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5503726" y="4672651"/>
              <a:ext cx="1049474" cy="276999"/>
              <a:chOff x="4110533" y="4562919"/>
              <a:chExt cx="1049474" cy="276999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Aspis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0"/>
            <p:cNvGrpSpPr/>
            <p:nvPr/>
          </p:nvGrpSpPr>
          <p:grpSpPr>
            <a:xfrm>
              <a:off x="4303576" y="4594301"/>
              <a:ext cx="1057974" cy="276999"/>
              <a:chOff x="3124559" y="4550219"/>
              <a:chExt cx="1057974" cy="276999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Karthago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5019189" y="4263502"/>
              <a:ext cx="1057974" cy="276999"/>
              <a:chOff x="3124559" y="4550219"/>
              <a:chExt cx="1057974" cy="276999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Panormos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2978150" y="3784504"/>
              <a:ext cx="1049474" cy="276999"/>
              <a:chOff x="4110533" y="4562919"/>
              <a:chExt cx="1049474" cy="276999"/>
            </a:xfrm>
          </p:grpSpPr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Sagunt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6689490" y="3370650"/>
              <a:ext cx="1049474" cy="276999"/>
              <a:chOff x="4110533" y="4562919"/>
              <a:chExt cx="1049474" cy="276999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Cannae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6447400" y="3521849"/>
              <a:ext cx="1049474" cy="276999"/>
              <a:chOff x="4110533" y="4562919"/>
              <a:chExt cx="1049474" cy="276999"/>
            </a:xfrm>
          </p:grpSpPr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Capua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6921337" y="3605755"/>
              <a:ext cx="1049474" cy="276999"/>
              <a:chOff x="4110533" y="4562919"/>
              <a:chExt cx="1049474" cy="276999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Tarent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2" name="Gruppierung 30"/>
            <p:cNvGrpSpPr/>
            <p:nvPr/>
          </p:nvGrpSpPr>
          <p:grpSpPr>
            <a:xfrm>
              <a:off x="2821124" y="4380802"/>
              <a:ext cx="1193800" cy="276999"/>
              <a:chOff x="4110533" y="4562919"/>
              <a:chExt cx="1193800" cy="276999"/>
            </a:xfrm>
          </p:grpSpPr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116883" y="4562919"/>
                <a:ext cx="11874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Carthago</a:t>
                </a:r>
                <a:r>
                  <a:rPr lang="de-DE" sz="1200" dirty="0" smtClean="0">
                    <a:solidFill>
                      <a:srgbClr val="143C78"/>
                    </a:solidFill>
                  </a:rPr>
                  <a:t> Nova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3" name="Gruppierung 30"/>
            <p:cNvGrpSpPr/>
            <p:nvPr/>
          </p:nvGrpSpPr>
          <p:grpSpPr>
            <a:xfrm>
              <a:off x="1689100" y="4402002"/>
              <a:ext cx="1049474" cy="276999"/>
              <a:chOff x="4110533" y="4562919"/>
              <a:chExt cx="1049474" cy="276999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Ilipia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Hannibal findet keine Entscheidung in Italien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17751" y="1985708"/>
            <a:ext cx="6195752" cy="2648680"/>
            <a:chOff x="11999722" y="-11398742"/>
            <a:chExt cx="3053865" cy="4444132"/>
          </a:xfrm>
        </p:grpSpPr>
        <p:sp>
          <p:nvSpPr>
            <p:cNvPr id="19" name="Textfeld 18"/>
            <p:cNvSpPr txBox="1"/>
            <p:nvPr/>
          </p:nvSpPr>
          <p:spPr>
            <a:xfrm>
              <a:off x="11999722" y="-11398742"/>
              <a:ext cx="2202533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212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Römische Kräfte erobern auch gegen punischen Widerstand Syrakus, wobei auch Archimedes getötet wird</a:t>
              </a:r>
            </a:p>
          </p:txBody>
        </p:sp>
        <p:cxnSp>
          <p:nvCxnSpPr>
            <p:cNvPr id="20" name="Gerade Verbindung mit Pfeil 19"/>
            <p:cNvCxnSpPr>
              <a:endCxn id="19" idx="3"/>
            </p:cNvCxnSpPr>
            <p:nvPr/>
          </p:nvCxnSpPr>
          <p:spPr>
            <a:xfrm rot="16200000" flipV="1">
              <a:off x="12625329" y="-9382869"/>
              <a:ext cx="4005184" cy="85133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" name="Gruppierung 18"/>
          <p:cNvGrpSpPr/>
          <p:nvPr/>
        </p:nvGrpSpPr>
        <p:grpSpPr>
          <a:xfrm>
            <a:off x="6579788" y="2333478"/>
            <a:ext cx="2385749" cy="1322193"/>
            <a:chOff x="9386756" y="-13627070"/>
            <a:chExt cx="1564035" cy="2218460"/>
          </a:xfrm>
        </p:grpSpPr>
        <p:sp>
          <p:nvSpPr>
            <p:cNvPr id="17" name="Textfeld 16"/>
            <p:cNvSpPr txBox="1"/>
            <p:nvPr/>
          </p:nvSpPr>
          <p:spPr>
            <a:xfrm>
              <a:off x="9386756" y="-13627070"/>
              <a:ext cx="1564035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212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belagert die Festung in Tarent</a:t>
              </a:r>
            </a:p>
          </p:txBody>
        </p:sp>
        <p:cxnSp>
          <p:nvCxnSpPr>
            <p:cNvPr id="18" name="Gerade Verbindung mit Pfeil 17"/>
            <p:cNvCxnSpPr>
              <a:endCxn id="17" idx="2"/>
            </p:cNvCxnSpPr>
            <p:nvPr/>
          </p:nvCxnSpPr>
          <p:spPr>
            <a:xfrm rot="5400000" flipH="1" flipV="1">
              <a:off x="9257263" y="-12320121"/>
              <a:ext cx="1340560" cy="48246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" name="Gruppierung 18"/>
          <p:cNvGrpSpPr/>
          <p:nvPr/>
        </p:nvGrpSpPr>
        <p:grpSpPr>
          <a:xfrm>
            <a:off x="6591303" y="3782353"/>
            <a:ext cx="2419226" cy="875444"/>
            <a:chOff x="7341040" y="-12975934"/>
            <a:chExt cx="1585982" cy="1468877"/>
          </a:xfrm>
        </p:grpSpPr>
        <p:sp>
          <p:nvSpPr>
            <p:cNvPr id="22" name="Textfeld 21"/>
            <p:cNvSpPr txBox="1"/>
            <p:nvPr/>
          </p:nvSpPr>
          <p:spPr>
            <a:xfrm>
              <a:off x="7929138" y="-12384950"/>
              <a:ext cx="997884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212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Rom belagert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Capua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>
              <a:endCxn id="22" idx="1"/>
            </p:cNvCxnSpPr>
            <p:nvPr/>
          </p:nvCxnSpPr>
          <p:spPr>
            <a:xfrm>
              <a:off x="7341040" y="-12975934"/>
              <a:ext cx="588099" cy="102993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" name="Gruppierung 18"/>
          <p:cNvGrpSpPr/>
          <p:nvPr/>
        </p:nvGrpSpPr>
        <p:grpSpPr>
          <a:xfrm>
            <a:off x="4686300" y="3420253"/>
            <a:ext cx="4309927" cy="1922132"/>
            <a:chOff x="9342860" y="-21492171"/>
            <a:chExt cx="2825476" cy="3225075"/>
          </a:xfrm>
        </p:grpSpPr>
        <p:sp>
          <p:nvSpPr>
            <p:cNvPr id="29" name="Textfeld 28"/>
            <p:cNvSpPr txBox="1"/>
            <p:nvPr/>
          </p:nvSpPr>
          <p:spPr>
            <a:xfrm>
              <a:off x="9342860" y="-19144988"/>
              <a:ext cx="2825476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212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Um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Capua</a:t>
              </a:r>
              <a:r>
                <a:rPr lang="de-DE" sz="1400" dirty="0" smtClean="0">
                  <a:solidFill>
                    <a:srgbClr val="143C78"/>
                  </a:solidFill>
                </a:rPr>
                <a:t> zu helfen, unternimmt Hannibal einen Scheinangriff auf Rom (Hannibal ad portas)</a:t>
              </a:r>
            </a:p>
          </p:txBody>
        </p:sp>
        <p:cxnSp>
          <p:nvCxnSpPr>
            <p:cNvPr id="30" name="Gerade Verbindung mit Pfeil 29"/>
            <p:cNvCxnSpPr>
              <a:stCxn id="29" idx="0"/>
            </p:cNvCxnSpPr>
            <p:nvPr/>
          </p:nvCxnSpPr>
          <p:spPr>
            <a:xfrm rot="16200000" flipV="1">
              <a:off x="9301697" y="-20598882"/>
              <a:ext cx="2347191" cy="56061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5503725" y="5342392"/>
            <a:ext cx="3186022" cy="633420"/>
            <a:chOff x="10123048" y="-13047037"/>
            <a:chExt cx="2088673" cy="1062795"/>
          </a:xfrm>
        </p:grpSpPr>
        <p:sp>
          <p:nvSpPr>
            <p:cNvPr id="34" name="Textfeld 33"/>
            <p:cNvSpPr txBox="1"/>
            <p:nvPr/>
          </p:nvSpPr>
          <p:spPr>
            <a:xfrm>
              <a:off x="10123048" y="-12862135"/>
              <a:ext cx="2088673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212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Hannibals Scheinangriff auf Rom scheitert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Capua</a:t>
              </a:r>
              <a:r>
                <a:rPr lang="de-DE" sz="1400" dirty="0" smtClean="0">
                  <a:solidFill>
                    <a:srgbClr val="660032"/>
                  </a:solidFill>
                </a:rPr>
                <a:t> fällt</a:t>
              </a:r>
            </a:p>
          </p:txBody>
        </p:sp>
        <p:cxnSp>
          <p:nvCxnSpPr>
            <p:cNvPr id="35" name="Gerade Verbindung mit Pfeil 34"/>
            <p:cNvCxnSpPr>
              <a:stCxn id="34" idx="0"/>
              <a:endCxn id="29" idx="2"/>
            </p:cNvCxnSpPr>
            <p:nvPr/>
          </p:nvCxnSpPr>
          <p:spPr>
            <a:xfrm rot="16200000" flipV="1">
              <a:off x="10991196" y="-13038329"/>
              <a:ext cx="184898" cy="167481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36" name="Pfeil nach rechts 35"/>
          <p:cNvSpPr/>
          <p:nvPr/>
        </p:nvSpPr>
        <p:spPr>
          <a:xfrm>
            <a:off x="217750" y="879658"/>
            <a:ext cx="5461001" cy="954107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143C78"/>
                </a:solidFill>
              </a:rPr>
              <a:t>Ab 216 </a:t>
            </a:r>
            <a:r>
              <a:rPr lang="de-DE" sz="1400" dirty="0" err="1" smtClean="0">
                <a:solidFill>
                  <a:srgbClr val="143C78"/>
                </a:solidFill>
              </a:rPr>
              <a:t>v.Chr</a:t>
            </a:r>
            <a:r>
              <a:rPr lang="de-DE" sz="1400" dirty="0" smtClean="0">
                <a:solidFill>
                  <a:srgbClr val="143C78"/>
                </a:solidFill>
              </a:rPr>
              <a:t>.: Hannibal versucht das römische Bündnissystem zu aufzulösen, kann aber nur einzelne Städte zum Überlaufen bewegen; die wichtigsten Verbündeten Hannibals sind Syrakus, </a:t>
            </a:r>
            <a:r>
              <a:rPr lang="de-DE" sz="1400" dirty="0" err="1" smtClean="0">
                <a:solidFill>
                  <a:srgbClr val="143C78"/>
                </a:solidFill>
              </a:rPr>
              <a:t>Capua</a:t>
            </a:r>
            <a:r>
              <a:rPr lang="de-DE" sz="1400" dirty="0" smtClean="0">
                <a:solidFill>
                  <a:srgbClr val="143C78"/>
                </a:solidFill>
              </a:rPr>
              <a:t> &amp; Tarent, dessen Festung allerdings noch von Römern gehalten wird</a:t>
            </a:r>
            <a:endParaRPr lang="de-DE" sz="1400" dirty="0">
              <a:solidFill>
                <a:srgbClr val="143C78"/>
              </a:solidFill>
            </a:endParaRPr>
          </a:p>
        </p:txBody>
      </p:sp>
      <p:sp>
        <p:nvSpPr>
          <p:cNvPr id="21" name="Pfeil nach rechts 20"/>
          <p:cNvSpPr/>
          <p:nvPr/>
        </p:nvSpPr>
        <p:spPr>
          <a:xfrm>
            <a:off x="217750" y="5541486"/>
            <a:ext cx="4864099" cy="738664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Hannibals Plan, Bundesgenossen Roms zum Überlaufen zu bewegen, scheitert, da er seine wichtigsten Bundesgenossen nicht schützen kann (allg. als Kriegswende angesehen)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8" name="Gerade Verbindung mit Pfeil 87"/>
          <p:cNvCxnSpPr/>
          <p:nvPr/>
        </p:nvCxnSpPr>
        <p:spPr>
          <a:xfrm rot="10800000">
            <a:off x="6136514" y="3420251"/>
            <a:ext cx="704751" cy="235422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grpSp>
        <p:nvGrpSpPr>
          <p:cNvPr id="75" name="Gruppierung 74"/>
          <p:cNvGrpSpPr/>
          <p:nvPr/>
        </p:nvGrpSpPr>
        <p:grpSpPr>
          <a:xfrm>
            <a:off x="120918" y="2621163"/>
            <a:ext cx="3136363" cy="2525314"/>
            <a:chOff x="120918" y="2621163"/>
            <a:chExt cx="3136363" cy="2525314"/>
          </a:xfrm>
        </p:grpSpPr>
        <p:pic>
          <p:nvPicPr>
            <p:cNvPr id="70" name="Bild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18" y="2621163"/>
              <a:ext cx="3136363" cy="2523182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4" name="Textfeld 73"/>
            <p:cNvSpPr txBox="1"/>
            <p:nvPr/>
          </p:nvSpPr>
          <p:spPr>
            <a:xfrm>
              <a:off x="120918" y="4838700"/>
              <a:ext cx="31090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Kralle des Archimedes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/>
        </p:nvGrpSpPr>
        <p:grpSpPr>
          <a:xfrm>
            <a:off x="838198" y="1056218"/>
            <a:ext cx="7416799" cy="4944533"/>
            <a:chOff x="838198" y="1056218"/>
            <a:chExt cx="7416799" cy="4944533"/>
          </a:xfrm>
        </p:grpSpPr>
        <p:pic>
          <p:nvPicPr>
            <p:cNvPr id="21" name="Bild 2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198" y="1056218"/>
              <a:ext cx="7416799" cy="49445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24" name="Gruppierung 30"/>
            <p:cNvGrpSpPr/>
            <p:nvPr/>
          </p:nvGrpSpPr>
          <p:grpSpPr>
            <a:xfrm>
              <a:off x="5830516" y="3155950"/>
              <a:ext cx="1049474" cy="276999"/>
              <a:chOff x="4110533" y="4562919"/>
              <a:chExt cx="1049474" cy="276999"/>
            </a:xfrm>
          </p:grpSpPr>
          <p:sp>
            <p:nvSpPr>
              <p:cNvPr id="63" name="Oval 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6438900" y="4561701"/>
              <a:ext cx="1049474" cy="276999"/>
              <a:chOff x="4110533" y="4562919"/>
              <a:chExt cx="1049474" cy="276999"/>
            </a:xfrm>
          </p:grpSpPr>
          <p:sp>
            <p:nvSpPr>
              <p:cNvPr id="61" name="Oval 1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1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Syrakus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6485500" y="4291052"/>
              <a:ext cx="1049474" cy="276999"/>
              <a:chOff x="4110533" y="4562919"/>
              <a:chExt cx="1049474" cy="276999"/>
            </a:xfrm>
          </p:grpSpPr>
          <p:sp>
            <p:nvSpPr>
              <p:cNvPr id="59" name="Oval 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1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Messina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5078539" y="4481202"/>
              <a:ext cx="1057974" cy="276999"/>
              <a:chOff x="3124559" y="4550219"/>
              <a:chExt cx="1057974" cy="276999"/>
            </a:xfrm>
          </p:grpSpPr>
          <p:sp>
            <p:nvSpPr>
              <p:cNvPr id="57" name="Oval 1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Akragas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5503726" y="4672651"/>
              <a:ext cx="1049474" cy="276999"/>
              <a:chOff x="4110533" y="4562919"/>
              <a:chExt cx="1049474" cy="276999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Aspis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4303576" y="4594301"/>
              <a:ext cx="1057974" cy="276999"/>
              <a:chOff x="3124559" y="4550219"/>
              <a:chExt cx="105797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Karthago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5019189" y="4263502"/>
              <a:ext cx="1057974" cy="276999"/>
              <a:chOff x="3124559" y="4550219"/>
              <a:chExt cx="105797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Panormos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0"/>
            <p:cNvGrpSpPr/>
            <p:nvPr/>
          </p:nvGrpSpPr>
          <p:grpSpPr>
            <a:xfrm>
              <a:off x="2978150" y="3784504"/>
              <a:ext cx="1049474" cy="276999"/>
              <a:chOff x="4110533" y="4562919"/>
              <a:chExt cx="1049474" cy="276999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Sagunt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4" name="Gruppierung 30"/>
            <p:cNvGrpSpPr/>
            <p:nvPr/>
          </p:nvGrpSpPr>
          <p:grpSpPr>
            <a:xfrm>
              <a:off x="6689490" y="3370650"/>
              <a:ext cx="1049474" cy="276999"/>
              <a:chOff x="4110533" y="4562919"/>
              <a:chExt cx="1049474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Cannae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5" name="Gruppierung 30"/>
            <p:cNvGrpSpPr/>
            <p:nvPr/>
          </p:nvGrpSpPr>
          <p:grpSpPr>
            <a:xfrm>
              <a:off x="6447400" y="3521849"/>
              <a:ext cx="1049474" cy="276999"/>
              <a:chOff x="4110533" y="4562919"/>
              <a:chExt cx="1049474" cy="276999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Capua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6" name="Gruppierung 30"/>
            <p:cNvGrpSpPr/>
            <p:nvPr/>
          </p:nvGrpSpPr>
          <p:grpSpPr>
            <a:xfrm>
              <a:off x="6921337" y="3605755"/>
              <a:ext cx="1049474" cy="276999"/>
              <a:chOff x="4110533" y="4562919"/>
              <a:chExt cx="1049474" cy="276999"/>
            </a:xfrm>
          </p:grpSpPr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Tarent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7" name="Gruppierung 30"/>
            <p:cNvGrpSpPr/>
            <p:nvPr/>
          </p:nvGrpSpPr>
          <p:grpSpPr>
            <a:xfrm>
              <a:off x="2821124" y="4380802"/>
              <a:ext cx="1193800" cy="276999"/>
              <a:chOff x="4110533" y="4562919"/>
              <a:chExt cx="1193800" cy="276999"/>
            </a:xfrm>
          </p:grpSpPr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4116883" y="4562919"/>
                <a:ext cx="11874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Carthago</a:t>
                </a:r>
                <a:r>
                  <a:rPr lang="de-DE" sz="1200" dirty="0" smtClean="0">
                    <a:solidFill>
                      <a:srgbClr val="143C78"/>
                    </a:solidFill>
                  </a:rPr>
                  <a:t> Nova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8" name="Gruppierung 30"/>
            <p:cNvGrpSpPr/>
            <p:nvPr/>
          </p:nvGrpSpPr>
          <p:grpSpPr>
            <a:xfrm>
              <a:off x="1689100" y="4402002"/>
              <a:ext cx="1049474" cy="276999"/>
              <a:chOff x="4110533" y="4562919"/>
              <a:chExt cx="1049474" cy="276999"/>
            </a:xfrm>
          </p:grpSpPr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Ilipia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Römische Erfolge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43145" y="1009907"/>
            <a:ext cx="3681151" cy="3284857"/>
            <a:chOff x="9145306" y="-14523268"/>
            <a:chExt cx="2413267" cy="5511559"/>
          </a:xfrm>
        </p:grpSpPr>
        <p:sp>
          <p:nvSpPr>
            <p:cNvPr id="19" name="Textfeld 18"/>
            <p:cNvSpPr txBox="1"/>
            <p:nvPr/>
          </p:nvSpPr>
          <p:spPr>
            <a:xfrm>
              <a:off x="9145306" y="-14523268"/>
              <a:ext cx="2413267" cy="123938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Bis 211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Zwei römische Armeen rücken nach Süd-Spanien vor &amp; bedrohen die dortigen punischen Besitzungen (von Hannibals Familie)</a:t>
              </a:r>
            </a:p>
          </p:txBody>
        </p:sp>
        <p:cxnSp>
          <p:nvCxnSpPr>
            <p:cNvPr id="20" name="Gerade Verbindung mit Pfeil 19"/>
            <p:cNvCxnSpPr>
              <a:endCxn id="19" idx="2"/>
            </p:cNvCxnSpPr>
            <p:nvPr/>
          </p:nvCxnSpPr>
          <p:spPr>
            <a:xfrm rot="16200000" flipV="1">
              <a:off x="8332414" y="-11264360"/>
              <a:ext cx="4272177" cy="23312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" name="Gruppierung 18"/>
          <p:cNvGrpSpPr/>
          <p:nvPr/>
        </p:nvGrpSpPr>
        <p:grpSpPr>
          <a:xfrm>
            <a:off x="3924293" y="1226839"/>
            <a:ext cx="3441715" cy="738664"/>
            <a:chOff x="11643018" y="-18600522"/>
            <a:chExt cx="2256295" cy="1239379"/>
          </a:xfrm>
        </p:grpSpPr>
        <p:sp>
          <p:nvSpPr>
            <p:cNvPr id="17" name="Textfeld 16"/>
            <p:cNvSpPr txBox="1"/>
            <p:nvPr/>
          </p:nvSpPr>
          <p:spPr>
            <a:xfrm>
              <a:off x="11867823" y="-18600522"/>
              <a:ext cx="2031490" cy="123937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211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Hannibals Bruder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Hasdrubal</a:t>
              </a:r>
              <a:r>
                <a:rPr lang="de-DE" sz="1400" dirty="0" smtClean="0">
                  <a:solidFill>
                    <a:srgbClr val="143C78"/>
                  </a:solidFill>
                </a:rPr>
                <a:t> besiegt die beiden römischen Armeen &amp; reduziert die damit verbundene Gefahr</a:t>
              </a:r>
            </a:p>
          </p:txBody>
        </p:sp>
        <p:cxnSp>
          <p:nvCxnSpPr>
            <p:cNvPr id="18" name="Gerade Verbindung mit Pfeil 17"/>
            <p:cNvCxnSpPr>
              <a:stCxn id="17" idx="1"/>
              <a:endCxn id="19" idx="3"/>
            </p:cNvCxnSpPr>
            <p:nvPr/>
          </p:nvCxnSpPr>
          <p:spPr>
            <a:xfrm rot="10800000">
              <a:off x="11643018" y="-18344815"/>
              <a:ext cx="224805" cy="36398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" name="Gruppierung 18"/>
          <p:cNvGrpSpPr/>
          <p:nvPr/>
        </p:nvGrpSpPr>
        <p:grpSpPr>
          <a:xfrm>
            <a:off x="5090023" y="2057792"/>
            <a:ext cx="3858953" cy="1502159"/>
            <a:chOff x="8171191" y="-11910712"/>
            <a:chExt cx="1564035" cy="2520421"/>
          </a:xfrm>
        </p:grpSpPr>
        <p:sp>
          <p:nvSpPr>
            <p:cNvPr id="22" name="Textfeld 21"/>
            <p:cNvSpPr txBox="1"/>
            <p:nvPr/>
          </p:nvSpPr>
          <p:spPr>
            <a:xfrm>
              <a:off x="8171191" y="-11910712"/>
              <a:ext cx="1564035" cy="123937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Ab 211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 zieht durch Süd-Italien &amp; es kommt zu mehreren Gefechten, ohne dass eine Seite entscheidend siegen kann</a:t>
              </a:r>
            </a:p>
          </p:txBody>
        </p:sp>
        <p:cxnSp>
          <p:nvCxnSpPr>
            <p:cNvPr id="23" name="Gerade Verbindung mit Pfeil 22"/>
            <p:cNvCxnSpPr>
              <a:endCxn id="22" idx="2"/>
            </p:cNvCxnSpPr>
            <p:nvPr/>
          </p:nvCxnSpPr>
          <p:spPr>
            <a:xfrm rot="5400000" flipH="1" flipV="1">
              <a:off x="8221645" y="-10121854"/>
              <a:ext cx="1281040" cy="18208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" name="Gruppierung 18"/>
          <p:cNvGrpSpPr/>
          <p:nvPr/>
        </p:nvGrpSpPr>
        <p:grpSpPr>
          <a:xfrm>
            <a:off x="2959570" y="4639152"/>
            <a:ext cx="5409728" cy="1561558"/>
            <a:chOff x="9330264" y="-13217832"/>
            <a:chExt cx="1602052" cy="2620086"/>
          </a:xfrm>
        </p:grpSpPr>
        <p:sp>
          <p:nvSpPr>
            <p:cNvPr id="29" name="Textfeld 28"/>
            <p:cNvSpPr txBox="1"/>
            <p:nvPr/>
          </p:nvSpPr>
          <p:spPr>
            <a:xfrm>
              <a:off x="9368281" y="-11837126"/>
              <a:ext cx="1564035" cy="12393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209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Die restlichen römischen Truppen in Spanien unter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Publius</a:t>
              </a:r>
              <a:r>
                <a:rPr lang="de-DE" sz="1400" dirty="0" smtClean="0">
                  <a:solidFill>
                    <a:srgbClr val="660032"/>
                  </a:solidFill>
                </a:rPr>
                <a:t> Cornelius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Scipio</a:t>
              </a:r>
              <a:r>
                <a:rPr lang="de-DE" sz="1400" dirty="0" smtClean="0">
                  <a:solidFill>
                    <a:srgbClr val="660032"/>
                  </a:solidFill>
                </a:rPr>
                <a:t> (späterer Ehrenname: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Scipio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Africanus</a:t>
              </a:r>
              <a:r>
                <a:rPr lang="de-DE" sz="1400" dirty="0" smtClean="0">
                  <a:solidFill>
                    <a:srgbClr val="660032"/>
                  </a:solidFill>
                </a:rPr>
                <a:t> Major) erobern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Carthago</a:t>
              </a:r>
              <a:r>
                <a:rPr lang="de-DE" sz="1400" dirty="0" smtClean="0">
                  <a:solidFill>
                    <a:srgbClr val="660032"/>
                  </a:solidFill>
                </a:rPr>
                <a:t> Nova (Cartagena, punische Regionalhauptstadt)</a:t>
              </a:r>
            </a:p>
          </p:txBody>
        </p:sp>
        <p:cxnSp>
          <p:nvCxnSpPr>
            <p:cNvPr id="30" name="Gerade Verbindung mit Pfeil 29"/>
            <p:cNvCxnSpPr>
              <a:endCxn id="29" idx="0"/>
            </p:cNvCxnSpPr>
            <p:nvPr/>
          </p:nvCxnSpPr>
          <p:spPr>
            <a:xfrm>
              <a:off x="9330264" y="-13217832"/>
              <a:ext cx="820034" cy="138070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66" name="Gerade Verbindung mit Pfeil 65"/>
          <p:cNvCxnSpPr/>
          <p:nvPr/>
        </p:nvCxnSpPr>
        <p:spPr>
          <a:xfrm rot="5400000">
            <a:off x="2451023" y="3702952"/>
            <a:ext cx="708231" cy="346025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660032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/>
        </p:nvGrpSpPr>
        <p:grpSpPr>
          <a:xfrm>
            <a:off x="838198" y="1056218"/>
            <a:ext cx="7416799" cy="4944533"/>
            <a:chOff x="838198" y="1056218"/>
            <a:chExt cx="7416799" cy="4944533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198" y="1056218"/>
              <a:ext cx="7416799" cy="49445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18" name="Gruppierung 30"/>
            <p:cNvGrpSpPr/>
            <p:nvPr/>
          </p:nvGrpSpPr>
          <p:grpSpPr>
            <a:xfrm>
              <a:off x="5830516" y="3155950"/>
              <a:ext cx="1049474" cy="276999"/>
              <a:chOff x="4110533" y="4562919"/>
              <a:chExt cx="1049474" cy="276999"/>
            </a:xfrm>
          </p:grpSpPr>
          <p:sp>
            <p:nvSpPr>
              <p:cNvPr id="64" name="Oval 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5" name="Textfeld 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1" name="Gruppierung 30"/>
            <p:cNvGrpSpPr/>
            <p:nvPr/>
          </p:nvGrpSpPr>
          <p:grpSpPr>
            <a:xfrm>
              <a:off x="6438900" y="4561701"/>
              <a:ext cx="1049474" cy="276999"/>
              <a:chOff x="4110533" y="4562919"/>
              <a:chExt cx="1049474" cy="276999"/>
            </a:xfrm>
          </p:grpSpPr>
          <p:sp>
            <p:nvSpPr>
              <p:cNvPr id="62" name="Oval 1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3" name="Textfeld 1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Syrakus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4" name="Gruppierung 30"/>
            <p:cNvGrpSpPr/>
            <p:nvPr/>
          </p:nvGrpSpPr>
          <p:grpSpPr>
            <a:xfrm>
              <a:off x="6485500" y="4291052"/>
              <a:ext cx="1049474" cy="276999"/>
              <a:chOff x="4110533" y="4562919"/>
              <a:chExt cx="1049474" cy="276999"/>
            </a:xfrm>
          </p:grpSpPr>
          <p:sp>
            <p:nvSpPr>
              <p:cNvPr id="60" name="Oval 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1" name="Textfeld 1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Messina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" name="Gruppierung 30"/>
            <p:cNvGrpSpPr/>
            <p:nvPr/>
          </p:nvGrpSpPr>
          <p:grpSpPr>
            <a:xfrm>
              <a:off x="5078539" y="4481202"/>
              <a:ext cx="1057974" cy="276999"/>
              <a:chOff x="3124559" y="4550219"/>
              <a:chExt cx="1057974" cy="276999"/>
            </a:xfrm>
          </p:grpSpPr>
          <p:sp>
            <p:nvSpPr>
              <p:cNvPr id="58" name="Oval 1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Akragas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" name="Gruppierung 30"/>
            <p:cNvGrpSpPr/>
            <p:nvPr/>
          </p:nvGrpSpPr>
          <p:grpSpPr>
            <a:xfrm>
              <a:off x="5503726" y="4672651"/>
              <a:ext cx="1049474" cy="276999"/>
              <a:chOff x="4110533" y="4562919"/>
              <a:chExt cx="1049474" cy="276999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Aspis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7" name="Gruppierung 30"/>
            <p:cNvGrpSpPr/>
            <p:nvPr/>
          </p:nvGrpSpPr>
          <p:grpSpPr>
            <a:xfrm>
              <a:off x="4303576" y="4594301"/>
              <a:ext cx="1057974" cy="276999"/>
              <a:chOff x="3124559" y="4550219"/>
              <a:chExt cx="1057974" cy="276999"/>
            </a:xfrm>
          </p:grpSpPr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Karthago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8" name="Gruppierung 30"/>
            <p:cNvGrpSpPr/>
            <p:nvPr/>
          </p:nvGrpSpPr>
          <p:grpSpPr>
            <a:xfrm>
              <a:off x="5019189" y="4263502"/>
              <a:ext cx="1057974" cy="276999"/>
              <a:chOff x="3124559" y="4550219"/>
              <a:chExt cx="1057974" cy="276999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Panormos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30"/>
            <p:cNvGrpSpPr/>
            <p:nvPr/>
          </p:nvGrpSpPr>
          <p:grpSpPr>
            <a:xfrm>
              <a:off x="2978150" y="3784504"/>
              <a:ext cx="1049474" cy="276999"/>
              <a:chOff x="4110533" y="4562919"/>
              <a:chExt cx="1049474" cy="276999"/>
            </a:xfrm>
          </p:grpSpPr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Sagunt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0" name="Gruppierung 30"/>
            <p:cNvGrpSpPr/>
            <p:nvPr/>
          </p:nvGrpSpPr>
          <p:grpSpPr>
            <a:xfrm>
              <a:off x="6689490" y="3370650"/>
              <a:ext cx="1049474" cy="276999"/>
              <a:chOff x="4110533" y="4562919"/>
              <a:chExt cx="1049474" cy="276999"/>
            </a:xfrm>
          </p:grpSpPr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Cannae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6447400" y="3521849"/>
              <a:ext cx="1049474" cy="276999"/>
              <a:chOff x="4110533" y="4562919"/>
              <a:chExt cx="1049474" cy="276999"/>
            </a:xfrm>
          </p:grpSpPr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Capua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6921337" y="3605755"/>
              <a:ext cx="1049474" cy="276999"/>
              <a:chOff x="4110533" y="4562919"/>
              <a:chExt cx="1049474" cy="276999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Tarent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0"/>
            <p:cNvGrpSpPr/>
            <p:nvPr/>
          </p:nvGrpSpPr>
          <p:grpSpPr>
            <a:xfrm>
              <a:off x="2821124" y="4380802"/>
              <a:ext cx="1193800" cy="276999"/>
              <a:chOff x="4110533" y="4562919"/>
              <a:chExt cx="1193800" cy="276999"/>
            </a:xfrm>
          </p:grpSpPr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4116883" y="4562919"/>
                <a:ext cx="11874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Carthago</a:t>
                </a:r>
                <a:r>
                  <a:rPr lang="de-DE" sz="1200" dirty="0" smtClean="0">
                    <a:solidFill>
                      <a:srgbClr val="143C78"/>
                    </a:solidFill>
                  </a:rPr>
                  <a:t> Nova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1689100" y="4402002"/>
              <a:ext cx="1049474" cy="276999"/>
              <a:chOff x="4110533" y="4562919"/>
              <a:chExt cx="1049474" cy="276999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Ilipia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Römische Erfolge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79399" y="955420"/>
            <a:ext cx="4734452" cy="1299810"/>
            <a:chOff x="9169068" y="-14614675"/>
            <a:chExt cx="3103783" cy="2180908"/>
          </a:xfrm>
        </p:grpSpPr>
        <p:sp>
          <p:nvSpPr>
            <p:cNvPr id="19" name="Textfeld 18"/>
            <p:cNvSpPr txBox="1"/>
            <p:nvPr/>
          </p:nvSpPr>
          <p:spPr>
            <a:xfrm>
              <a:off x="9169068" y="-14614675"/>
              <a:ext cx="2196796" cy="123937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207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Hannibals Bruder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Hasdrubal</a:t>
              </a:r>
              <a:r>
                <a:rPr lang="de-DE" sz="1400" dirty="0" smtClean="0">
                  <a:solidFill>
                    <a:srgbClr val="143C78"/>
                  </a:solidFill>
                </a:rPr>
                <a:t> überquert die Alpen, um sich mit dem dortigen punischen Herr zu vereinigen</a:t>
              </a:r>
            </a:p>
          </p:txBody>
        </p:sp>
        <p:cxnSp>
          <p:nvCxnSpPr>
            <p:cNvPr id="20" name="Gerade Verbindung mit Pfeil 19"/>
            <p:cNvCxnSpPr>
              <a:stCxn id="19" idx="3"/>
            </p:cNvCxnSpPr>
            <p:nvPr/>
          </p:nvCxnSpPr>
          <p:spPr>
            <a:xfrm>
              <a:off x="11365865" y="-13994988"/>
              <a:ext cx="906986" cy="156122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" name="Gruppierung 18"/>
          <p:cNvGrpSpPr/>
          <p:nvPr/>
        </p:nvGrpSpPr>
        <p:grpSpPr>
          <a:xfrm>
            <a:off x="5276850" y="1195918"/>
            <a:ext cx="3721100" cy="1490080"/>
            <a:chOff x="8171191" y="-11910712"/>
            <a:chExt cx="1564035" cy="2500155"/>
          </a:xfrm>
        </p:grpSpPr>
        <p:sp>
          <p:nvSpPr>
            <p:cNvPr id="22" name="Textfeld 21"/>
            <p:cNvSpPr txBox="1"/>
            <p:nvPr/>
          </p:nvSpPr>
          <p:spPr>
            <a:xfrm>
              <a:off x="8171191" y="-11910712"/>
              <a:ext cx="1564035" cy="123937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207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Die Römer schlagen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Hasdrubals</a:t>
              </a:r>
              <a:r>
                <a:rPr lang="de-DE" sz="1400" dirty="0" smtClean="0">
                  <a:solidFill>
                    <a:srgbClr val="660032"/>
                  </a:solidFill>
                </a:rPr>
                <a:t> Armee in der Schlacht am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Metaurus</a:t>
              </a:r>
              <a:r>
                <a:rPr lang="de-DE" sz="1400" dirty="0" smtClean="0">
                  <a:solidFill>
                    <a:srgbClr val="660032"/>
                  </a:solidFill>
                </a:rPr>
                <a:t>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Hasdrubal</a:t>
              </a:r>
              <a:r>
                <a:rPr lang="de-DE" sz="1400" dirty="0" smtClean="0">
                  <a:solidFill>
                    <a:srgbClr val="660032"/>
                  </a:solidFill>
                </a:rPr>
                <a:t> fällt &amp; sein Kopf wird an Hannibal geschickt</a:t>
              </a:r>
            </a:p>
          </p:txBody>
        </p:sp>
        <p:cxnSp>
          <p:nvCxnSpPr>
            <p:cNvPr id="23" name="Gerade Verbindung mit Pfeil 22"/>
            <p:cNvCxnSpPr>
              <a:endCxn id="22" idx="2"/>
            </p:cNvCxnSpPr>
            <p:nvPr/>
          </p:nvCxnSpPr>
          <p:spPr>
            <a:xfrm flipV="1">
              <a:off x="8395898" y="-10671331"/>
              <a:ext cx="557310" cy="126077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" name="Gruppierung 18"/>
          <p:cNvGrpSpPr/>
          <p:nvPr/>
        </p:nvGrpSpPr>
        <p:grpSpPr>
          <a:xfrm>
            <a:off x="955189" y="4672649"/>
            <a:ext cx="4064000" cy="1212233"/>
            <a:chOff x="9006208" y="-19432522"/>
            <a:chExt cx="2246476" cy="2033971"/>
          </a:xfrm>
        </p:grpSpPr>
        <p:sp>
          <p:nvSpPr>
            <p:cNvPr id="34" name="Textfeld 33"/>
            <p:cNvSpPr txBox="1"/>
            <p:nvPr/>
          </p:nvSpPr>
          <p:spPr>
            <a:xfrm>
              <a:off x="9006208" y="-18276447"/>
              <a:ext cx="2246476" cy="87789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206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Scipio</a:t>
              </a:r>
              <a:r>
                <a:rPr lang="de-DE" sz="1400" dirty="0" smtClean="0">
                  <a:solidFill>
                    <a:srgbClr val="660032"/>
                  </a:solidFill>
                </a:rPr>
                <a:t> siegt entscheidend in der Schlacht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Ilipia</a:t>
              </a:r>
              <a:r>
                <a:rPr lang="de-DE" sz="1400" dirty="0" smtClean="0">
                  <a:solidFill>
                    <a:srgbClr val="660032"/>
                  </a:solidFill>
                </a:rPr>
                <a:t> auf dem Spanischen Kriegsschauplatz</a:t>
              </a:r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 rot="10800000">
              <a:off x="9451697" y="-19432522"/>
              <a:ext cx="712555" cy="115607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6" name="Gruppierung 18"/>
          <p:cNvGrpSpPr/>
          <p:nvPr/>
        </p:nvGrpSpPr>
        <p:grpSpPr>
          <a:xfrm>
            <a:off x="5019190" y="5598654"/>
            <a:ext cx="3667610" cy="523220"/>
            <a:chOff x="9275710" y="-13754962"/>
            <a:chExt cx="1675080" cy="877897"/>
          </a:xfrm>
        </p:grpSpPr>
        <p:sp>
          <p:nvSpPr>
            <p:cNvPr id="37" name="Textfeld 36"/>
            <p:cNvSpPr txBox="1"/>
            <p:nvPr/>
          </p:nvSpPr>
          <p:spPr>
            <a:xfrm>
              <a:off x="9386755" y="-13754962"/>
              <a:ext cx="1564035" cy="87789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205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v.Chr</a:t>
              </a:r>
              <a:r>
                <a:rPr lang="de-DE" sz="1400" dirty="0" smtClean="0">
                  <a:solidFill>
                    <a:srgbClr val="143C78"/>
                  </a:solidFill>
                </a:rPr>
                <a:t>.: Die Karthager unter Hannibals Bruder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Mago</a:t>
              </a:r>
              <a:r>
                <a:rPr lang="de-DE" sz="1400" dirty="0" smtClean="0">
                  <a:solidFill>
                    <a:srgbClr val="143C78"/>
                  </a:solidFill>
                </a:rPr>
                <a:t> geben Spanien auf</a:t>
              </a:r>
            </a:p>
          </p:txBody>
        </p:sp>
        <p:cxnSp>
          <p:nvCxnSpPr>
            <p:cNvPr id="38" name="Gerade Verbindung mit Pfeil 37"/>
            <p:cNvCxnSpPr>
              <a:stCxn id="37" idx="1"/>
              <a:endCxn id="34" idx="3"/>
            </p:cNvCxnSpPr>
            <p:nvPr/>
          </p:nvCxnSpPr>
          <p:spPr>
            <a:xfrm rot="10800000">
              <a:off x="9275710" y="-13713649"/>
              <a:ext cx="111045" cy="39763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68" name="Gerade Verbindung mit Pfeil 67"/>
          <p:cNvCxnSpPr/>
          <p:nvPr/>
        </p:nvCxnSpPr>
        <p:spPr>
          <a:xfrm rot="5400000" flipH="1" flipV="1">
            <a:off x="3161460" y="2873310"/>
            <a:ext cx="715149" cy="353331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cxnSp>
        <p:nvCxnSpPr>
          <p:cNvPr id="69" name="Gerade Verbindung mit Pfeil 68"/>
          <p:cNvCxnSpPr/>
          <p:nvPr/>
        </p:nvCxnSpPr>
        <p:spPr>
          <a:xfrm flipV="1">
            <a:off x="3708400" y="2377302"/>
            <a:ext cx="748755" cy="276999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cxnSp>
        <p:nvCxnSpPr>
          <p:cNvPr id="70" name="Gerade Verbindung mit Pfeil 69"/>
          <p:cNvCxnSpPr/>
          <p:nvPr/>
        </p:nvCxnSpPr>
        <p:spPr>
          <a:xfrm flipV="1">
            <a:off x="4469855" y="2377302"/>
            <a:ext cx="526777" cy="16364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cxnSp>
        <p:nvCxnSpPr>
          <p:cNvPr id="71" name="Gerade Verbindung mit Pfeil 70"/>
          <p:cNvCxnSpPr/>
          <p:nvPr/>
        </p:nvCxnSpPr>
        <p:spPr>
          <a:xfrm>
            <a:off x="5078539" y="2377302"/>
            <a:ext cx="688575" cy="276999"/>
          </a:xfrm>
          <a:prstGeom prst="straightConnector1">
            <a:avLst/>
          </a:prstGeom>
          <a:solidFill>
            <a:schemeClr val="bg1">
              <a:alpha val="83000"/>
            </a:schemeClr>
          </a:solidFill>
          <a:ln w="25400" cap="flat" cmpd="sng" algn="ctr">
            <a:solidFill>
              <a:srgbClr val="143C78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</p:cxnSp>
      <p:pic>
        <p:nvPicPr>
          <p:cNvPr id="66" name="Bild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4" y="1788301"/>
            <a:ext cx="2081076" cy="211665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ung 25"/>
          <p:cNvGrpSpPr/>
          <p:nvPr/>
        </p:nvGrpSpPr>
        <p:grpSpPr>
          <a:xfrm>
            <a:off x="838198" y="1056218"/>
            <a:ext cx="7416799" cy="4944533"/>
            <a:chOff x="838198" y="1056218"/>
            <a:chExt cx="7416799" cy="4944533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198" y="1056218"/>
              <a:ext cx="7416799" cy="49445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grpSp>
          <p:nvGrpSpPr>
            <p:cNvPr id="28" name="Gruppierung 30"/>
            <p:cNvGrpSpPr/>
            <p:nvPr/>
          </p:nvGrpSpPr>
          <p:grpSpPr>
            <a:xfrm>
              <a:off x="5830516" y="3155950"/>
              <a:ext cx="1049474" cy="276999"/>
              <a:chOff x="4110533" y="4562919"/>
              <a:chExt cx="1049474" cy="276999"/>
            </a:xfrm>
          </p:grpSpPr>
          <p:sp>
            <p:nvSpPr>
              <p:cNvPr id="69" name="Oval 7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70" name="Textfeld 8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9" name="Gruppierung 30"/>
            <p:cNvGrpSpPr/>
            <p:nvPr/>
          </p:nvGrpSpPr>
          <p:grpSpPr>
            <a:xfrm>
              <a:off x="6438900" y="4561701"/>
              <a:ext cx="1049474" cy="276999"/>
              <a:chOff x="4110533" y="4562919"/>
              <a:chExt cx="1049474" cy="276999"/>
            </a:xfrm>
          </p:grpSpPr>
          <p:sp>
            <p:nvSpPr>
              <p:cNvPr id="67" name="Oval 1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8" name="Textfeld 1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Syrakus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0" name="Gruppierung 30"/>
            <p:cNvGrpSpPr/>
            <p:nvPr/>
          </p:nvGrpSpPr>
          <p:grpSpPr>
            <a:xfrm>
              <a:off x="6485500" y="4291052"/>
              <a:ext cx="1049474" cy="276999"/>
              <a:chOff x="4110533" y="4562919"/>
              <a:chExt cx="1049474" cy="276999"/>
            </a:xfrm>
          </p:grpSpPr>
          <p:sp>
            <p:nvSpPr>
              <p:cNvPr id="65" name="Oval 13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6" name="Textfeld 14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Messina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1" name="Gruppierung 30"/>
            <p:cNvGrpSpPr/>
            <p:nvPr/>
          </p:nvGrpSpPr>
          <p:grpSpPr>
            <a:xfrm>
              <a:off x="5078539" y="4481202"/>
              <a:ext cx="1057974" cy="276999"/>
              <a:chOff x="3124559" y="4550219"/>
              <a:chExt cx="1057974" cy="276999"/>
            </a:xfrm>
          </p:grpSpPr>
          <p:sp>
            <p:nvSpPr>
              <p:cNvPr id="63" name="Oval 1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4" name="Textfeld 63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Akragas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" name="Gruppierung 30"/>
            <p:cNvGrpSpPr/>
            <p:nvPr/>
          </p:nvGrpSpPr>
          <p:grpSpPr>
            <a:xfrm>
              <a:off x="5503726" y="4672651"/>
              <a:ext cx="1049474" cy="276999"/>
              <a:chOff x="4110533" y="4562919"/>
              <a:chExt cx="1049474" cy="276999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Aspis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" name="Gruppierung 30"/>
            <p:cNvGrpSpPr/>
            <p:nvPr/>
          </p:nvGrpSpPr>
          <p:grpSpPr>
            <a:xfrm>
              <a:off x="4303576" y="4594301"/>
              <a:ext cx="1057974" cy="276999"/>
              <a:chOff x="3124559" y="4550219"/>
              <a:chExt cx="1057974" cy="276999"/>
            </a:xfrm>
          </p:grpSpPr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Karthago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6" name="Gruppierung 30"/>
            <p:cNvGrpSpPr/>
            <p:nvPr/>
          </p:nvGrpSpPr>
          <p:grpSpPr>
            <a:xfrm>
              <a:off x="5019189" y="4263502"/>
              <a:ext cx="1057974" cy="276999"/>
              <a:chOff x="3124559" y="4550219"/>
              <a:chExt cx="1057974" cy="276999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3124559" y="45502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err="1" smtClean="0">
                    <a:solidFill>
                      <a:srgbClr val="143C78"/>
                    </a:solidFill>
                  </a:rPr>
                  <a:t>Panormos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9" name="Gruppierung 30"/>
            <p:cNvGrpSpPr/>
            <p:nvPr/>
          </p:nvGrpSpPr>
          <p:grpSpPr>
            <a:xfrm>
              <a:off x="2978150" y="3784504"/>
              <a:ext cx="1049474" cy="276999"/>
              <a:chOff x="4110533" y="4562919"/>
              <a:chExt cx="1049474" cy="276999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Sagunt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0" name="Gruppierung 30"/>
            <p:cNvGrpSpPr/>
            <p:nvPr/>
          </p:nvGrpSpPr>
          <p:grpSpPr>
            <a:xfrm>
              <a:off x="6689490" y="3370650"/>
              <a:ext cx="1049474" cy="276999"/>
              <a:chOff x="4110533" y="4562919"/>
              <a:chExt cx="1049474" cy="276999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Cannae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1" name="Gruppierung 30"/>
            <p:cNvGrpSpPr/>
            <p:nvPr/>
          </p:nvGrpSpPr>
          <p:grpSpPr>
            <a:xfrm>
              <a:off x="6447400" y="3521849"/>
              <a:ext cx="1049474" cy="276999"/>
              <a:chOff x="4110533" y="4562919"/>
              <a:chExt cx="1049474" cy="276999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Capua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2" name="Gruppierung 30"/>
            <p:cNvGrpSpPr/>
            <p:nvPr/>
          </p:nvGrpSpPr>
          <p:grpSpPr>
            <a:xfrm>
              <a:off x="6921337" y="3605755"/>
              <a:ext cx="1049474" cy="276999"/>
              <a:chOff x="4110533" y="4562919"/>
              <a:chExt cx="1049474" cy="276999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Tarent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3" name="Gruppierung 30"/>
            <p:cNvGrpSpPr/>
            <p:nvPr/>
          </p:nvGrpSpPr>
          <p:grpSpPr>
            <a:xfrm>
              <a:off x="2821124" y="4380802"/>
              <a:ext cx="1193800" cy="276999"/>
              <a:chOff x="4110533" y="4562919"/>
              <a:chExt cx="1193800" cy="276999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4116883" y="4562919"/>
                <a:ext cx="11874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Carthago</a:t>
                </a:r>
                <a:r>
                  <a:rPr lang="de-DE" sz="1200" dirty="0" smtClean="0">
                    <a:solidFill>
                      <a:srgbClr val="143C78"/>
                    </a:solidFill>
                  </a:rPr>
                  <a:t> Nova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44" name="Gruppierung 30"/>
            <p:cNvGrpSpPr/>
            <p:nvPr/>
          </p:nvGrpSpPr>
          <p:grpSpPr>
            <a:xfrm>
              <a:off x="1689100" y="4402002"/>
              <a:ext cx="1049474" cy="276999"/>
              <a:chOff x="4110533" y="4562919"/>
              <a:chExt cx="1049474" cy="276999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4116883" y="45629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err="1" smtClean="0">
                    <a:solidFill>
                      <a:srgbClr val="143C78"/>
                    </a:solidFill>
                  </a:rPr>
                  <a:t>Ilipia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Invasion Afrikas &amp; Kriegsende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383104" y="805364"/>
            <a:ext cx="3753409" cy="3852437"/>
            <a:chOff x="9386756" y="-13627059"/>
            <a:chExt cx="1564035" cy="6463862"/>
          </a:xfrm>
        </p:grpSpPr>
        <p:sp>
          <p:nvSpPr>
            <p:cNvPr id="19" name="Textfeld 18"/>
            <p:cNvSpPr txBox="1"/>
            <p:nvPr/>
          </p:nvSpPr>
          <p:spPr>
            <a:xfrm>
              <a:off x="9386756" y="-13627059"/>
              <a:ext cx="1564035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204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Scipio</a:t>
              </a:r>
              <a:r>
                <a:rPr lang="de-DE" sz="1400" dirty="0" smtClean="0">
                  <a:solidFill>
                    <a:srgbClr val="660032"/>
                  </a:solidFill>
                </a:rPr>
                <a:t> landet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mit Überlebenden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Cannae</a:t>
              </a:r>
              <a:r>
                <a:rPr lang="de-DE" sz="1400" dirty="0" smtClean="0">
                  <a:solidFill>
                    <a:srgbClr val="660032"/>
                  </a:solidFill>
                </a:rPr>
                <a:t>) in Afrika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Utica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19"/>
            <p:cNvCxnSpPr>
              <a:stCxn id="19" idx="2"/>
            </p:cNvCxnSpPr>
            <p:nvPr/>
          </p:nvCxnSpPr>
          <p:spPr>
            <a:xfrm rot="16200000" flipH="1">
              <a:off x="7571292" y="-10151687"/>
              <a:ext cx="5585972" cy="39100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" name="Gruppierung 18"/>
          <p:cNvGrpSpPr/>
          <p:nvPr/>
        </p:nvGrpSpPr>
        <p:grpSpPr>
          <a:xfrm>
            <a:off x="1060056" y="1555923"/>
            <a:ext cx="4017569" cy="3315379"/>
            <a:chOff x="8465285" y="-15139665"/>
            <a:chExt cx="2633814" cy="5562750"/>
          </a:xfrm>
        </p:grpSpPr>
        <p:sp>
          <p:nvSpPr>
            <p:cNvPr id="22" name="Textfeld 21"/>
            <p:cNvSpPr txBox="1"/>
            <p:nvPr/>
          </p:nvSpPr>
          <p:spPr>
            <a:xfrm>
              <a:off x="8465285" y="-15139665"/>
              <a:ext cx="1734714" cy="87789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204 – 202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Scipio</a:t>
              </a:r>
              <a:r>
                <a:rPr lang="de-DE" sz="1400" dirty="0" smtClean="0">
                  <a:solidFill>
                    <a:srgbClr val="660032"/>
                  </a:solidFill>
                </a:rPr>
                <a:t> setzt die Karthager in Afrika unter Druck</a:t>
              </a:r>
            </a:p>
          </p:txBody>
        </p:sp>
        <p:cxnSp>
          <p:nvCxnSpPr>
            <p:cNvPr id="23" name="Gerade Verbindung mit Pfeil 22"/>
            <p:cNvCxnSpPr>
              <a:stCxn id="22" idx="2"/>
            </p:cNvCxnSpPr>
            <p:nvPr/>
          </p:nvCxnSpPr>
          <p:spPr>
            <a:xfrm rot="16200000" flipH="1">
              <a:off x="7873444" y="-12802570"/>
              <a:ext cx="4684854" cy="176645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" name="Gruppierung 18"/>
          <p:cNvGrpSpPr/>
          <p:nvPr/>
        </p:nvGrpSpPr>
        <p:grpSpPr>
          <a:xfrm>
            <a:off x="5302250" y="4214593"/>
            <a:ext cx="3651541" cy="738664"/>
            <a:chOff x="9108586" y="-14571118"/>
            <a:chExt cx="2193643" cy="1239382"/>
          </a:xfrm>
        </p:grpSpPr>
        <p:sp>
          <p:nvSpPr>
            <p:cNvPr id="34" name="Textfeld 33"/>
            <p:cNvSpPr txBox="1"/>
            <p:nvPr/>
          </p:nvSpPr>
          <p:spPr>
            <a:xfrm>
              <a:off x="9738194" y="-14571118"/>
              <a:ext cx="1564035" cy="123938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202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v.Chr</a:t>
              </a:r>
              <a:r>
                <a:rPr lang="de-DE" sz="1400" dirty="0" smtClean="0">
                  <a:solidFill>
                    <a:srgbClr val="660032"/>
                  </a:solidFill>
                </a:rPr>
                <a:t>.: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Scipio</a:t>
              </a:r>
              <a:r>
                <a:rPr lang="de-DE" sz="1400" dirty="0" smtClean="0">
                  <a:solidFill>
                    <a:srgbClr val="660032"/>
                  </a:solidFill>
                </a:rPr>
                <a:t> besiegt Hannibal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kriegsentscheidend</a:t>
              </a:r>
              <a:r>
                <a:rPr lang="de-DE" sz="1400" dirty="0" smtClean="0">
                  <a:solidFill>
                    <a:srgbClr val="660032"/>
                  </a:solidFill>
                </a:rPr>
                <a:t> in der Schlacht bei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Zama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35" name="Gerade Verbindung mit Pfeil 34"/>
            <p:cNvCxnSpPr>
              <a:endCxn id="34" idx="1"/>
            </p:cNvCxnSpPr>
            <p:nvPr/>
          </p:nvCxnSpPr>
          <p:spPr>
            <a:xfrm flipV="1">
              <a:off x="9108586" y="-13951419"/>
              <a:ext cx="629607" cy="37562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" name="Gruppierung 18"/>
          <p:cNvGrpSpPr/>
          <p:nvPr/>
        </p:nvGrpSpPr>
        <p:grpSpPr>
          <a:xfrm>
            <a:off x="6121695" y="4953267"/>
            <a:ext cx="2538150" cy="551501"/>
            <a:chOff x="9197972" y="-13929534"/>
            <a:chExt cx="1564035" cy="925351"/>
          </a:xfrm>
        </p:grpSpPr>
        <p:sp>
          <p:nvSpPr>
            <p:cNvPr id="37" name="Textfeld 36"/>
            <p:cNvSpPr txBox="1"/>
            <p:nvPr/>
          </p:nvSpPr>
          <p:spPr>
            <a:xfrm>
              <a:off x="9197972" y="-13520595"/>
              <a:ext cx="1564035" cy="51641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Karthago sucht um Frieden nach</a:t>
              </a:r>
            </a:p>
          </p:txBody>
        </p:sp>
        <p:cxnSp>
          <p:nvCxnSpPr>
            <p:cNvPr id="38" name="Gerade Verbindung mit Pfeil 37"/>
            <p:cNvCxnSpPr>
              <a:stCxn id="37" idx="0"/>
              <a:endCxn id="34" idx="2"/>
            </p:cNvCxnSpPr>
            <p:nvPr/>
          </p:nvCxnSpPr>
          <p:spPr>
            <a:xfrm rot="5400000" flipH="1" flipV="1">
              <a:off x="9856018" y="-13805563"/>
              <a:ext cx="408942" cy="160999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6" name="Gruppierung 18"/>
          <p:cNvGrpSpPr/>
          <p:nvPr/>
        </p:nvGrpSpPr>
        <p:grpSpPr>
          <a:xfrm>
            <a:off x="178722" y="1817536"/>
            <a:ext cx="2385749" cy="1386813"/>
            <a:chOff x="9386754" y="-15459658"/>
            <a:chExt cx="1564035" cy="2326893"/>
          </a:xfrm>
        </p:grpSpPr>
        <p:sp>
          <p:nvSpPr>
            <p:cNvPr id="17" name="Textfeld 16"/>
            <p:cNvSpPr txBox="1"/>
            <p:nvPr/>
          </p:nvSpPr>
          <p:spPr>
            <a:xfrm>
              <a:off x="9386754" y="-14010661"/>
              <a:ext cx="1564035" cy="87789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143C78"/>
                  </a:solidFill>
                </a:rPr>
                <a:t>Hannibal wird aus Italien nach Karthago zurückbeordert</a:t>
              </a:r>
            </a:p>
          </p:txBody>
        </p:sp>
        <p:cxnSp>
          <p:nvCxnSpPr>
            <p:cNvPr id="18" name="Gerade Verbindung mit Pfeil 17"/>
            <p:cNvCxnSpPr>
              <a:stCxn id="17" idx="0"/>
              <a:endCxn id="22" idx="1"/>
            </p:cNvCxnSpPr>
            <p:nvPr/>
          </p:nvCxnSpPr>
          <p:spPr>
            <a:xfrm rot="16200000" flipV="1">
              <a:off x="9342154" y="-14837279"/>
              <a:ext cx="1448997" cy="204239"/>
            </a:xfrm>
            <a:prstGeom prst="bentConnector4">
              <a:avLst>
                <a:gd name="adj1" fmla="val 34853"/>
                <a:gd name="adj2" fmla="val 301363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1" name="Gruppierung 18"/>
          <p:cNvGrpSpPr/>
          <p:nvPr/>
        </p:nvGrpSpPr>
        <p:grpSpPr>
          <a:xfrm>
            <a:off x="6510900" y="5504765"/>
            <a:ext cx="2385749" cy="620628"/>
            <a:chOff x="9386754" y="-14152022"/>
            <a:chExt cx="1564035" cy="1041333"/>
          </a:xfrm>
        </p:grpSpPr>
        <p:sp>
          <p:nvSpPr>
            <p:cNvPr id="24" name="Textfeld 23"/>
            <p:cNvSpPr txBox="1"/>
            <p:nvPr/>
          </p:nvSpPr>
          <p:spPr>
            <a:xfrm>
              <a:off x="9386754" y="-13627099"/>
              <a:ext cx="1564035" cy="51641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v.Chr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.: Friedensvertrag</a:t>
              </a:r>
            </a:p>
          </p:txBody>
        </p:sp>
        <p:cxnSp>
          <p:nvCxnSpPr>
            <p:cNvPr id="25" name="Gerade Verbindung mit Pfeil 24"/>
            <p:cNvCxnSpPr>
              <a:stCxn id="24" idx="0"/>
              <a:endCxn id="37" idx="2"/>
            </p:cNvCxnSpPr>
            <p:nvPr/>
          </p:nvCxnSpPr>
          <p:spPr>
            <a:xfrm rot="16200000" flipV="1">
              <a:off x="9803707" y="-13992154"/>
              <a:ext cx="524933" cy="20519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4" name="Gruppierung 73"/>
          <p:cNvGrpSpPr/>
          <p:nvPr/>
        </p:nvGrpSpPr>
        <p:grpSpPr>
          <a:xfrm>
            <a:off x="6040411" y="1428923"/>
            <a:ext cx="3000478" cy="2739700"/>
            <a:chOff x="6040411" y="1428923"/>
            <a:chExt cx="3000478" cy="2739700"/>
          </a:xfrm>
        </p:grpSpPr>
        <p:sp>
          <p:nvSpPr>
            <p:cNvPr id="73" name="Textfeld 72"/>
            <p:cNvSpPr txBox="1"/>
            <p:nvPr/>
          </p:nvSpPr>
          <p:spPr>
            <a:xfrm>
              <a:off x="6040411" y="3645403"/>
              <a:ext cx="300047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43C7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143C78"/>
                  </a:solidFill>
                </a:rPr>
                <a:t>Scipio</a:t>
              </a:r>
              <a:r>
                <a:rPr lang="de-DE" sz="1400" dirty="0" smtClean="0">
                  <a:solidFill>
                    <a:srgbClr val="143C78"/>
                  </a:solidFill>
                </a:rPr>
                <a:t> &amp; Hannibal treffen sich vor der Schlacht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Zama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pic>
          <p:nvPicPr>
            <p:cNvPr id="72" name="Bild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1763" y="1428923"/>
              <a:ext cx="2989126" cy="221648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</p:grpSp>
      <p:grpSp>
        <p:nvGrpSpPr>
          <p:cNvPr id="76" name="Gruppierung 75"/>
          <p:cNvGrpSpPr/>
          <p:nvPr/>
        </p:nvGrpSpPr>
        <p:grpSpPr>
          <a:xfrm>
            <a:off x="178722" y="3897604"/>
            <a:ext cx="2874724" cy="2377457"/>
            <a:chOff x="178722" y="3897604"/>
            <a:chExt cx="2874724" cy="2377457"/>
          </a:xfrm>
        </p:grpSpPr>
        <p:sp>
          <p:nvSpPr>
            <p:cNvPr id="75" name="Textfeld 74"/>
            <p:cNvSpPr txBox="1"/>
            <p:nvPr/>
          </p:nvSpPr>
          <p:spPr>
            <a:xfrm>
              <a:off x="178722" y="5751841"/>
              <a:ext cx="287472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43C7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143C78"/>
                  </a:solidFill>
                </a:rPr>
                <a:t>Karthagischer</a:t>
              </a:r>
              <a:r>
                <a:rPr lang="de-DE" sz="1400" dirty="0" smtClean="0">
                  <a:solidFill>
                    <a:srgbClr val="143C78"/>
                  </a:solidFill>
                </a:rPr>
                <a:t> Angriff in der Schlacht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Zama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pic>
          <p:nvPicPr>
            <p:cNvPr id="71" name="Bild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22" y="3897604"/>
              <a:ext cx="2874724" cy="186407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861</Words>
  <Application>Microsoft Macintosh PowerPoint</Application>
  <PresentationFormat>Bildschirmpräsentation (4:3)</PresentationFormat>
  <Paragraphs>166</Paragraphs>
  <Slides>11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Office-Design</vt:lpstr>
      <vt:lpstr>Geschichte in fünf Der Zweite Punische Krieg 218 – 201 v.Chr.</vt:lpstr>
      <vt:lpstr>Überblick</vt:lpstr>
      <vt:lpstr>Hintergrund</vt:lpstr>
      <vt:lpstr>Kriegsanlass</vt:lpstr>
      <vt:lpstr>Hannibal überquert die Alpen &amp; Erfolge Karthagos</vt:lpstr>
      <vt:lpstr>Hannibal findet keine Entscheidung in Italien</vt:lpstr>
      <vt:lpstr>Römische Erfolge</vt:lpstr>
      <vt:lpstr>Römische Erfolge</vt:lpstr>
      <vt:lpstr>Invasion Afrikas &amp; Kriegsende</vt:lpstr>
      <vt:lpstr>Folgen</vt:lpstr>
      <vt:lpstr>Folie 11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495</cp:revision>
  <cp:lastPrinted>2015-03-25T14:34:47Z</cp:lastPrinted>
  <dcterms:created xsi:type="dcterms:W3CDTF">2015-09-10T08:56:51Z</dcterms:created>
  <dcterms:modified xsi:type="dcterms:W3CDTF">2015-09-10T11:23:12Z</dcterms:modified>
</cp:coreProperties>
</file>