
<file path=[Content_Types].xml><?xml version="1.0" encoding="utf-8"?>
<Types xmlns="http://schemas.openxmlformats.org/package/2006/content-types">
  <Override PartName="/docProps/core.xml" ContentType="application/vnd.openxmlformats-package.core-propertie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312" r:id="rId3"/>
    <p:sldId id="501" r:id="rId4"/>
    <p:sldId id="502" r:id="rId5"/>
    <p:sldId id="504" r:id="rId6"/>
    <p:sldId id="505" r:id="rId7"/>
    <p:sldId id="506" r:id="rId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Die US-Invasion in Grenada / Operation </a:t>
            </a:r>
            <a:r>
              <a:rPr lang="de-DE" dirty="0" err="1" smtClean="0"/>
              <a:t>Urgent</a:t>
            </a:r>
            <a:r>
              <a:rPr lang="de-DE" dirty="0" smtClean="0"/>
              <a:t> </a:t>
            </a:r>
            <a:r>
              <a:rPr lang="de-DE" dirty="0" err="1" smtClean="0"/>
              <a:t>Fury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(1983)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4026679"/>
            <a:ext cx="5429721" cy="2329671"/>
          </a:xfrm>
        </p:spPr>
        <p:txBody>
          <a:bodyPr>
            <a:normAutofit lnSpcReduction="10000"/>
          </a:bodyPr>
          <a:lstStyle/>
          <a:p>
            <a:r>
              <a:rPr lang="de-DE" sz="1600" dirty="0" smtClean="0"/>
              <a:t>Datum</a:t>
            </a:r>
          </a:p>
          <a:p>
            <a:pPr lvl="1"/>
            <a:r>
              <a:rPr lang="de-DE" dirty="0" smtClean="0"/>
              <a:t>25. Okt. – 15. Dez. 1983</a:t>
            </a:r>
            <a:endParaRPr lang="de-DE" sz="1400" dirty="0" smtClean="0"/>
          </a:p>
          <a:p>
            <a:r>
              <a:rPr lang="de-DE" sz="1600" dirty="0" smtClean="0"/>
              <a:t>Ort</a:t>
            </a:r>
          </a:p>
          <a:p>
            <a:pPr lvl="1"/>
            <a:r>
              <a:rPr lang="de-DE" sz="1400" dirty="0" smtClean="0"/>
              <a:t>Grenada, Karibik</a:t>
            </a:r>
          </a:p>
          <a:p>
            <a:r>
              <a:rPr lang="de-DE" dirty="0" smtClean="0"/>
              <a:t>Beginn</a:t>
            </a:r>
          </a:p>
          <a:p>
            <a:pPr lvl="1"/>
            <a:r>
              <a:rPr lang="de-DE" dirty="0" smtClean="0"/>
              <a:t>Landung von US-Truppen in Grenada</a:t>
            </a:r>
          </a:p>
          <a:p>
            <a:r>
              <a:rPr lang="de-DE" dirty="0" smtClean="0"/>
              <a:t>Ende</a:t>
            </a:r>
          </a:p>
          <a:p>
            <a:pPr lvl="1"/>
            <a:r>
              <a:rPr lang="de-DE" dirty="0" smtClean="0"/>
              <a:t>Abzug der US-Truppen nach (</a:t>
            </a:r>
            <a:r>
              <a:rPr lang="de-DE" dirty="0" err="1" smtClean="0"/>
              <a:t>Wieder-)Einsetzung</a:t>
            </a:r>
            <a:r>
              <a:rPr lang="de-DE" dirty="0" smtClean="0"/>
              <a:t> von Gouverneur Paul </a:t>
            </a:r>
            <a:r>
              <a:rPr lang="de-DE" dirty="0" err="1" smtClean="0"/>
              <a:t>Scoon</a:t>
            </a:r>
            <a:r>
              <a:rPr lang="de-DE" dirty="0" smtClean="0"/>
              <a:t> &amp; Regierungschef Nicholas </a:t>
            </a:r>
            <a:r>
              <a:rPr lang="de-DE" dirty="0" err="1" smtClean="0"/>
              <a:t>Brathwaite</a:t>
            </a:r>
            <a:r>
              <a:rPr lang="de-DE" dirty="0" smtClean="0"/>
              <a:t> </a:t>
            </a:r>
          </a:p>
          <a:p>
            <a:pPr lvl="1"/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7023100" y="2386945"/>
            <a:ext cx="1676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Ronald Reagan</a:t>
            </a:r>
          </a:p>
          <a:p>
            <a:r>
              <a:rPr lang="de-DE" sz="1200" dirty="0" smtClean="0">
                <a:solidFill>
                  <a:srgbClr val="143C78"/>
                </a:solidFill>
              </a:rPr>
              <a:t>(1911 – 2004)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023100" y="1536045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USA</a:t>
            </a:r>
            <a:endParaRPr lang="de-DE" sz="1200" dirty="0" smtClean="0">
              <a:solidFill>
                <a:srgbClr val="143C78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791201" y="1119773"/>
            <a:ext cx="2400446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023100" y="437864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Grenada</a:t>
            </a:r>
            <a:endParaRPr lang="de-DE" sz="1200" dirty="0" smtClean="0">
              <a:solidFill>
                <a:srgbClr val="143C78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023099" y="5165923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Kuba</a:t>
            </a:r>
            <a:endParaRPr lang="de-DE" sz="1200" dirty="0" smtClean="0">
              <a:solidFill>
                <a:srgbClr val="143C78"/>
              </a:solidFill>
            </a:endParaRP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921" y="1536045"/>
            <a:ext cx="1136177" cy="597987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732" y="2386945"/>
            <a:ext cx="1132368" cy="1416566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922" y="4378640"/>
            <a:ext cx="1132368" cy="679421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730" y="5165923"/>
            <a:ext cx="1132370" cy="566185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00" y="1003300"/>
            <a:ext cx="5160323" cy="3023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Bild 57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8" y="1072144"/>
            <a:ext cx="8229599" cy="4614654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85" name="Gruppierung 84"/>
          <p:cNvGrpSpPr/>
          <p:nvPr/>
        </p:nvGrpSpPr>
        <p:grpSpPr>
          <a:xfrm>
            <a:off x="6191777" y="4686300"/>
            <a:ext cx="748246" cy="491940"/>
            <a:chOff x="6191777" y="4686300"/>
            <a:chExt cx="748246" cy="491940"/>
          </a:xfrm>
        </p:grpSpPr>
        <p:sp>
          <p:nvSpPr>
            <p:cNvPr id="59" name="Oval 58"/>
            <p:cNvSpPr/>
            <p:nvPr/>
          </p:nvSpPr>
          <p:spPr>
            <a:xfrm>
              <a:off x="6426200" y="4686300"/>
              <a:ext cx="279400" cy="288000"/>
            </a:xfrm>
            <a:prstGeom prst="ellipse">
              <a:avLst/>
            </a:prstGeom>
            <a:noFill/>
            <a:ln w="254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143C78"/>
                </a:solidFill>
              </a:endParaRP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6191777" y="4901241"/>
              <a:ext cx="74824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660032"/>
                  </a:solidFill>
                </a:rPr>
                <a:t>Grenada</a:t>
              </a:r>
              <a:endParaRPr lang="de-DE" sz="1200" dirty="0">
                <a:solidFill>
                  <a:srgbClr val="660032"/>
                </a:solidFill>
              </a:endParaRPr>
            </a:p>
          </p:txBody>
        </p:sp>
      </p:grpSp>
      <p:pic>
        <p:nvPicPr>
          <p:cNvPr id="61" name="Bild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177" y="1181100"/>
            <a:ext cx="506095" cy="266366"/>
          </a:xfrm>
          <a:prstGeom prst="rect">
            <a:avLst/>
          </a:prstGeom>
        </p:spPr>
      </p:pic>
      <p:pic>
        <p:nvPicPr>
          <p:cNvPr id="62" name="Bild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596" y="4671659"/>
            <a:ext cx="504399" cy="302641"/>
          </a:xfrm>
          <a:prstGeom prst="rect">
            <a:avLst/>
          </a:prstGeom>
        </p:spPr>
      </p:pic>
      <p:pic>
        <p:nvPicPr>
          <p:cNvPr id="63" name="Bild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9477" y="3086100"/>
            <a:ext cx="532732" cy="2663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grpSp>
        <p:nvGrpSpPr>
          <p:cNvPr id="5" name="Gruppierung 18"/>
          <p:cNvGrpSpPr/>
          <p:nvPr/>
        </p:nvGrpSpPr>
        <p:grpSpPr>
          <a:xfrm>
            <a:off x="5597191" y="924246"/>
            <a:ext cx="3225618" cy="3709312"/>
            <a:chOff x="665385" y="-3329392"/>
            <a:chExt cx="3904248" cy="3709312"/>
          </a:xfrm>
        </p:grpSpPr>
        <p:sp>
          <p:nvSpPr>
            <p:cNvPr id="6" name="Textfeld 5"/>
            <p:cNvSpPr txBox="1"/>
            <p:nvPr/>
          </p:nvSpPr>
          <p:spPr>
            <a:xfrm>
              <a:off x="665385" y="-3329392"/>
              <a:ext cx="390424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1974: Grenada erhält seine Unabhängigkeit von Großbritannien &amp; wird Commonwealth-Mitglied</a:t>
              </a:r>
            </a:p>
          </p:txBody>
        </p:sp>
        <p:cxnSp>
          <p:nvCxnSpPr>
            <p:cNvPr id="7" name="Gerade Verbindung mit Pfeil 6"/>
            <p:cNvCxnSpPr>
              <a:stCxn id="6" idx="2"/>
            </p:cNvCxnSpPr>
            <p:nvPr/>
          </p:nvCxnSpPr>
          <p:spPr>
            <a:xfrm rot="5400000">
              <a:off x="809202" y="-1428388"/>
              <a:ext cx="2970649" cy="64596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3" name="Gruppierung 18"/>
          <p:cNvGrpSpPr/>
          <p:nvPr/>
        </p:nvGrpSpPr>
        <p:grpSpPr>
          <a:xfrm>
            <a:off x="302729" y="1572279"/>
            <a:ext cx="4828071" cy="2518851"/>
            <a:chOff x="643757" y="-5704247"/>
            <a:chExt cx="4819048" cy="2518851"/>
          </a:xfrm>
        </p:grpSpPr>
        <p:sp>
          <p:nvSpPr>
            <p:cNvPr id="24" name="Textfeld 23"/>
            <p:cNvSpPr txBox="1"/>
            <p:nvPr/>
          </p:nvSpPr>
          <p:spPr>
            <a:xfrm>
              <a:off x="643757" y="-3924060"/>
              <a:ext cx="481904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März 1983: Präsident Reagan warnt, dass der im Bau befindliche Flughafen auf Grenada als sowjetisch-kubanischer Luftwaffenstützpunk eine Gefahr für die USA darstellen könnte</a:t>
              </a:r>
            </a:p>
          </p:txBody>
        </p:sp>
        <p:cxnSp>
          <p:nvCxnSpPr>
            <p:cNvPr id="25" name="Gerade Verbindung mit Pfeil 24"/>
            <p:cNvCxnSpPr>
              <a:endCxn id="24" idx="0"/>
            </p:cNvCxnSpPr>
            <p:nvPr/>
          </p:nvCxnSpPr>
          <p:spPr>
            <a:xfrm rot="16200000" flipH="1">
              <a:off x="2036942" y="-4940400"/>
              <a:ext cx="1780186" cy="252492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Pfeil nach rechts 68"/>
          <p:cNvSpPr/>
          <p:nvPr/>
        </p:nvSpPr>
        <p:spPr>
          <a:xfrm>
            <a:off x="4924018" y="5474585"/>
            <a:ext cx="4032009" cy="738664"/>
          </a:xfrm>
          <a:prstGeom prst="rightArrow">
            <a:avLst>
              <a:gd name="adj1" fmla="val 100000"/>
              <a:gd name="adj2" fmla="val 23477"/>
            </a:avLst>
          </a:prstGeom>
          <a:solidFill>
            <a:srgbClr val="660032">
              <a:alpha val="83000"/>
            </a:srgb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/>
                </a:solidFill>
              </a:rPr>
              <a:t>Instabile Verhältnisse auf Grenada mit Gewalt durch (politische) Gangs &amp; einer am Sozialismus ausgerichteten Regierung</a:t>
            </a:r>
          </a:p>
        </p:txBody>
      </p:sp>
      <p:pic>
        <p:nvPicPr>
          <p:cNvPr id="71" name="Bild 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0" y="4147277"/>
            <a:ext cx="3060699" cy="2065972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82" name="Gruppierung 81"/>
          <p:cNvGrpSpPr/>
          <p:nvPr/>
        </p:nvGrpSpPr>
        <p:grpSpPr>
          <a:xfrm>
            <a:off x="7325995" y="1781904"/>
            <a:ext cx="1734928" cy="2280068"/>
            <a:chOff x="7325995" y="1781904"/>
            <a:chExt cx="1734928" cy="2280068"/>
          </a:xfrm>
        </p:grpSpPr>
        <p:pic>
          <p:nvPicPr>
            <p:cNvPr id="80" name="Bild 7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25995" y="1781904"/>
              <a:ext cx="1734928" cy="1798542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81" name="Textfeld 80"/>
            <p:cNvSpPr txBox="1"/>
            <p:nvPr/>
          </p:nvSpPr>
          <p:spPr>
            <a:xfrm>
              <a:off x="7325995" y="3538752"/>
              <a:ext cx="173492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Grenadas 1. Premier</a:t>
              </a:r>
            </a:p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Eric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Gairy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</p:grpSp>
      <p:pic>
        <p:nvPicPr>
          <p:cNvPr id="83" name="Bild 8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2539" y="837859"/>
            <a:ext cx="1121479" cy="1468840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8" name="Gruppierung 18"/>
          <p:cNvGrpSpPr/>
          <p:nvPr/>
        </p:nvGrpSpPr>
        <p:grpSpPr>
          <a:xfrm>
            <a:off x="3397249" y="2142360"/>
            <a:ext cx="3467101" cy="2462315"/>
            <a:chOff x="7806849" y="-3512042"/>
            <a:chExt cx="5014911" cy="2462315"/>
          </a:xfrm>
        </p:grpSpPr>
        <p:sp>
          <p:nvSpPr>
            <p:cNvPr id="9" name="Textfeld 8"/>
            <p:cNvSpPr txBox="1"/>
            <p:nvPr/>
          </p:nvSpPr>
          <p:spPr>
            <a:xfrm>
              <a:off x="7806849" y="-3512042"/>
              <a:ext cx="5014911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1979: Maurice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Bishop</a:t>
              </a:r>
              <a:r>
                <a:rPr lang="de-DE" sz="1400" dirty="0" smtClean="0">
                  <a:solidFill>
                    <a:srgbClr val="660032"/>
                  </a:solidFill>
                </a:rPr>
                <a:t> übernimmt in einem Staatsstreich die Regierung &amp; formt das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People‘s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Revolutionary</a:t>
              </a:r>
              <a:r>
                <a:rPr lang="de-DE" sz="1400" dirty="0" smtClean="0">
                  <a:solidFill>
                    <a:srgbClr val="660032"/>
                  </a:solidFill>
                </a:rPr>
                <a:t> Government</a:t>
              </a:r>
            </a:p>
          </p:txBody>
        </p:sp>
        <p:cxnSp>
          <p:nvCxnSpPr>
            <p:cNvPr id="10" name="Gerade Verbindung mit Pfeil 9"/>
            <p:cNvCxnSpPr>
              <a:endCxn id="9" idx="2"/>
            </p:cNvCxnSpPr>
            <p:nvPr/>
          </p:nvCxnSpPr>
          <p:spPr>
            <a:xfrm rot="16200000" flipV="1">
              <a:off x="10407701" y="-2866773"/>
              <a:ext cx="1723651" cy="1910442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pierung 40"/>
          <p:cNvGrpSpPr/>
          <p:nvPr/>
        </p:nvGrpSpPr>
        <p:grpSpPr>
          <a:xfrm>
            <a:off x="457198" y="1072144"/>
            <a:ext cx="8229599" cy="4614654"/>
            <a:chOff x="457198" y="1072144"/>
            <a:chExt cx="8229599" cy="4614654"/>
          </a:xfrm>
        </p:grpSpPr>
        <p:pic>
          <p:nvPicPr>
            <p:cNvPr id="44" name="Bild 43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8" y="1072144"/>
              <a:ext cx="8229599" cy="4614654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47" name="Oval 46"/>
            <p:cNvSpPr/>
            <p:nvPr/>
          </p:nvSpPr>
          <p:spPr>
            <a:xfrm>
              <a:off x="6426200" y="4686300"/>
              <a:ext cx="279400" cy="288000"/>
            </a:xfrm>
            <a:prstGeom prst="ellipse">
              <a:avLst/>
            </a:prstGeom>
            <a:noFill/>
            <a:ln w="254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143C78"/>
                </a:solidFill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6191777" y="4901241"/>
              <a:ext cx="74824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660032"/>
                  </a:solidFill>
                </a:rPr>
                <a:t>Grenada</a:t>
              </a:r>
              <a:endParaRPr lang="de-DE" sz="1200" dirty="0">
                <a:solidFill>
                  <a:srgbClr val="660032"/>
                </a:solidFill>
              </a:endParaRPr>
            </a:p>
          </p:txBody>
        </p:sp>
        <p:pic>
          <p:nvPicPr>
            <p:cNvPr id="53" name="Bild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0177" y="1181100"/>
              <a:ext cx="506095" cy="266366"/>
            </a:xfrm>
            <a:prstGeom prst="rect">
              <a:avLst/>
            </a:prstGeom>
          </p:spPr>
        </p:pic>
        <p:pic>
          <p:nvPicPr>
            <p:cNvPr id="54" name="Bild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1596" y="4671659"/>
              <a:ext cx="504399" cy="302641"/>
            </a:xfrm>
            <a:prstGeom prst="rect">
              <a:avLst/>
            </a:prstGeom>
          </p:spPr>
        </p:pic>
        <p:pic>
          <p:nvPicPr>
            <p:cNvPr id="55" name="Bild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9477" y="3086100"/>
              <a:ext cx="532732" cy="26636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Prelude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11" name="Gruppierung 18"/>
          <p:cNvGrpSpPr/>
          <p:nvPr/>
        </p:nvGrpSpPr>
        <p:grpSpPr>
          <a:xfrm>
            <a:off x="2546832" y="883256"/>
            <a:ext cx="3879369" cy="3788403"/>
            <a:chOff x="665385" y="-3329392"/>
            <a:chExt cx="5611226" cy="3788403"/>
          </a:xfrm>
        </p:grpSpPr>
        <p:sp>
          <p:nvSpPr>
            <p:cNvPr id="27" name="Textfeld 26"/>
            <p:cNvSpPr txBox="1"/>
            <p:nvPr/>
          </p:nvSpPr>
          <p:spPr>
            <a:xfrm>
              <a:off x="665385" y="-3329392"/>
              <a:ext cx="390424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16. Okt. 1983: Staatsstreich durch den Stellvertretenden Premierminister Bernard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Coard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28" name="Gerade Verbindung mit Pfeil 27"/>
            <p:cNvCxnSpPr>
              <a:endCxn id="27" idx="2"/>
            </p:cNvCxnSpPr>
            <p:nvPr/>
          </p:nvCxnSpPr>
          <p:spPr>
            <a:xfrm rot="16200000" flipV="1">
              <a:off x="2922191" y="-2895408"/>
              <a:ext cx="3049739" cy="3659100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ung 18"/>
          <p:cNvGrpSpPr/>
          <p:nvPr/>
        </p:nvGrpSpPr>
        <p:grpSpPr>
          <a:xfrm>
            <a:off x="117008" y="1252588"/>
            <a:ext cx="2994492" cy="1171502"/>
            <a:chOff x="665385" y="-3977674"/>
            <a:chExt cx="3904248" cy="1171502"/>
          </a:xfrm>
        </p:grpSpPr>
        <p:sp>
          <p:nvSpPr>
            <p:cNvPr id="30" name="Textfeld 29"/>
            <p:cNvSpPr txBox="1"/>
            <p:nvPr/>
          </p:nvSpPr>
          <p:spPr>
            <a:xfrm>
              <a:off x="665385" y="-3329392"/>
              <a:ext cx="39042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Generalgouverneur Paul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Scoon</a:t>
              </a:r>
              <a:r>
                <a:rPr lang="de-DE" sz="1400" dirty="0" smtClean="0">
                  <a:solidFill>
                    <a:srgbClr val="660032"/>
                  </a:solidFill>
                </a:rPr>
                <a:t> wird abgesetzt &amp; unter Hausarrest gestellt</a:t>
              </a:r>
            </a:p>
          </p:txBody>
        </p:sp>
        <p:cxnSp>
          <p:nvCxnSpPr>
            <p:cNvPr id="31" name="Gerade Verbindung mit Pfeil 30"/>
            <p:cNvCxnSpPr>
              <a:stCxn id="27" idx="1"/>
              <a:endCxn id="30" idx="0"/>
            </p:cNvCxnSpPr>
            <p:nvPr/>
          </p:nvCxnSpPr>
          <p:spPr>
            <a:xfrm rot="10800000" flipV="1">
              <a:off x="2617509" y="-3977674"/>
              <a:ext cx="1215904" cy="648282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ierung 18"/>
          <p:cNvGrpSpPr/>
          <p:nvPr/>
        </p:nvGrpSpPr>
        <p:grpSpPr>
          <a:xfrm>
            <a:off x="2070100" y="2961041"/>
            <a:ext cx="4298481" cy="1776072"/>
            <a:chOff x="358758" y="-3329392"/>
            <a:chExt cx="7008895" cy="1776072"/>
          </a:xfrm>
        </p:grpSpPr>
        <p:sp>
          <p:nvSpPr>
            <p:cNvPr id="39" name="Textfeld 38"/>
            <p:cNvSpPr txBox="1"/>
            <p:nvPr/>
          </p:nvSpPr>
          <p:spPr>
            <a:xfrm>
              <a:off x="358758" y="-3329392"/>
              <a:ext cx="4210875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19. Okt. 1983: Früherer Premier Maurice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Bishop</a:t>
              </a:r>
              <a:r>
                <a:rPr lang="de-DE" sz="1400" dirty="0" smtClean="0">
                  <a:solidFill>
                    <a:srgbClr val="660032"/>
                  </a:solidFill>
                </a:rPr>
                <a:t> wird ermordet</a:t>
              </a:r>
            </a:p>
          </p:txBody>
        </p:sp>
        <p:cxnSp>
          <p:nvCxnSpPr>
            <p:cNvPr id="40" name="Gerade Verbindung mit Pfeil 39"/>
            <p:cNvCxnSpPr>
              <a:endCxn id="39" idx="3"/>
            </p:cNvCxnSpPr>
            <p:nvPr/>
          </p:nvCxnSpPr>
          <p:spPr>
            <a:xfrm rot="10800000">
              <a:off x="4569635" y="-3067781"/>
              <a:ext cx="2798018" cy="1514461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pierung 18"/>
          <p:cNvGrpSpPr/>
          <p:nvPr/>
        </p:nvGrpSpPr>
        <p:grpSpPr>
          <a:xfrm>
            <a:off x="6368563" y="1007358"/>
            <a:ext cx="2699235" cy="3590044"/>
            <a:chOff x="665385" y="-3329392"/>
            <a:chExt cx="3904248" cy="3590044"/>
          </a:xfrm>
        </p:grpSpPr>
        <p:sp>
          <p:nvSpPr>
            <p:cNvPr id="42" name="Textfeld 41"/>
            <p:cNvSpPr txBox="1"/>
            <p:nvPr/>
          </p:nvSpPr>
          <p:spPr>
            <a:xfrm>
              <a:off x="665385" y="-3329392"/>
              <a:ext cx="390424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19. Okt. 1983: Hudson Austin bildet nach einem Staatsstreich eine Militärregierung</a:t>
              </a:r>
            </a:p>
          </p:txBody>
        </p:sp>
        <p:cxnSp>
          <p:nvCxnSpPr>
            <p:cNvPr id="43" name="Gerade Verbindung mit Pfeil 42"/>
            <p:cNvCxnSpPr>
              <a:stCxn id="42" idx="2"/>
            </p:cNvCxnSpPr>
            <p:nvPr/>
          </p:nvCxnSpPr>
          <p:spPr>
            <a:xfrm rot="5400000">
              <a:off x="358476" y="-1998382"/>
              <a:ext cx="2851380" cy="1666688"/>
            </a:xfrm>
            <a:prstGeom prst="bentConnector3">
              <a:avLst>
                <a:gd name="adj1" fmla="val 50000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ung 18"/>
          <p:cNvGrpSpPr/>
          <p:nvPr/>
        </p:nvGrpSpPr>
        <p:grpSpPr>
          <a:xfrm>
            <a:off x="4852137" y="1376690"/>
            <a:ext cx="2550251" cy="1227264"/>
            <a:chOff x="754758" y="-3965802"/>
            <a:chExt cx="3688753" cy="1227264"/>
          </a:xfrm>
        </p:grpSpPr>
        <p:sp>
          <p:nvSpPr>
            <p:cNvPr id="45" name="Textfeld 44"/>
            <p:cNvSpPr txBox="1"/>
            <p:nvPr/>
          </p:nvSpPr>
          <p:spPr>
            <a:xfrm>
              <a:off x="754758" y="-3477202"/>
              <a:ext cx="3688753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Armee erlässt Ausgangssperre, deren Verletzung mit dem Tod bestraft wird</a:t>
              </a:r>
            </a:p>
          </p:txBody>
        </p:sp>
        <p:cxnSp>
          <p:nvCxnSpPr>
            <p:cNvPr id="46" name="Gerade Verbindung mit Pfeil 45"/>
            <p:cNvCxnSpPr>
              <a:stCxn id="42" idx="1"/>
              <a:endCxn id="45" idx="0"/>
            </p:cNvCxnSpPr>
            <p:nvPr/>
          </p:nvCxnSpPr>
          <p:spPr>
            <a:xfrm rot="10800000" flipV="1">
              <a:off x="2599135" y="-3965802"/>
              <a:ext cx="349023" cy="488600"/>
            </a:xfrm>
            <a:prstGeom prst="bentConnector2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ierung 18"/>
          <p:cNvGrpSpPr/>
          <p:nvPr/>
        </p:nvGrpSpPr>
        <p:grpSpPr>
          <a:xfrm>
            <a:off x="5651500" y="4999700"/>
            <a:ext cx="3301998" cy="1255050"/>
            <a:chOff x="665385" y="-3845778"/>
            <a:chExt cx="3904248" cy="1255050"/>
          </a:xfrm>
        </p:grpSpPr>
        <p:sp>
          <p:nvSpPr>
            <p:cNvPr id="51" name="Textfeld 50"/>
            <p:cNvSpPr txBox="1"/>
            <p:nvPr/>
          </p:nvSpPr>
          <p:spPr>
            <a:xfrm>
              <a:off x="665385" y="-3329392"/>
              <a:ext cx="3904248" cy="738664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25. Okt. 1983 – 05:00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hrs</a:t>
              </a:r>
              <a:r>
                <a:rPr lang="de-DE" sz="1400" dirty="0" smtClean="0">
                  <a:solidFill>
                    <a:schemeClr val="bg1"/>
                  </a:solidFill>
                </a:rPr>
                <a:t>: Operation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Urgent</a:t>
              </a:r>
              <a:r>
                <a:rPr lang="de-DE" sz="1400" dirty="0" smtClean="0">
                  <a:solidFill>
                    <a:schemeClr val="bg1"/>
                  </a:solidFill>
                </a:rPr>
                <a:t>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Fury</a:t>
              </a:r>
              <a:r>
                <a:rPr lang="de-DE" sz="1400" dirty="0" smtClean="0">
                  <a:solidFill>
                    <a:schemeClr val="bg1"/>
                  </a:solidFill>
                </a:rPr>
                <a:t> beginnt – Invasion Grenadas durch US-Truppen &amp; karibische Verbündete</a:t>
              </a:r>
            </a:p>
          </p:txBody>
        </p:sp>
        <p:cxnSp>
          <p:nvCxnSpPr>
            <p:cNvPr id="52" name="Gerade Verbindung mit Pfeil 51"/>
            <p:cNvCxnSpPr>
              <a:endCxn id="51" idx="0"/>
            </p:cNvCxnSpPr>
            <p:nvPr/>
          </p:nvCxnSpPr>
          <p:spPr>
            <a:xfrm>
              <a:off x="1926757" y="-3845778"/>
              <a:ext cx="690752" cy="516386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Bild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500" y="4755495"/>
            <a:ext cx="2321427" cy="1499255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36" name="Bild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5896" y="3352466"/>
            <a:ext cx="2131902" cy="1636359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37" name="Bild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073" y="2516805"/>
            <a:ext cx="1482668" cy="2220295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16" name="Gruppierung 18"/>
          <p:cNvGrpSpPr/>
          <p:nvPr/>
        </p:nvGrpSpPr>
        <p:grpSpPr>
          <a:xfrm>
            <a:off x="741445" y="3858736"/>
            <a:ext cx="5589025" cy="990148"/>
            <a:chOff x="419330" y="-4307976"/>
            <a:chExt cx="5750086" cy="990148"/>
          </a:xfrm>
        </p:grpSpPr>
        <p:sp>
          <p:nvSpPr>
            <p:cNvPr id="48" name="Textfeld 47"/>
            <p:cNvSpPr txBox="1"/>
            <p:nvPr/>
          </p:nvSpPr>
          <p:spPr>
            <a:xfrm>
              <a:off x="419330" y="-4307976"/>
              <a:ext cx="390424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24. Okt. 1983: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Scoon</a:t>
              </a:r>
              <a:r>
                <a:rPr lang="de-DE" sz="1400" dirty="0" smtClean="0">
                  <a:solidFill>
                    <a:srgbClr val="660032"/>
                  </a:solidFill>
                </a:rPr>
                <a:t> fordert in einem Brief die USA &amp; karibische Staaten zu einer militärischen Intervention auf (später von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Scoon</a:t>
              </a:r>
              <a:r>
                <a:rPr lang="de-DE" sz="1400" dirty="0" smtClean="0">
                  <a:solidFill>
                    <a:srgbClr val="660032"/>
                  </a:solidFill>
                </a:rPr>
                <a:t> bestritten)</a:t>
              </a:r>
            </a:p>
          </p:txBody>
        </p:sp>
        <p:cxnSp>
          <p:nvCxnSpPr>
            <p:cNvPr id="49" name="Gerade Verbindung mit Pfeil 48"/>
            <p:cNvCxnSpPr>
              <a:endCxn id="48" idx="3"/>
            </p:cNvCxnSpPr>
            <p:nvPr/>
          </p:nvCxnSpPr>
          <p:spPr>
            <a:xfrm rot="10800000">
              <a:off x="4323579" y="-3938643"/>
              <a:ext cx="1845837" cy="620815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8" y="1072800"/>
            <a:ext cx="8235865" cy="4794250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Verlauf: Operation </a:t>
            </a:r>
            <a:r>
              <a:rPr lang="de-DE" dirty="0" err="1" smtClean="0"/>
              <a:t>Urgent</a:t>
            </a:r>
            <a:r>
              <a:rPr lang="de-DE" dirty="0" smtClean="0"/>
              <a:t> </a:t>
            </a:r>
            <a:r>
              <a:rPr lang="de-DE" dirty="0" err="1" smtClean="0"/>
              <a:t>Fury</a:t>
            </a:r>
            <a:r>
              <a:rPr lang="de-DE" dirty="0" smtClean="0"/>
              <a:t> (25. Nov – 15 Dez. 1983)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7" name="Gruppierung 116"/>
          <p:cNvGrpSpPr/>
          <p:nvPr/>
        </p:nvGrpSpPr>
        <p:grpSpPr>
          <a:xfrm>
            <a:off x="5226000" y="3029044"/>
            <a:ext cx="1174800" cy="276999"/>
            <a:chOff x="4070350" y="3561433"/>
            <a:chExt cx="1174800" cy="276999"/>
          </a:xfrm>
        </p:grpSpPr>
        <p:sp>
          <p:nvSpPr>
            <p:cNvPr id="8" name="Oval 7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133850" y="3561433"/>
              <a:ext cx="11113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err="1" smtClean="0">
                  <a:solidFill>
                    <a:srgbClr val="143C78"/>
                  </a:solidFill>
                </a:rPr>
                <a:t>Greenville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0" name="Gruppierung 116"/>
          <p:cNvGrpSpPr/>
          <p:nvPr/>
        </p:nvGrpSpPr>
        <p:grpSpPr>
          <a:xfrm>
            <a:off x="5187900" y="2637745"/>
            <a:ext cx="1174800" cy="276999"/>
            <a:chOff x="4070350" y="3561433"/>
            <a:chExt cx="1174800" cy="276999"/>
          </a:xfrm>
        </p:grpSpPr>
        <p:sp>
          <p:nvSpPr>
            <p:cNvPr id="11" name="Oval 10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133850" y="3561433"/>
              <a:ext cx="11113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Pearls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3" name="Gruppierung 116"/>
          <p:cNvGrpSpPr/>
          <p:nvPr/>
        </p:nvGrpSpPr>
        <p:grpSpPr>
          <a:xfrm>
            <a:off x="3324100" y="4345801"/>
            <a:ext cx="1174800" cy="276999"/>
            <a:chOff x="4070350" y="3561433"/>
            <a:chExt cx="1174800" cy="276999"/>
          </a:xfrm>
        </p:grpSpPr>
        <p:sp>
          <p:nvSpPr>
            <p:cNvPr id="14" name="Oval 13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133850" y="3561433"/>
              <a:ext cx="11113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err="1" smtClean="0">
                  <a:solidFill>
                    <a:srgbClr val="143C78"/>
                  </a:solidFill>
                </a:rPr>
                <a:t>Salines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6" name="Gruppierung 116"/>
          <p:cNvGrpSpPr/>
          <p:nvPr/>
        </p:nvGrpSpPr>
        <p:grpSpPr>
          <a:xfrm>
            <a:off x="4327400" y="4385002"/>
            <a:ext cx="1174800" cy="276999"/>
            <a:chOff x="4070350" y="3561433"/>
            <a:chExt cx="1174800" cy="276999"/>
          </a:xfrm>
        </p:grpSpPr>
        <p:sp>
          <p:nvSpPr>
            <p:cNvPr id="17" name="Oval 16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133850" y="3561433"/>
              <a:ext cx="11113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err="1" smtClean="0">
                  <a:solidFill>
                    <a:srgbClr val="143C78"/>
                  </a:solidFill>
                </a:rPr>
                <a:t>Calivigny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9" name="Gruppierung 116"/>
          <p:cNvGrpSpPr/>
          <p:nvPr/>
        </p:nvGrpSpPr>
        <p:grpSpPr>
          <a:xfrm>
            <a:off x="3803500" y="3677899"/>
            <a:ext cx="1174800" cy="276999"/>
            <a:chOff x="4070350" y="3561433"/>
            <a:chExt cx="1174800" cy="276999"/>
          </a:xfrm>
        </p:grpSpPr>
        <p:sp>
          <p:nvSpPr>
            <p:cNvPr id="20" name="Oval 19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133850" y="3561433"/>
              <a:ext cx="11113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Saint </a:t>
              </a:r>
              <a:r>
                <a:rPr lang="de-DE" sz="1200" dirty="0" err="1" smtClean="0">
                  <a:solidFill>
                    <a:srgbClr val="143C78"/>
                  </a:solidFill>
                </a:rPr>
                <a:t>Goerges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22" name="Gruppierung 116"/>
          <p:cNvGrpSpPr/>
          <p:nvPr/>
        </p:nvGrpSpPr>
        <p:grpSpPr>
          <a:xfrm>
            <a:off x="3765400" y="3306043"/>
            <a:ext cx="1174800" cy="276999"/>
            <a:chOff x="4070350" y="3561433"/>
            <a:chExt cx="1174800" cy="276999"/>
          </a:xfrm>
        </p:grpSpPr>
        <p:sp>
          <p:nvSpPr>
            <p:cNvPr id="23" name="Oval 22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133850" y="3561433"/>
              <a:ext cx="11113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err="1" smtClean="0">
                  <a:solidFill>
                    <a:srgbClr val="143C78"/>
                  </a:solidFill>
                </a:rPr>
                <a:t>Beausejour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cxnSp>
        <p:nvCxnSpPr>
          <p:cNvPr id="25" name="Gerade Verbindung mit Pfeil 24"/>
          <p:cNvCxnSpPr/>
          <p:nvPr/>
        </p:nvCxnSpPr>
        <p:spPr>
          <a:xfrm flipV="1">
            <a:off x="5337100" y="2686145"/>
            <a:ext cx="1216100" cy="1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V="1">
            <a:off x="5438700" y="3130544"/>
            <a:ext cx="1216100" cy="1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rot="10800000" flipV="1">
            <a:off x="2311401" y="4511903"/>
            <a:ext cx="923799" cy="1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 rot="10800000" flipV="1">
            <a:off x="3571802" y="4423101"/>
            <a:ext cx="733499" cy="1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 rot="5400000">
            <a:off x="3122701" y="5037300"/>
            <a:ext cx="618800" cy="1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/>
          <p:nvPr/>
        </p:nvCxnSpPr>
        <p:spPr>
          <a:xfrm rot="5400000">
            <a:off x="3414800" y="4971401"/>
            <a:ext cx="618800" cy="1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 rot="10800000" flipV="1">
            <a:off x="2889302" y="3766700"/>
            <a:ext cx="923799" cy="1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 rot="10800000" flipV="1">
            <a:off x="2800402" y="3445644"/>
            <a:ext cx="923799" cy="1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 rot="10800000" flipV="1">
            <a:off x="3003602" y="3995300"/>
            <a:ext cx="923799" cy="1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>
            <a:off x="4000401" y="4980700"/>
            <a:ext cx="2082899" cy="2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/>
          <p:nvPr/>
        </p:nvCxnSpPr>
        <p:spPr>
          <a:xfrm rot="5400000" flipH="1" flipV="1">
            <a:off x="6057351" y="3786349"/>
            <a:ext cx="1182198" cy="1130300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/>
        </p:nvSpPr>
        <p:spPr>
          <a:xfrm>
            <a:off x="4164000" y="4980702"/>
            <a:ext cx="1919300" cy="307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660032"/>
                </a:solidFill>
              </a:rPr>
              <a:t>82nd </a:t>
            </a:r>
            <a:r>
              <a:rPr lang="de-DE" sz="1400" dirty="0" err="1" smtClean="0">
                <a:solidFill>
                  <a:srgbClr val="660032"/>
                </a:solidFill>
              </a:rPr>
              <a:t>Airborne</a:t>
            </a:r>
            <a:r>
              <a:rPr lang="de-DE" sz="1400" dirty="0" smtClean="0">
                <a:solidFill>
                  <a:srgbClr val="660032"/>
                </a:solidFill>
              </a:rPr>
              <a:t> Division</a:t>
            </a:r>
            <a:endParaRPr lang="de-DE" sz="1400" dirty="0">
              <a:solidFill>
                <a:srgbClr val="660032"/>
              </a:solidFill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2822550" y="3446223"/>
            <a:ext cx="1003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660032"/>
                </a:solidFill>
              </a:rPr>
              <a:t>Navy</a:t>
            </a:r>
            <a:r>
              <a:rPr lang="de-DE" sz="1400" dirty="0" smtClean="0">
                <a:solidFill>
                  <a:srgbClr val="660032"/>
                </a:solidFill>
              </a:rPr>
              <a:t> Seals</a:t>
            </a:r>
            <a:endParaRPr lang="de-DE" sz="1400" dirty="0">
              <a:solidFill>
                <a:srgbClr val="660032"/>
              </a:solidFill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2165299" y="4499204"/>
            <a:ext cx="1146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660032"/>
                </a:solidFill>
              </a:rPr>
              <a:t>Navy</a:t>
            </a:r>
            <a:r>
              <a:rPr lang="de-DE" sz="1400" dirty="0" smtClean="0">
                <a:solidFill>
                  <a:srgbClr val="660032"/>
                </a:solidFill>
              </a:rPr>
              <a:t> Seals</a:t>
            </a:r>
            <a:endParaRPr lang="de-DE" sz="1400" dirty="0">
              <a:solidFill>
                <a:srgbClr val="660032"/>
              </a:solidFill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2833651" y="3995300"/>
            <a:ext cx="1146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660032"/>
                </a:solidFill>
              </a:rPr>
              <a:t>Delta Force</a:t>
            </a:r>
            <a:endParaRPr lang="de-DE" sz="1400" dirty="0">
              <a:solidFill>
                <a:srgbClr val="660032"/>
              </a:solidFill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5751549" y="2760855"/>
            <a:ext cx="801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660032"/>
                </a:solidFill>
              </a:rPr>
              <a:t>Marines</a:t>
            </a:r>
            <a:endParaRPr lang="de-DE" sz="1400" dirty="0">
              <a:solidFill>
                <a:srgbClr val="660032"/>
              </a:solidFill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2825801" y="5295901"/>
            <a:ext cx="1433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660032"/>
                </a:solidFill>
              </a:rPr>
              <a:t>US Army </a:t>
            </a:r>
            <a:r>
              <a:rPr lang="de-DE" sz="1400" dirty="0" err="1" smtClean="0">
                <a:solidFill>
                  <a:srgbClr val="660032"/>
                </a:solidFill>
              </a:rPr>
              <a:t>Rangers</a:t>
            </a:r>
            <a:endParaRPr lang="de-DE" sz="1400" dirty="0">
              <a:solidFill>
                <a:srgbClr val="660032"/>
              </a:solidFill>
            </a:endParaRPr>
          </a:p>
        </p:txBody>
      </p:sp>
      <p:sp>
        <p:nvSpPr>
          <p:cNvPr id="57" name="Textfeld 56"/>
          <p:cNvSpPr txBox="1"/>
          <p:nvPr/>
        </p:nvSpPr>
        <p:spPr>
          <a:xfrm rot="18771766">
            <a:off x="5776948" y="4042921"/>
            <a:ext cx="1603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660032"/>
                </a:solidFill>
              </a:rPr>
              <a:t>Karibische Truppen</a:t>
            </a:r>
            <a:endParaRPr lang="de-DE" sz="1400" dirty="0">
              <a:solidFill>
                <a:srgbClr val="660032"/>
              </a:solidFill>
            </a:endParaRPr>
          </a:p>
        </p:txBody>
      </p:sp>
      <p:pic>
        <p:nvPicPr>
          <p:cNvPr id="59" name="Bild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276" y="5066174"/>
            <a:ext cx="479424" cy="673876"/>
          </a:xfrm>
          <a:prstGeom prst="rect">
            <a:avLst/>
          </a:prstGeom>
        </p:spPr>
      </p:pic>
      <p:pic>
        <p:nvPicPr>
          <p:cNvPr id="60" name="Bild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504" y="2968518"/>
            <a:ext cx="849910" cy="439026"/>
          </a:xfrm>
          <a:prstGeom prst="rect">
            <a:avLst/>
          </a:prstGeom>
        </p:spPr>
      </p:pic>
      <p:pic>
        <p:nvPicPr>
          <p:cNvPr id="61" name="Bild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596" y="3716425"/>
            <a:ext cx="395608" cy="668577"/>
          </a:xfrm>
          <a:prstGeom prst="rect">
            <a:avLst/>
          </a:prstGeom>
        </p:spPr>
      </p:pic>
      <p:pic>
        <p:nvPicPr>
          <p:cNvPr id="62" name="Bild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962" y="5641778"/>
            <a:ext cx="994439" cy="409475"/>
          </a:xfrm>
          <a:prstGeom prst="rect">
            <a:avLst/>
          </a:prstGeom>
        </p:spPr>
      </p:pic>
      <p:pic>
        <p:nvPicPr>
          <p:cNvPr id="63" name="Bild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0951" y="2511820"/>
            <a:ext cx="748465" cy="450248"/>
          </a:xfrm>
          <a:prstGeom prst="rect">
            <a:avLst/>
          </a:prstGeom>
        </p:spPr>
      </p:pic>
      <p:pic>
        <p:nvPicPr>
          <p:cNvPr id="64" name="Bild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344" y="4811985"/>
            <a:ext cx="849910" cy="439026"/>
          </a:xfrm>
          <a:prstGeom prst="rect">
            <a:avLst/>
          </a:prstGeom>
        </p:spPr>
      </p:pic>
      <p:pic>
        <p:nvPicPr>
          <p:cNvPr id="66" name="Bild 6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0216" y="3640014"/>
            <a:ext cx="1636759" cy="1077534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67" name="Bild 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0216" y="4923466"/>
            <a:ext cx="1636759" cy="1115042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68" name="Bild 6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0216" y="901979"/>
            <a:ext cx="1636759" cy="1256308"/>
          </a:xfrm>
          <a:prstGeom prst="rect">
            <a:avLst/>
          </a:prstGeom>
          <a:ln>
            <a:solidFill>
              <a:srgbClr val="143C78"/>
            </a:solidFill>
          </a:ln>
        </p:spPr>
      </p:pic>
      <p:graphicFrame>
        <p:nvGraphicFramePr>
          <p:cNvPr id="71" name="Tabelle 70"/>
          <p:cNvGraphicFramePr>
            <a:graphicFrameLocks noGrp="1"/>
          </p:cNvGraphicFramePr>
          <p:nvPr/>
        </p:nvGraphicFramePr>
        <p:xfrm>
          <a:off x="135760" y="883023"/>
          <a:ext cx="217564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3640"/>
                <a:gridCol w="76200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Beteiligte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32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Stärke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32">
                        <a:alpha val="83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660032"/>
                          </a:solidFill>
                        </a:rPr>
                        <a:t>USA</a:t>
                      </a:r>
                      <a:endParaRPr lang="de-DE" sz="1400" dirty="0">
                        <a:solidFill>
                          <a:srgbClr val="66003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>
                          <a:solidFill>
                            <a:srgbClr val="660032"/>
                          </a:solidFill>
                        </a:rPr>
                        <a:t>8‘000</a:t>
                      </a:r>
                      <a:endParaRPr lang="de-DE" sz="1400" dirty="0">
                        <a:solidFill>
                          <a:srgbClr val="66003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err="1" smtClean="0">
                          <a:solidFill>
                            <a:srgbClr val="660032"/>
                          </a:solidFill>
                        </a:rPr>
                        <a:t>Karib</a:t>
                      </a:r>
                      <a:r>
                        <a:rPr lang="de-DE" sz="1400" dirty="0" smtClean="0">
                          <a:solidFill>
                            <a:srgbClr val="660032"/>
                          </a:solidFill>
                        </a:rPr>
                        <a:t>.</a:t>
                      </a:r>
                      <a:r>
                        <a:rPr lang="de-DE" sz="1400" baseline="0" dirty="0" smtClean="0">
                          <a:solidFill>
                            <a:srgbClr val="660032"/>
                          </a:solidFill>
                        </a:rPr>
                        <a:t> Staaten</a:t>
                      </a:r>
                      <a:endParaRPr lang="de-DE" sz="1400" dirty="0">
                        <a:solidFill>
                          <a:srgbClr val="66003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>
                          <a:solidFill>
                            <a:srgbClr val="660032"/>
                          </a:solidFill>
                        </a:rPr>
                        <a:t>350</a:t>
                      </a:r>
                      <a:endParaRPr lang="de-DE" sz="1400" dirty="0">
                        <a:solidFill>
                          <a:srgbClr val="66003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660032"/>
                          </a:solidFill>
                        </a:rPr>
                        <a:t>Grenada</a:t>
                      </a:r>
                      <a:endParaRPr lang="de-DE" sz="1400" dirty="0">
                        <a:solidFill>
                          <a:srgbClr val="66003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3FF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>
                          <a:solidFill>
                            <a:srgbClr val="660032"/>
                          </a:solidFill>
                        </a:rPr>
                        <a:t>1‘500</a:t>
                      </a:r>
                      <a:endParaRPr lang="de-DE" sz="1400" dirty="0">
                        <a:solidFill>
                          <a:srgbClr val="66003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3FF">
                        <a:alpha val="83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660032"/>
                          </a:solidFill>
                        </a:rPr>
                        <a:t>Kuba</a:t>
                      </a:r>
                      <a:endParaRPr lang="de-DE" sz="1400" dirty="0">
                        <a:solidFill>
                          <a:srgbClr val="66003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3FF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>
                          <a:solidFill>
                            <a:srgbClr val="660032"/>
                          </a:solidFill>
                        </a:rPr>
                        <a:t>700</a:t>
                      </a:r>
                      <a:endParaRPr lang="de-DE" sz="1400" dirty="0">
                        <a:solidFill>
                          <a:srgbClr val="66003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3FF">
                        <a:alpha val="83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2" name="Tabelle 71"/>
          <p:cNvGraphicFramePr>
            <a:graphicFrameLocks noGrp="1"/>
          </p:cNvGraphicFramePr>
          <p:nvPr/>
        </p:nvGraphicFramePr>
        <p:xfrm>
          <a:off x="2323260" y="885046"/>
          <a:ext cx="342828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763"/>
                <a:gridCol w="1142763"/>
                <a:gridCol w="1142763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Gefallene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32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Verwundete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32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bg1"/>
                          </a:solidFill>
                        </a:rPr>
                        <a:t>Zivilisten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32">
                        <a:alpha val="83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>
                          <a:solidFill>
                            <a:srgbClr val="660032"/>
                          </a:solidFill>
                        </a:rPr>
                        <a:t>19</a:t>
                      </a:r>
                      <a:endParaRPr lang="de-DE" sz="1400" dirty="0">
                        <a:solidFill>
                          <a:srgbClr val="66003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>
                          <a:solidFill>
                            <a:srgbClr val="660032"/>
                          </a:solidFill>
                        </a:rPr>
                        <a:t>116</a:t>
                      </a:r>
                      <a:endParaRPr lang="de-DE" sz="1400" dirty="0">
                        <a:solidFill>
                          <a:srgbClr val="66003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r"/>
                      <a:r>
                        <a:rPr lang="de-DE" sz="1400" dirty="0" smtClean="0">
                          <a:solidFill>
                            <a:srgbClr val="660032"/>
                          </a:solidFill>
                        </a:rPr>
                        <a:t>24 Tote</a:t>
                      </a:r>
                      <a:endParaRPr lang="de-DE" sz="1400" dirty="0">
                        <a:solidFill>
                          <a:srgbClr val="66003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de-DE" sz="1400" dirty="0">
                        <a:solidFill>
                          <a:srgbClr val="66003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DE" sz="1400" dirty="0">
                        <a:solidFill>
                          <a:srgbClr val="66003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de-DE" sz="1400" dirty="0">
                        <a:solidFill>
                          <a:srgbClr val="66003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3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>
                          <a:solidFill>
                            <a:srgbClr val="660032"/>
                          </a:solidFill>
                        </a:rPr>
                        <a:t>45</a:t>
                      </a:r>
                      <a:endParaRPr lang="de-DE" sz="1400" dirty="0">
                        <a:solidFill>
                          <a:srgbClr val="66003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3FF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>
                          <a:solidFill>
                            <a:srgbClr val="660032"/>
                          </a:solidFill>
                        </a:rPr>
                        <a:t>358</a:t>
                      </a:r>
                      <a:endParaRPr lang="de-DE" sz="1400" dirty="0">
                        <a:solidFill>
                          <a:srgbClr val="66003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3FF">
                        <a:alpha val="83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de-DE" sz="1400" dirty="0">
                        <a:solidFill>
                          <a:srgbClr val="66003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3FF">
                        <a:alpha val="83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>
                          <a:solidFill>
                            <a:srgbClr val="660032"/>
                          </a:solidFill>
                        </a:rPr>
                        <a:t>25</a:t>
                      </a:r>
                      <a:endParaRPr lang="de-DE" sz="1400" dirty="0">
                        <a:solidFill>
                          <a:srgbClr val="66003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3FF">
                        <a:alpha val="8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 smtClean="0">
                          <a:solidFill>
                            <a:srgbClr val="660032"/>
                          </a:solidFill>
                        </a:rPr>
                        <a:t>59</a:t>
                      </a:r>
                      <a:endParaRPr lang="de-DE" sz="1400" dirty="0">
                        <a:solidFill>
                          <a:srgbClr val="66003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3FF">
                        <a:alpha val="83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de-DE" sz="1400" dirty="0">
                        <a:solidFill>
                          <a:srgbClr val="66003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3FF">
                        <a:alpha val="83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76" name="Gruppierung 75"/>
          <p:cNvGrpSpPr/>
          <p:nvPr/>
        </p:nvGrpSpPr>
        <p:grpSpPr>
          <a:xfrm>
            <a:off x="151444" y="2896401"/>
            <a:ext cx="1474600" cy="1587824"/>
            <a:chOff x="151444" y="2896401"/>
            <a:chExt cx="1474600" cy="1587824"/>
          </a:xfrm>
        </p:grpSpPr>
        <p:pic>
          <p:nvPicPr>
            <p:cNvPr id="69" name="Bild 6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5744" y="2896401"/>
              <a:ext cx="1270260" cy="1587824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74" name="Textfeld 73"/>
            <p:cNvSpPr txBox="1"/>
            <p:nvPr/>
          </p:nvSpPr>
          <p:spPr>
            <a:xfrm>
              <a:off x="151444" y="3944500"/>
              <a:ext cx="1474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rgbClr val="FFFFFF"/>
                  </a:solidFill>
                </a:rPr>
                <a:t>Vice</a:t>
              </a:r>
              <a:r>
                <a:rPr lang="de-DE" sz="1400" dirty="0" smtClean="0">
                  <a:solidFill>
                    <a:srgbClr val="FFFFFF"/>
                  </a:solidFill>
                </a:rPr>
                <a:t> Admiral Joseph </a:t>
              </a:r>
              <a:r>
                <a:rPr lang="de-DE" sz="1400" dirty="0" err="1" smtClean="0">
                  <a:solidFill>
                    <a:srgbClr val="FFFFFF"/>
                  </a:solidFill>
                </a:rPr>
                <a:t>Metcalf</a:t>
              </a:r>
              <a:r>
                <a:rPr lang="de-DE" sz="1400" dirty="0" smtClean="0">
                  <a:solidFill>
                    <a:srgbClr val="FFFFFF"/>
                  </a:solidFill>
                </a:rPr>
                <a:t> III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7" name="Gruppierung 76"/>
          <p:cNvGrpSpPr/>
          <p:nvPr/>
        </p:nvGrpSpPr>
        <p:grpSpPr>
          <a:xfrm>
            <a:off x="186560" y="4650502"/>
            <a:ext cx="1400244" cy="1603951"/>
            <a:chOff x="186560" y="4650502"/>
            <a:chExt cx="1400244" cy="1603951"/>
          </a:xfrm>
        </p:grpSpPr>
        <p:pic>
          <p:nvPicPr>
            <p:cNvPr id="70" name="Bild 6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65744" y="4650502"/>
              <a:ext cx="1270260" cy="1603951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75" name="Textfeld 74"/>
            <p:cNvSpPr txBox="1"/>
            <p:nvPr/>
          </p:nvSpPr>
          <p:spPr>
            <a:xfrm>
              <a:off x="186560" y="5726143"/>
              <a:ext cx="14002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Major General</a:t>
              </a:r>
            </a:p>
            <a:p>
              <a:pPr algn="ctr"/>
              <a:r>
                <a:rPr lang="de-DE" sz="1400" dirty="0" smtClean="0">
                  <a:solidFill>
                    <a:srgbClr val="FFFFFF"/>
                  </a:solidFill>
                </a:rPr>
                <a:t>N. Schwarzkopf</a:t>
              </a:r>
              <a:endParaRPr lang="de-DE" sz="14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78" name="Bild 7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20216" y="2351130"/>
            <a:ext cx="1642242" cy="1073444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65400" y="972718"/>
            <a:ext cx="6121399" cy="1157309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Dez. 1983: Paul </a:t>
            </a:r>
            <a:r>
              <a:rPr lang="de-DE" dirty="0" err="1" smtClean="0"/>
              <a:t>Scoon</a:t>
            </a:r>
            <a:r>
              <a:rPr lang="de-DE" dirty="0" smtClean="0"/>
              <a:t> wird als Generalgouverneur wieder eingesetzt &amp; ernennt Nicholas </a:t>
            </a:r>
            <a:r>
              <a:rPr lang="de-DE" dirty="0" err="1" smtClean="0"/>
              <a:t>Braithwaite</a:t>
            </a:r>
            <a:r>
              <a:rPr lang="de-DE" dirty="0" smtClean="0"/>
              <a:t> als Interim-Premier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Dez. 1984: Nach demokratischen Wahlen wird Herbert </a:t>
            </a:r>
            <a:r>
              <a:rPr lang="de-DE" dirty="0" err="1" smtClean="0"/>
              <a:t>Blaize</a:t>
            </a:r>
            <a:r>
              <a:rPr lang="de-DE" dirty="0" smtClean="0"/>
              <a:t> von der Grenada National Party Premierminister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329774"/>
            <a:ext cx="1928845" cy="101518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972719"/>
            <a:ext cx="1928845" cy="1157308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98" y="5060921"/>
            <a:ext cx="1917702" cy="958851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3550249"/>
            <a:ext cx="1917702" cy="1278468"/>
          </a:xfrm>
          <a:prstGeom prst="rect">
            <a:avLst/>
          </a:prstGeom>
        </p:spPr>
      </p:pic>
      <p:sp>
        <p:nvSpPr>
          <p:cNvPr id="10" name="Inhaltsplatzhalter 2"/>
          <p:cNvSpPr txBox="1">
            <a:spLocks/>
          </p:cNvSpPr>
          <p:nvPr/>
        </p:nvSpPr>
        <p:spPr>
          <a:xfrm>
            <a:off x="2578100" y="2329775"/>
            <a:ext cx="6121399" cy="1015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Invasion findet in den USA breite Unterstützung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2565400" y="3550249"/>
            <a:ext cx="6121399" cy="12784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UN-Vollversammlung verurteilt die US-Invasion mit 108 zu 9 Stimmen bei 27 Enthaltungen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Wingdings" charset="2"/>
              <a:buChar char="Ø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Reagans Reaktion: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tabLst/>
              <a:defRPr/>
            </a:pPr>
            <a:r>
              <a:rPr lang="de-DE" sz="1600" dirty="0" smtClean="0">
                <a:solidFill>
                  <a:srgbClr val="143C78"/>
                </a:solidFill>
              </a:rPr>
              <a:t>	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„</a:t>
            </a:r>
            <a:r>
              <a:rPr lang="de-DE" sz="1600" dirty="0" err="1" smtClean="0">
                <a:solidFill>
                  <a:srgbClr val="143C78"/>
                </a:solidFill>
              </a:rPr>
              <a:t>I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didn‘t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upset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breakfast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all.“</a:t>
            </a: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2578100" y="5060921"/>
            <a:ext cx="6121399" cy="115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Insb. da Grenada Commonwealth-Mitglied ist, werden die Beziehungen US-UK &amp; Reagan-Thatcher belastet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5300" y="4120434"/>
            <a:ext cx="566184" cy="708283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443</Words>
  <Application>Microsoft Macintosh PowerPoint</Application>
  <PresentationFormat>Bildschirmpräsentation (4:3)</PresentationFormat>
  <Paragraphs>84</Paragraphs>
  <Slides>7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8" baseType="lpstr">
      <vt:lpstr>Office-Design</vt:lpstr>
      <vt:lpstr>Geschichte in fünf Die US-Invasion in Grenada / Operation Urgent Fury (1983)</vt:lpstr>
      <vt:lpstr>Überblick</vt:lpstr>
      <vt:lpstr>Hintergrund</vt:lpstr>
      <vt:lpstr>Prelude</vt:lpstr>
      <vt:lpstr>Verlauf: Operation Urgent Fury (25. Nov – 15 Dez. 1983)</vt:lpstr>
      <vt:lpstr>Folgen</vt:lpstr>
      <vt:lpstr>Folie 7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271</cp:revision>
  <dcterms:created xsi:type="dcterms:W3CDTF">2015-02-24T23:47:34Z</dcterms:created>
  <dcterms:modified xsi:type="dcterms:W3CDTF">2015-02-24T23:50:41Z</dcterms:modified>
</cp:coreProperties>
</file>