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312" r:id="rId3"/>
    <p:sldId id="458" r:id="rId4"/>
    <p:sldId id="459" r:id="rId5"/>
    <p:sldId id="462" r:id="rId6"/>
    <p:sldId id="461" r:id="rId7"/>
    <p:sldId id="455" r:id="rId8"/>
    <p:sldId id="463" r:id="rId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1428"/>
    <a:srgbClr val="280028"/>
    <a:srgbClr val="99FFCB"/>
    <a:srgbClr val="006632"/>
    <a:srgbClr val="FF99CB"/>
    <a:srgbClr val="A5C3FF"/>
    <a:srgbClr val="660032"/>
    <a:srgbClr val="8CB4F0"/>
    <a:srgbClr val="78050A"/>
    <a:srgbClr val="143C7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Die Monroe-Doktrin</a:t>
            </a:r>
            <a:br>
              <a:rPr lang="de-DE" dirty="0" smtClean="0"/>
            </a:br>
            <a:r>
              <a:rPr lang="de-DE" dirty="0" smtClean="0"/>
              <a:t>(1823)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26679"/>
            <a:ext cx="5017912" cy="2329671"/>
          </a:xfrm>
        </p:spPr>
        <p:txBody>
          <a:bodyPr>
            <a:normAutofit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02. Dez. 1823</a:t>
            </a:r>
            <a:endParaRPr lang="de-DE" sz="1400" dirty="0" smtClean="0"/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Washington, USA</a:t>
            </a:r>
          </a:p>
          <a:p>
            <a:r>
              <a:rPr lang="de-DE" dirty="0" smtClean="0"/>
              <a:t>Ereignis</a:t>
            </a:r>
          </a:p>
          <a:p>
            <a:pPr lvl="1"/>
            <a:r>
              <a:rPr lang="de-DE" dirty="0" smtClean="0"/>
              <a:t>Rede zur Lage der Nation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759923" y="1170573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923" y="3922589"/>
            <a:ext cx="1315280" cy="1603174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923" y="1678404"/>
            <a:ext cx="1315280" cy="1653801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2" name="Textfeld 21"/>
          <p:cNvSpPr txBox="1"/>
          <p:nvPr/>
        </p:nvSpPr>
        <p:spPr>
          <a:xfrm>
            <a:off x="7075203" y="1678404"/>
            <a:ext cx="19956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James Monroe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(1758 – 1831)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US-Präsident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7075203" y="3922589"/>
            <a:ext cx="19956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John Quincy Adams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(1767 – 1848)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US-Außenminister</a:t>
            </a:r>
            <a:endParaRPr lang="de-DE" sz="1200" dirty="0">
              <a:solidFill>
                <a:srgbClr val="143C78"/>
              </a:solidFill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" y="1128127"/>
            <a:ext cx="5190853" cy="2794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d 27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335412"/>
            <a:ext cx="8229601" cy="4399985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5" name="Bild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732" y="2175933"/>
            <a:ext cx="587218" cy="293609"/>
          </a:xfrm>
          <a:prstGeom prst="rect">
            <a:avLst/>
          </a:prstGeom>
        </p:spPr>
      </p:pic>
      <p:grpSp>
        <p:nvGrpSpPr>
          <p:cNvPr id="3" name="Gruppierung 25"/>
          <p:cNvGrpSpPr/>
          <p:nvPr/>
        </p:nvGrpSpPr>
        <p:grpSpPr>
          <a:xfrm>
            <a:off x="5156200" y="2192867"/>
            <a:ext cx="529167" cy="2385484"/>
            <a:chOff x="5160433" y="2192867"/>
            <a:chExt cx="529167" cy="2385484"/>
          </a:xfrm>
        </p:grpSpPr>
        <p:sp>
          <p:nvSpPr>
            <p:cNvPr id="20" name="Freihandform 19"/>
            <p:cNvSpPr/>
            <p:nvPr/>
          </p:nvSpPr>
          <p:spPr>
            <a:xfrm>
              <a:off x="5430170" y="4553471"/>
              <a:ext cx="23775" cy="24880"/>
            </a:xfrm>
            <a:custGeom>
              <a:avLst/>
              <a:gdLst>
                <a:gd name="connsiteX0" fmla="*/ 22364 w 23775"/>
                <a:gd name="connsiteY0" fmla="*/ 22763 h 24880"/>
                <a:gd name="connsiteX1" fmla="*/ 9664 w 23775"/>
                <a:gd name="connsiteY1" fmla="*/ 14297 h 24880"/>
                <a:gd name="connsiteX2" fmla="*/ 1197 w 23775"/>
                <a:gd name="connsiteY2" fmla="*/ 1597 h 24880"/>
                <a:gd name="connsiteX3" fmla="*/ 22364 w 23775"/>
                <a:gd name="connsiteY3" fmla="*/ 22763 h 2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75" h="24880">
                  <a:moveTo>
                    <a:pt x="22364" y="22763"/>
                  </a:moveTo>
                  <a:cubicBezTo>
                    <a:pt x="23775" y="24880"/>
                    <a:pt x="13262" y="17894"/>
                    <a:pt x="9664" y="14297"/>
                  </a:cubicBezTo>
                  <a:cubicBezTo>
                    <a:pt x="6066" y="10699"/>
                    <a:pt x="4250" y="5667"/>
                    <a:pt x="1197" y="1597"/>
                  </a:cubicBezTo>
                  <a:cubicBezTo>
                    <a:pt x="0" y="0"/>
                    <a:pt x="20953" y="20646"/>
                    <a:pt x="22364" y="22763"/>
                  </a:cubicBezTo>
                  <a:close/>
                </a:path>
              </a:pathLst>
            </a:custGeom>
            <a:noFill/>
            <a:ln w="3175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143C78"/>
                </a:solidFill>
              </a:endParaRPr>
            </a:p>
          </p:txBody>
        </p:sp>
        <p:sp>
          <p:nvSpPr>
            <p:cNvPr id="21" name="Freihandform 20"/>
            <p:cNvSpPr/>
            <p:nvPr/>
          </p:nvSpPr>
          <p:spPr>
            <a:xfrm>
              <a:off x="5346700" y="2819401"/>
              <a:ext cx="342900" cy="1735667"/>
            </a:xfrm>
            <a:custGeom>
              <a:avLst/>
              <a:gdLst>
                <a:gd name="connsiteX0" fmla="*/ 304800 w 342900"/>
                <a:gd name="connsiteY0" fmla="*/ 1735667 h 1735667"/>
                <a:gd name="connsiteX1" fmla="*/ 232834 w 342900"/>
                <a:gd name="connsiteY1" fmla="*/ 1706033 h 1735667"/>
                <a:gd name="connsiteX2" fmla="*/ 220134 w 342900"/>
                <a:gd name="connsiteY2" fmla="*/ 1693333 h 1735667"/>
                <a:gd name="connsiteX3" fmla="*/ 207434 w 342900"/>
                <a:gd name="connsiteY3" fmla="*/ 1684867 h 1735667"/>
                <a:gd name="connsiteX4" fmla="*/ 190500 w 342900"/>
                <a:gd name="connsiteY4" fmla="*/ 1676400 h 1735667"/>
                <a:gd name="connsiteX5" fmla="*/ 165100 w 342900"/>
                <a:gd name="connsiteY5" fmla="*/ 1672167 h 1735667"/>
                <a:gd name="connsiteX6" fmla="*/ 110067 w 342900"/>
                <a:gd name="connsiteY6" fmla="*/ 1621367 h 1735667"/>
                <a:gd name="connsiteX7" fmla="*/ 135467 w 342900"/>
                <a:gd name="connsiteY7" fmla="*/ 1562100 h 1735667"/>
                <a:gd name="connsiteX8" fmla="*/ 160867 w 342900"/>
                <a:gd name="connsiteY8" fmla="*/ 1536700 h 1735667"/>
                <a:gd name="connsiteX9" fmla="*/ 169334 w 342900"/>
                <a:gd name="connsiteY9" fmla="*/ 1498600 h 1735667"/>
                <a:gd name="connsiteX10" fmla="*/ 169334 w 342900"/>
                <a:gd name="connsiteY10" fmla="*/ 1498600 h 1735667"/>
                <a:gd name="connsiteX11" fmla="*/ 173567 w 342900"/>
                <a:gd name="connsiteY11" fmla="*/ 1447800 h 1735667"/>
                <a:gd name="connsiteX12" fmla="*/ 148167 w 342900"/>
                <a:gd name="connsiteY12" fmla="*/ 1392767 h 1735667"/>
                <a:gd name="connsiteX13" fmla="*/ 177800 w 342900"/>
                <a:gd name="connsiteY13" fmla="*/ 1341967 h 1735667"/>
                <a:gd name="connsiteX14" fmla="*/ 177800 w 342900"/>
                <a:gd name="connsiteY14" fmla="*/ 1286933 h 1735667"/>
                <a:gd name="connsiteX15" fmla="*/ 220134 w 342900"/>
                <a:gd name="connsiteY15" fmla="*/ 1240367 h 1735667"/>
                <a:gd name="connsiteX16" fmla="*/ 220134 w 342900"/>
                <a:gd name="connsiteY16" fmla="*/ 1206500 h 1735667"/>
                <a:gd name="connsiteX17" fmla="*/ 254000 w 342900"/>
                <a:gd name="connsiteY17" fmla="*/ 1185333 h 1735667"/>
                <a:gd name="connsiteX18" fmla="*/ 258234 w 342900"/>
                <a:gd name="connsiteY18" fmla="*/ 1147233 h 1735667"/>
                <a:gd name="connsiteX19" fmla="*/ 287867 w 342900"/>
                <a:gd name="connsiteY19" fmla="*/ 1092200 h 1735667"/>
                <a:gd name="connsiteX20" fmla="*/ 300567 w 342900"/>
                <a:gd name="connsiteY20" fmla="*/ 1041400 h 1735667"/>
                <a:gd name="connsiteX21" fmla="*/ 321734 w 342900"/>
                <a:gd name="connsiteY21" fmla="*/ 1024467 h 1735667"/>
                <a:gd name="connsiteX22" fmla="*/ 342900 w 342900"/>
                <a:gd name="connsiteY22" fmla="*/ 982133 h 1735667"/>
                <a:gd name="connsiteX23" fmla="*/ 342900 w 342900"/>
                <a:gd name="connsiteY23" fmla="*/ 944033 h 1735667"/>
                <a:gd name="connsiteX24" fmla="*/ 325967 w 342900"/>
                <a:gd name="connsiteY24" fmla="*/ 922867 h 1735667"/>
                <a:gd name="connsiteX25" fmla="*/ 313267 w 342900"/>
                <a:gd name="connsiteY25" fmla="*/ 872067 h 1735667"/>
                <a:gd name="connsiteX26" fmla="*/ 245534 w 342900"/>
                <a:gd name="connsiteY26" fmla="*/ 812800 h 1735667"/>
                <a:gd name="connsiteX27" fmla="*/ 258234 w 342900"/>
                <a:gd name="connsiteY27" fmla="*/ 728133 h 1735667"/>
                <a:gd name="connsiteX28" fmla="*/ 224367 w 342900"/>
                <a:gd name="connsiteY28" fmla="*/ 719667 h 1735667"/>
                <a:gd name="connsiteX29" fmla="*/ 198967 w 342900"/>
                <a:gd name="connsiteY29" fmla="*/ 715433 h 1735667"/>
                <a:gd name="connsiteX30" fmla="*/ 198967 w 342900"/>
                <a:gd name="connsiteY30" fmla="*/ 685800 h 1735667"/>
                <a:gd name="connsiteX31" fmla="*/ 156634 w 342900"/>
                <a:gd name="connsiteY31" fmla="*/ 647700 h 1735667"/>
                <a:gd name="connsiteX32" fmla="*/ 131234 w 342900"/>
                <a:gd name="connsiteY32" fmla="*/ 605367 h 1735667"/>
                <a:gd name="connsiteX33" fmla="*/ 131234 w 342900"/>
                <a:gd name="connsiteY33" fmla="*/ 533400 h 1735667"/>
                <a:gd name="connsiteX34" fmla="*/ 165100 w 342900"/>
                <a:gd name="connsiteY34" fmla="*/ 491067 h 1735667"/>
                <a:gd name="connsiteX35" fmla="*/ 160867 w 342900"/>
                <a:gd name="connsiteY35" fmla="*/ 431800 h 1735667"/>
                <a:gd name="connsiteX36" fmla="*/ 215900 w 342900"/>
                <a:gd name="connsiteY36" fmla="*/ 410633 h 1735667"/>
                <a:gd name="connsiteX37" fmla="*/ 241300 w 342900"/>
                <a:gd name="connsiteY37" fmla="*/ 406400 h 1735667"/>
                <a:gd name="connsiteX38" fmla="*/ 262467 w 342900"/>
                <a:gd name="connsiteY38" fmla="*/ 351367 h 1735667"/>
                <a:gd name="connsiteX39" fmla="*/ 232834 w 342900"/>
                <a:gd name="connsiteY39" fmla="*/ 304800 h 1735667"/>
                <a:gd name="connsiteX40" fmla="*/ 190500 w 342900"/>
                <a:gd name="connsiteY40" fmla="*/ 266700 h 1735667"/>
                <a:gd name="connsiteX41" fmla="*/ 160867 w 342900"/>
                <a:gd name="connsiteY41" fmla="*/ 245533 h 1735667"/>
                <a:gd name="connsiteX42" fmla="*/ 160867 w 342900"/>
                <a:gd name="connsiteY42" fmla="*/ 173567 h 1735667"/>
                <a:gd name="connsiteX43" fmla="*/ 148167 w 342900"/>
                <a:gd name="connsiteY43" fmla="*/ 122767 h 1735667"/>
                <a:gd name="connsiteX44" fmla="*/ 88900 w 342900"/>
                <a:gd name="connsiteY44" fmla="*/ 50800 h 1735667"/>
                <a:gd name="connsiteX45" fmla="*/ 55034 w 342900"/>
                <a:gd name="connsiteY45" fmla="*/ 16933 h 1735667"/>
                <a:gd name="connsiteX46" fmla="*/ 0 w 342900"/>
                <a:gd name="connsiteY46" fmla="*/ 0 h 173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42900" h="1735667">
                  <a:moveTo>
                    <a:pt x="304800" y="1735667"/>
                  </a:moveTo>
                  <a:cubicBezTo>
                    <a:pt x="291190" y="1731130"/>
                    <a:pt x="244296" y="1717495"/>
                    <a:pt x="232834" y="1706033"/>
                  </a:cubicBezTo>
                  <a:cubicBezTo>
                    <a:pt x="228601" y="1701800"/>
                    <a:pt x="224733" y="1697166"/>
                    <a:pt x="220134" y="1693333"/>
                  </a:cubicBezTo>
                  <a:cubicBezTo>
                    <a:pt x="216225" y="1690076"/>
                    <a:pt x="211985" y="1687142"/>
                    <a:pt x="207434" y="1684867"/>
                  </a:cubicBezTo>
                  <a:cubicBezTo>
                    <a:pt x="187976" y="1675138"/>
                    <a:pt x="200066" y="1685963"/>
                    <a:pt x="190500" y="1676400"/>
                  </a:cubicBezTo>
                  <a:cubicBezTo>
                    <a:pt x="167950" y="1671890"/>
                    <a:pt x="176529" y="1672167"/>
                    <a:pt x="165100" y="1672167"/>
                  </a:cubicBezTo>
                  <a:lnTo>
                    <a:pt x="110067" y="1621367"/>
                  </a:lnTo>
                  <a:lnTo>
                    <a:pt x="135467" y="1562100"/>
                  </a:lnTo>
                  <a:lnTo>
                    <a:pt x="160867" y="1536700"/>
                  </a:lnTo>
                  <a:lnTo>
                    <a:pt x="169334" y="1498600"/>
                  </a:lnTo>
                  <a:lnTo>
                    <a:pt x="169334" y="1498600"/>
                  </a:lnTo>
                  <a:lnTo>
                    <a:pt x="173567" y="1447800"/>
                  </a:lnTo>
                  <a:lnTo>
                    <a:pt x="148167" y="1392767"/>
                  </a:lnTo>
                  <a:lnTo>
                    <a:pt x="177800" y="1341967"/>
                  </a:lnTo>
                  <a:lnTo>
                    <a:pt x="177800" y="1286933"/>
                  </a:lnTo>
                  <a:lnTo>
                    <a:pt x="220134" y="1240367"/>
                  </a:lnTo>
                  <a:lnTo>
                    <a:pt x="220134" y="1206500"/>
                  </a:lnTo>
                  <a:lnTo>
                    <a:pt x="254000" y="1185333"/>
                  </a:lnTo>
                  <a:lnTo>
                    <a:pt x="258234" y="1147233"/>
                  </a:lnTo>
                  <a:lnTo>
                    <a:pt x="287867" y="1092200"/>
                  </a:lnTo>
                  <a:lnTo>
                    <a:pt x="300567" y="1041400"/>
                  </a:lnTo>
                  <a:lnTo>
                    <a:pt x="321734" y="1024467"/>
                  </a:lnTo>
                  <a:lnTo>
                    <a:pt x="342900" y="982133"/>
                  </a:lnTo>
                  <a:lnTo>
                    <a:pt x="342900" y="944033"/>
                  </a:lnTo>
                  <a:lnTo>
                    <a:pt x="325967" y="922867"/>
                  </a:lnTo>
                  <a:lnTo>
                    <a:pt x="313267" y="872067"/>
                  </a:lnTo>
                  <a:lnTo>
                    <a:pt x="245534" y="812800"/>
                  </a:lnTo>
                  <a:lnTo>
                    <a:pt x="258234" y="728133"/>
                  </a:lnTo>
                  <a:lnTo>
                    <a:pt x="224367" y="719667"/>
                  </a:lnTo>
                  <a:lnTo>
                    <a:pt x="198967" y="715433"/>
                  </a:lnTo>
                  <a:lnTo>
                    <a:pt x="198967" y="685800"/>
                  </a:lnTo>
                  <a:lnTo>
                    <a:pt x="156634" y="647700"/>
                  </a:lnTo>
                  <a:lnTo>
                    <a:pt x="131234" y="605367"/>
                  </a:lnTo>
                  <a:lnTo>
                    <a:pt x="131234" y="533400"/>
                  </a:lnTo>
                  <a:lnTo>
                    <a:pt x="165100" y="491067"/>
                  </a:lnTo>
                  <a:lnTo>
                    <a:pt x="160867" y="431800"/>
                  </a:lnTo>
                  <a:lnTo>
                    <a:pt x="215900" y="410633"/>
                  </a:lnTo>
                  <a:lnTo>
                    <a:pt x="241300" y="406400"/>
                  </a:lnTo>
                  <a:lnTo>
                    <a:pt x="262467" y="351367"/>
                  </a:lnTo>
                  <a:lnTo>
                    <a:pt x="232834" y="304800"/>
                  </a:lnTo>
                  <a:lnTo>
                    <a:pt x="190500" y="266700"/>
                  </a:lnTo>
                  <a:lnTo>
                    <a:pt x="160867" y="245533"/>
                  </a:lnTo>
                  <a:lnTo>
                    <a:pt x="160867" y="173567"/>
                  </a:lnTo>
                  <a:lnTo>
                    <a:pt x="148167" y="122767"/>
                  </a:lnTo>
                  <a:lnTo>
                    <a:pt x="88900" y="50800"/>
                  </a:lnTo>
                  <a:lnTo>
                    <a:pt x="55034" y="16933"/>
                  </a:lnTo>
                  <a:lnTo>
                    <a:pt x="0" y="0"/>
                  </a:lnTo>
                </a:path>
              </a:pathLst>
            </a:custGeom>
            <a:ln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5190067" y="2510368"/>
              <a:ext cx="148167" cy="309033"/>
            </a:xfrm>
            <a:custGeom>
              <a:avLst/>
              <a:gdLst>
                <a:gd name="connsiteX0" fmla="*/ 148167 w 148167"/>
                <a:gd name="connsiteY0" fmla="*/ 309033 h 309033"/>
                <a:gd name="connsiteX1" fmla="*/ 67733 w 148167"/>
                <a:gd name="connsiteY1" fmla="*/ 287866 h 309033"/>
                <a:gd name="connsiteX2" fmla="*/ 25400 w 148167"/>
                <a:gd name="connsiteY2" fmla="*/ 194733 h 309033"/>
                <a:gd name="connsiteX3" fmla="*/ 0 w 148167"/>
                <a:gd name="connsiteY3" fmla="*/ 127000 h 309033"/>
                <a:gd name="connsiteX4" fmla="*/ 38100 w 148167"/>
                <a:gd name="connsiteY4" fmla="*/ 59266 h 309033"/>
                <a:gd name="connsiteX5" fmla="*/ 71967 w 148167"/>
                <a:gd name="connsiteY5" fmla="*/ 29633 h 309033"/>
                <a:gd name="connsiteX6" fmla="*/ 29633 w 148167"/>
                <a:gd name="connsiteY6" fmla="*/ 0 h 30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67" h="309033">
                  <a:moveTo>
                    <a:pt x="148167" y="309033"/>
                  </a:moveTo>
                  <a:cubicBezTo>
                    <a:pt x="73492" y="287070"/>
                    <a:pt x="101205" y="287866"/>
                    <a:pt x="67733" y="287866"/>
                  </a:cubicBezTo>
                  <a:lnTo>
                    <a:pt x="25400" y="194733"/>
                  </a:lnTo>
                  <a:lnTo>
                    <a:pt x="0" y="127000"/>
                  </a:lnTo>
                  <a:lnTo>
                    <a:pt x="38100" y="59266"/>
                  </a:lnTo>
                  <a:lnTo>
                    <a:pt x="71967" y="29633"/>
                  </a:lnTo>
                  <a:lnTo>
                    <a:pt x="29633" y="0"/>
                  </a:lnTo>
                </a:path>
              </a:pathLst>
            </a:custGeom>
            <a:ln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5160433" y="2192867"/>
              <a:ext cx="63500" cy="317500"/>
            </a:xfrm>
            <a:custGeom>
              <a:avLst/>
              <a:gdLst>
                <a:gd name="connsiteX0" fmla="*/ 63500 w 63500"/>
                <a:gd name="connsiteY0" fmla="*/ 317500 h 317500"/>
                <a:gd name="connsiteX1" fmla="*/ 12700 w 63500"/>
                <a:gd name="connsiteY1" fmla="*/ 309034 h 317500"/>
                <a:gd name="connsiteX2" fmla="*/ 0 w 63500"/>
                <a:gd name="connsiteY2" fmla="*/ 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00" h="317500">
                  <a:moveTo>
                    <a:pt x="63500" y="317500"/>
                  </a:moveTo>
                  <a:lnTo>
                    <a:pt x="12700" y="309034"/>
                  </a:lnTo>
                  <a:lnTo>
                    <a:pt x="0" y="0"/>
                  </a:lnTo>
                </a:path>
              </a:pathLst>
            </a:custGeom>
            <a:ln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Historischer Kontext – USA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6" name="Gruppierung 26"/>
          <p:cNvGrpSpPr/>
          <p:nvPr/>
        </p:nvGrpSpPr>
        <p:grpSpPr>
          <a:xfrm>
            <a:off x="5165586" y="2192867"/>
            <a:ext cx="529167" cy="2385484"/>
            <a:chOff x="6945416" y="2118783"/>
            <a:chExt cx="529167" cy="2385484"/>
          </a:xfrm>
        </p:grpSpPr>
        <p:sp>
          <p:nvSpPr>
            <p:cNvPr id="7" name="Freihandform 6"/>
            <p:cNvSpPr/>
            <p:nvPr/>
          </p:nvSpPr>
          <p:spPr>
            <a:xfrm>
              <a:off x="7215153" y="4479387"/>
              <a:ext cx="23775" cy="24880"/>
            </a:xfrm>
            <a:custGeom>
              <a:avLst/>
              <a:gdLst>
                <a:gd name="connsiteX0" fmla="*/ 22364 w 23775"/>
                <a:gd name="connsiteY0" fmla="*/ 22763 h 24880"/>
                <a:gd name="connsiteX1" fmla="*/ 9664 w 23775"/>
                <a:gd name="connsiteY1" fmla="*/ 14297 h 24880"/>
                <a:gd name="connsiteX2" fmla="*/ 1197 w 23775"/>
                <a:gd name="connsiteY2" fmla="*/ 1597 h 24880"/>
                <a:gd name="connsiteX3" fmla="*/ 22364 w 23775"/>
                <a:gd name="connsiteY3" fmla="*/ 22763 h 2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75" h="24880">
                  <a:moveTo>
                    <a:pt x="22364" y="22763"/>
                  </a:moveTo>
                  <a:cubicBezTo>
                    <a:pt x="23775" y="24880"/>
                    <a:pt x="13262" y="17894"/>
                    <a:pt x="9664" y="14297"/>
                  </a:cubicBezTo>
                  <a:cubicBezTo>
                    <a:pt x="6066" y="10699"/>
                    <a:pt x="4250" y="5667"/>
                    <a:pt x="1197" y="1597"/>
                  </a:cubicBezTo>
                  <a:cubicBezTo>
                    <a:pt x="0" y="0"/>
                    <a:pt x="20953" y="20646"/>
                    <a:pt x="22364" y="22763"/>
                  </a:cubicBezTo>
                  <a:close/>
                </a:path>
              </a:pathLst>
            </a:custGeom>
            <a:noFill/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143C78"/>
                </a:solidFill>
              </a:endParaRPr>
            </a:p>
          </p:txBody>
        </p:sp>
        <p:sp>
          <p:nvSpPr>
            <p:cNvPr id="10" name="Freihandform 9"/>
            <p:cNvSpPr/>
            <p:nvPr/>
          </p:nvSpPr>
          <p:spPr>
            <a:xfrm>
              <a:off x="7131683" y="2745317"/>
              <a:ext cx="342900" cy="1735667"/>
            </a:xfrm>
            <a:custGeom>
              <a:avLst/>
              <a:gdLst>
                <a:gd name="connsiteX0" fmla="*/ 304800 w 342900"/>
                <a:gd name="connsiteY0" fmla="*/ 1735667 h 1735667"/>
                <a:gd name="connsiteX1" fmla="*/ 232834 w 342900"/>
                <a:gd name="connsiteY1" fmla="*/ 1706033 h 1735667"/>
                <a:gd name="connsiteX2" fmla="*/ 220134 w 342900"/>
                <a:gd name="connsiteY2" fmla="*/ 1693333 h 1735667"/>
                <a:gd name="connsiteX3" fmla="*/ 207434 w 342900"/>
                <a:gd name="connsiteY3" fmla="*/ 1684867 h 1735667"/>
                <a:gd name="connsiteX4" fmla="*/ 190500 w 342900"/>
                <a:gd name="connsiteY4" fmla="*/ 1676400 h 1735667"/>
                <a:gd name="connsiteX5" fmla="*/ 165100 w 342900"/>
                <a:gd name="connsiteY5" fmla="*/ 1672167 h 1735667"/>
                <a:gd name="connsiteX6" fmla="*/ 110067 w 342900"/>
                <a:gd name="connsiteY6" fmla="*/ 1621367 h 1735667"/>
                <a:gd name="connsiteX7" fmla="*/ 135467 w 342900"/>
                <a:gd name="connsiteY7" fmla="*/ 1562100 h 1735667"/>
                <a:gd name="connsiteX8" fmla="*/ 160867 w 342900"/>
                <a:gd name="connsiteY8" fmla="*/ 1536700 h 1735667"/>
                <a:gd name="connsiteX9" fmla="*/ 169334 w 342900"/>
                <a:gd name="connsiteY9" fmla="*/ 1498600 h 1735667"/>
                <a:gd name="connsiteX10" fmla="*/ 169334 w 342900"/>
                <a:gd name="connsiteY10" fmla="*/ 1498600 h 1735667"/>
                <a:gd name="connsiteX11" fmla="*/ 173567 w 342900"/>
                <a:gd name="connsiteY11" fmla="*/ 1447800 h 1735667"/>
                <a:gd name="connsiteX12" fmla="*/ 148167 w 342900"/>
                <a:gd name="connsiteY12" fmla="*/ 1392767 h 1735667"/>
                <a:gd name="connsiteX13" fmla="*/ 177800 w 342900"/>
                <a:gd name="connsiteY13" fmla="*/ 1341967 h 1735667"/>
                <a:gd name="connsiteX14" fmla="*/ 177800 w 342900"/>
                <a:gd name="connsiteY14" fmla="*/ 1286933 h 1735667"/>
                <a:gd name="connsiteX15" fmla="*/ 220134 w 342900"/>
                <a:gd name="connsiteY15" fmla="*/ 1240367 h 1735667"/>
                <a:gd name="connsiteX16" fmla="*/ 220134 w 342900"/>
                <a:gd name="connsiteY16" fmla="*/ 1206500 h 1735667"/>
                <a:gd name="connsiteX17" fmla="*/ 254000 w 342900"/>
                <a:gd name="connsiteY17" fmla="*/ 1185333 h 1735667"/>
                <a:gd name="connsiteX18" fmla="*/ 258234 w 342900"/>
                <a:gd name="connsiteY18" fmla="*/ 1147233 h 1735667"/>
                <a:gd name="connsiteX19" fmla="*/ 287867 w 342900"/>
                <a:gd name="connsiteY19" fmla="*/ 1092200 h 1735667"/>
                <a:gd name="connsiteX20" fmla="*/ 300567 w 342900"/>
                <a:gd name="connsiteY20" fmla="*/ 1041400 h 1735667"/>
                <a:gd name="connsiteX21" fmla="*/ 321734 w 342900"/>
                <a:gd name="connsiteY21" fmla="*/ 1024467 h 1735667"/>
                <a:gd name="connsiteX22" fmla="*/ 342900 w 342900"/>
                <a:gd name="connsiteY22" fmla="*/ 982133 h 1735667"/>
                <a:gd name="connsiteX23" fmla="*/ 342900 w 342900"/>
                <a:gd name="connsiteY23" fmla="*/ 944033 h 1735667"/>
                <a:gd name="connsiteX24" fmla="*/ 325967 w 342900"/>
                <a:gd name="connsiteY24" fmla="*/ 922867 h 1735667"/>
                <a:gd name="connsiteX25" fmla="*/ 313267 w 342900"/>
                <a:gd name="connsiteY25" fmla="*/ 872067 h 1735667"/>
                <a:gd name="connsiteX26" fmla="*/ 245534 w 342900"/>
                <a:gd name="connsiteY26" fmla="*/ 812800 h 1735667"/>
                <a:gd name="connsiteX27" fmla="*/ 258234 w 342900"/>
                <a:gd name="connsiteY27" fmla="*/ 728133 h 1735667"/>
                <a:gd name="connsiteX28" fmla="*/ 224367 w 342900"/>
                <a:gd name="connsiteY28" fmla="*/ 719667 h 1735667"/>
                <a:gd name="connsiteX29" fmla="*/ 198967 w 342900"/>
                <a:gd name="connsiteY29" fmla="*/ 715433 h 1735667"/>
                <a:gd name="connsiteX30" fmla="*/ 198967 w 342900"/>
                <a:gd name="connsiteY30" fmla="*/ 685800 h 1735667"/>
                <a:gd name="connsiteX31" fmla="*/ 156634 w 342900"/>
                <a:gd name="connsiteY31" fmla="*/ 647700 h 1735667"/>
                <a:gd name="connsiteX32" fmla="*/ 131234 w 342900"/>
                <a:gd name="connsiteY32" fmla="*/ 605367 h 1735667"/>
                <a:gd name="connsiteX33" fmla="*/ 131234 w 342900"/>
                <a:gd name="connsiteY33" fmla="*/ 533400 h 1735667"/>
                <a:gd name="connsiteX34" fmla="*/ 165100 w 342900"/>
                <a:gd name="connsiteY34" fmla="*/ 491067 h 1735667"/>
                <a:gd name="connsiteX35" fmla="*/ 160867 w 342900"/>
                <a:gd name="connsiteY35" fmla="*/ 431800 h 1735667"/>
                <a:gd name="connsiteX36" fmla="*/ 215900 w 342900"/>
                <a:gd name="connsiteY36" fmla="*/ 410633 h 1735667"/>
                <a:gd name="connsiteX37" fmla="*/ 241300 w 342900"/>
                <a:gd name="connsiteY37" fmla="*/ 406400 h 1735667"/>
                <a:gd name="connsiteX38" fmla="*/ 262467 w 342900"/>
                <a:gd name="connsiteY38" fmla="*/ 351367 h 1735667"/>
                <a:gd name="connsiteX39" fmla="*/ 232834 w 342900"/>
                <a:gd name="connsiteY39" fmla="*/ 304800 h 1735667"/>
                <a:gd name="connsiteX40" fmla="*/ 190500 w 342900"/>
                <a:gd name="connsiteY40" fmla="*/ 266700 h 1735667"/>
                <a:gd name="connsiteX41" fmla="*/ 160867 w 342900"/>
                <a:gd name="connsiteY41" fmla="*/ 245533 h 1735667"/>
                <a:gd name="connsiteX42" fmla="*/ 160867 w 342900"/>
                <a:gd name="connsiteY42" fmla="*/ 173567 h 1735667"/>
                <a:gd name="connsiteX43" fmla="*/ 148167 w 342900"/>
                <a:gd name="connsiteY43" fmla="*/ 122767 h 1735667"/>
                <a:gd name="connsiteX44" fmla="*/ 88900 w 342900"/>
                <a:gd name="connsiteY44" fmla="*/ 50800 h 1735667"/>
                <a:gd name="connsiteX45" fmla="*/ 55034 w 342900"/>
                <a:gd name="connsiteY45" fmla="*/ 16933 h 1735667"/>
                <a:gd name="connsiteX46" fmla="*/ 0 w 342900"/>
                <a:gd name="connsiteY46" fmla="*/ 0 h 173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42900" h="1735667">
                  <a:moveTo>
                    <a:pt x="304800" y="1735667"/>
                  </a:moveTo>
                  <a:cubicBezTo>
                    <a:pt x="291190" y="1731130"/>
                    <a:pt x="244296" y="1717495"/>
                    <a:pt x="232834" y="1706033"/>
                  </a:cubicBezTo>
                  <a:cubicBezTo>
                    <a:pt x="228601" y="1701800"/>
                    <a:pt x="224733" y="1697166"/>
                    <a:pt x="220134" y="1693333"/>
                  </a:cubicBezTo>
                  <a:cubicBezTo>
                    <a:pt x="216225" y="1690076"/>
                    <a:pt x="211985" y="1687142"/>
                    <a:pt x="207434" y="1684867"/>
                  </a:cubicBezTo>
                  <a:cubicBezTo>
                    <a:pt x="187976" y="1675138"/>
                    <a:pt x="200066" y="1685963"/>
                    <a:pt x="190500" y="1676400"/>
                  </a:cubicBezTo>
                  <a:cubicBezTo>
                    <a:pt x="167950" y="1671890"/>
                    <a:pt x="176529" y="1672167"/>
                    <a:pt x="165100" y="1672167"/>
                  </a:cubicBezTo>
                  <a:lnTo>
                    <a:pt x="110067" y="1621367"/>
                  </a:lnTo>
                  <a:lnTo>
                    <a:pt x="135467" y="1562100"/>
                  </a:lnTo>
                  <a:lnTo>
                    <a:pt x="160867" y="1536700"/>
                  </a:lnTo>
                  <a:lnTo>
                    <a:pt x="169334" y="1498600"/>
                  </a:lnTo>
                  <a:lnTo>
                    <a:pt x="169334" y="1498600"/>
                  </a:lnTo>
                  <a:lnTo>
                    <a:pt x="173567" y="1447800"/>
                  </a:lnTo>
                  <a:lnTo>
                    <a:pt x="148167" y="1392767"/>
                  </a:lnTo>
                  <a:lnTo>
                    <a:pt x="177800" y="1341967"/>
                  </a:lnTo>
                  <a:lnTo>
                    <a:pt x="177800" y="1286933"/>
                  </a:lnTo>
                  <a:lnTo>
                    <a:pt x="220134" y="1240367"/>
                  </a:lnTo>
                  <a:lnTo>
                    <a:pt x="220134" y="1206500"/>
                  </a:lnTo>
                  <a:lnTo>
                    <a:pt x="254000" y="1185333"/>
                  </a:lnTo>
                  <a:lnTo>
                    <a:pt x="258234" y="1147233"/>
                  </a:lnTo>
                  <a:lnTo>
                    <a:pt x="287867" y="1092200"/>
                  </a:lnTo>
                  <a:lnTo>
                    <a:pt x="300567" y="1041400"/>
                  </a:lnTo>
                  <a:lnTo>
                    <a:pt x="321734" y="1024467"/>
                  </a:lnTo>
                  <a:lnTo>
                    <a:pt x="342900" y="982133"/>
                  </a:lnTo>
                  <a:lnTo>
                    <a:pt x="342900" y="944033"/>
                  </a:lnTo>
                  <a:lnTo>
                    <a:pt x="325967" y="922867"/>
                  </a:lnTo>
                  <a:lnTo>
                    <a:pt x="313267" y="872067"/>
                  </a:lnTo>
                  <a:lnTo>
                    <a:pt x="245534" y="812800"/>
                  </a:lnTo>
                  <a:lnTo>
                    <a:pt x="258234" y="728133"/>
                  </a:lnTo>
                  <a:lnTo>
                    <a:pt x="224367" y="719667"/>
                  </a:lnTo>
                  <a:lnTo>
                    <a:pt x="198967" y="715433"/>
                  </a:lnTo>
                  <a:lnTo>
                    <a:pt x="198967" y="685800"/>
                  </a:lnTo>
                  <a:lnTo>
                    <a:pt x="156634" y="647700"/>
                  </a:lnTo>
                  <a:lnTo>
                    <a:pt x="131234" y="605367"/>
                  </a:lnTo>
                  <a:lnTo>
                    <a:pt x="131234" y="533400"/>
                  </a:lnTo>
                  <a:lnTo>
                    <a:pt x="165100" y="491067"/>
                  </a:lnTo>
                  <a:lnTo>
                    <a:pt x="160867" y="431800"/>
                  </a:lnTo>
                  <a:lnTo>
                    <a:pt x="215900" y="410633"/>
                  </a:lnTo>
                  <a:lnTo>
                    <a:pt x="241300" y="406400"/>
                  </a:lnTo>
                  <a:lnTo>
                    <a:pt x="262467" y="351367"/>
                  </a:lnTo>
                  <a:lnTo>
                    <a:pt x="232834" y="304800"/>
                  </a:lnTo>
                  <a:lnTo>
                    <a:pt x="190500" y="266700"/>
                  </a:lnTo>
                  <a:lnTo>
                    <a:pt x="160867" y="245533"/>
                  </a:lnTo>
                  <a:lnTo>
                    <a:pt x="160867" y="173567"/>
                  </a:lnTo>
                  <a:lnTo>
                    <a:pt x="148167" y="122767"/>
                  </a:lnTo>
                  <a:lnTo>
                    <a:pt x="88900" y="50800"/>
                  </a:lnTo>
                  <a:lnTo>
                    <a:pt x="55034" y="16933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143C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 10"/>
            <p:cNvSpPr/>
            <p:nvPr/>
          </p:nvSpPr>
          <p:spPr>
            <a:xfrm>
              <a:off x="6975050" y="2436284"/>
              <a:ext cx="148167" cy="309033"/>
            </a:xfrm>
            <a:custGeom>
              <a:avLst/>
              <a:gdLst>
                <a:gd name="connsiteX0" fmla="*/ 148167 w 148167"/>
                <a:gd name="connsiteY0" fmla="*/ 309033 h 309033"/>
                <a:gd name="connsiteX1" fmla="*/ 67733 w 148167"/>
                <a:gd name="connsiteY1" fmla="*/ 287866 h 309033"/>
                <a:gd name="connsiteX2" fmla="*/ 25400 w 148167"/>
                <a:gd name="connsiteY2" fmla="*/ 194733 h 309033"/>
                <a:gd name="connsiteX3" fmla="*/ 0 w 148167"/>
                <a:gd name="connsiteY3" fmla="*/ 127000 h 309033"/>
                <a:gd name="connsiteX4" fmla="*/ 38100 w 148167"/>
                <a:gd name="connsiteY4" fmla="*/ 59266 h 309033"/>
                <a:gd name="connsiteX5" fmla="*/ 71967 w 148167"/>
                <a:gd name="connsiteY5" fmla="*/ 29633 h 309033"/>
                <a:gd name="connsiteX6" fmla="*/ 29633 w 148167"/>
                <a:gd name="connsiteY6" fmla="*/ 0 h 30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67" h="309033">
                  <a:moveTo>
                    <a:pt x="148167" y="309033"/>
                  </a:moveTo>
                  <a:cubicBezTo>
                    <a:pt x="73492" y="287070"/>
                    <a:pt x="101205" y="287866"/>
                    <a:pt x="67733" y="287866"/>
                  </a:cubicBezTo>
                  <a:lnTo>
                    <a:pt x="25400" y="194733"/>
                  </a:lnTo>
                  <a:lnTo>
                    <a:pt x="0" y="127000"/>
                  </a:lnTo>
                  <a:lnTo>
                    <a:pt x="38100" y="59266"/>
                  </a:lnTo>
                  <a:lnTo>
                    <a:pt x="71967" y="29633"/>
                  </a:lnTo>
                  <a:lnTo>
                    <a:pt x="29633" y="0"/>
                  </a:lnTo>
                </a:path>
              </a:pathLst>
            </a:custGeom>
            <a:ln>
              <a:solidFill>
                <a:srgbClr val="143C7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Freihandform 11"/>
            <p:cNvSpPr/>
            <p:nvPr/>
          </p:nvSpPr>
          <p:spPr>
            <a:xfrm>
              <a:off x="6945416" y="2118783"/>
              <a:ext cx="63500" cy="317500"/>
            </a:xfrm>
            <a:custGeom>
              <a:avLst/>
              <a:gdLst>
                <a:gd name="connsiteX0" fmla="*/ 63500 w 63500"/>
                <a:gd name="connsiteY0" fmla="*/ 317500 h 317500"/>
                <a:gd name="connsiteX1" fmla="*/ 12700 w 63500"/>
                <a:gd name="connsiteY1" fmla="*/ 309034 h 317500"/>
                <a:gd name="connsiteX2" fmla="*/ 0 w 63500"/>
                <a:gd name="connsiteY2" fmla="*/ 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00" h="317500">
                  <a:moveTo>
                    <a:pt x="63500" y="317500"/>
                  </a:moveTo>
                  <a:lnTo>
                    <a:pt x="12700" y="309034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143C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" name="Freihandform 12"/>
          <p:cNvSpPr/>
          <p:nvPr/>
        </p:nvSpPr>
        <p:spPr>
          <a:xfrm>
            <a:off x="5825067" y="4423833"/>
            <a:ext cx="567266" cy="80434"/>
          </a:xfrm>
          <a:custGeom>
            <a:avLst/>
            <a:gdLst>
              <a:gd name="connsiteX0" fmla="*/ 25400 w 567266"/>
              <a:gd name="connsiteY0" fmla="*/ 80434 h 80434"/>
              <a:gd name="connsiteX1" fmla="*/ 25400 w 567266"/>
              <a:gd name="connsiteY1" fmla="*/ 38100 h 80434"/>
              <a:gd name="connsiteX2" fmla="*/ 0 w 567266"/>
              <a:gd name="connsiteY2" fmla="*/ 25400 h 80434"/>
              <a:gd name="connsiteX3" fmla="*/ 0 w 567266"/>
              <a:gd name="connsiteY3" fmla="*/ 25400 h 80434"/>
              <a:gd name="connsiteX4" fmla="*/ 4233 w 567266"/>
              <a:gd name="connsiteY4" fmla="*/ 0 h 80434"/>
              <a:gd name="connsiteX5" fmla="*/ 245533 w 567266"/>
              <a:gd name="connsiteY5" fmla="*/ 0 h 80434"/>
              <a:gd name="connsiteX6" fmla="*/ 258233 w 567266"/>
              <a:gd name="connsiteY6" fmla="*/ 38100 h 80434"/>
              <a:gd name="connsiteX7" fmla="*/ 495300 w 567266"/>
              <a:gd name="connsiteY7" fmla="*/ 50800 h 80434"/>
              <a:gd name="connsiteX8" fmla="*/ 520700 w 567266"/>
              <a:gd name="connsiteY8" fmla="*/ 67734 h 80434"/>
              <a:gd name="connsiteX9" fmla="*/ 533400 w 567266"/>
              <a:gd name="connsiteY9" fmla="*/ 16934 h 80434"/>
              <a:gd name="connsiteX10" fmla="*/ 567266 w 567266"/>
              <a:gd name="connsiteY10" fmla="*/ 33867 h 8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7266" h="80434">
                <a:moveTo>
                  <a:pt x="25400" y="80434"/>
                </a:moveTo>
                <a:lnTo>
                  <a:pt x="25400" y="38100"/>
                </a:lnTo>
                <a:lnTo>
                  <a:pt x="0" y="25400"/>
                </a:lnTo>
                <a:lnTo>
                  <a:pt x="0" y="25400"/>
                </a:lnTo>
                <a:lnTo>
                  <a:pt x="4233" y="0"/>
                </a:lnTo>
                <a:lnTo>
                  <a:pt x="245533" y="0"/>
                </a:lnTo>
                <a:lnTo>
                  <a:pt x="258233" y="38100"/>
                </a:lnTo>
                <a:lnTo>
                  <a:pt x="495300" y="50800"/>
                </a:lnTo>
                <a:lnTo>
                  <a:pt x="520700" y="67734"/>
                </a:lnTo>
                <a:lnTo>
                  <a:pt x="533400" y="16934"/>
                </a:lnTo>
                <a:lnTo>
                  <a:pt x="567266" y="33867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reihandform 13"/>
          <p:cNvSpPr/>
          <p:nvPr/>
        </p:nvSpPr>
        <p:spPr>
          <a:xfrm>
            <a:off x="5156200" y="2192867"/>
            <a:ext cx="2590800" cy="1003300"/>
          </a:xfrm>
          <a:custGeom>
            <a:avLst/>
            <a:gdLst>
              <a:gd name="connsiteX0" fmla="*/ 2590800 w 2590800"/>
              <a:gd name="connsiteY0" fmla="*/ 618066 h 1003300"/>
              <a:gd name="connsiteX1" fmla="*/ 2573867 w 2590800"/>
              <a:gd name="connsiteY1" fmla="*/ 563033 h 1003300"/>
              <a:gd name="connsiteX2" fmla="*/ 2544233 w 2590800"/>
              <a:gd name="connsiteY2" fmla="*/ 554566 h 1003300"/>
              <a:gd name="connsiteX3" fmla="*/ 2540000 w 2590800"/>
              <a:gd name="connsiteY3" fmla="*/ 499533 h 1003300"/>
              <a:gd name="connsiteX4" fmla="*/ 2506133 w 2590800"/>
              <a:gd name="connsiteY4" fmla="*/ 486833 h 1003300"/>
              <a:gd name="connsiteX5" fmla="*/ 2506133 w 2590800"/>
              <a:gd name="connsiteY5" fmla="*/ 296333 h 1003300"/>
              <a:gd name="connsiteX6" fmla="*/ 2463800 w 2590800"/>
              <a:gd name="connsiteY6" fmla="*/ 262466 h 1003300"/>
              <a:gd name="connsiteX7" fmla="*/ 2404533 w 2590800"/>
              <a:gd name="connsiteY7" fmla="*/ 283633 h 1003300"/>
              <a:gd name="connsiteX8" fmla="*/ 2387600 w 2590800"/>
              <a:gd name="connsiteY8" fmla="*/ 249766 h 1003300"/>
              <a:gd name="connsiteX9" fmla="*/ 2387600 w 2590800"/>
              <a:gd name="connsiteY9" fmla="*/ 249766 h 1003300"/>
              <a:gd name="connsiteX10" fmla="*/ 2290233 w 2590800"/>
              <a:gd name="connsiteY10" fmla="*/ 381000 h 1003300"/>
              <a:gd name="connsiteX11" fmla="*/ 2273300 w 2590800"/>
              <a:gd name="connsiteY11" fmla="*/ 440266 h 1003300"/>
              <a:gd name="connsiteX12" fmla="*/ 2264833 w 2590800"/>
              <a:gd name="connsiteY12" fmla="*/ 478366 h 1003300"/>
              <a:gd name="connsiteX13" fmla="*/ 2243667 w 2590800"/>
              <a:gd name="connsiteY13" fmla="*/ 512233 h 1003300"/>
              <a:gd name="connsiteX14" fmla="*/ 2243667 w 2590800"/>
              <a:gd name="connsiteY14" fmla="*/ 512233 h 1003300"/>
              <a:gd name="connsiteX15" fmla="*/ 2222500 w 2590800"/>
              <a:gd name="connsiteY15" fmla="*/ 554566 h 1003300"/>
              <a:gd name="connsiteX16" fmla="*/ 2188633 w 2590800"/>
              <a:gd name="connsiteY16" fmla="*/ 541866 h 1003300"/>
              <a:gd name="connsiteX17" fmla="*/ 2188633 w 2590800"/>
              <a:gd name="connsiteY17" fmla="*/ 541866 h 1003300"/>
              <a:gd name="connsiteX18" fmla="*/ 2142067 w 2590800"/>
              <a:gd name="connsiteY18" fmla="*/ 575733 h 1003300"/>
              <a:gd name="connsiteX19" fmla="*/ 1833033 w 2590800"/>
              <a:gd name="connsiteY19" fmla="*/ 584200 h 1003300"/>
              <a:gd name="connsiteX20" fmla="*/ 1714500 w 2590800"/>
              <a:gd name="connsiteY20" fmla="*/ 685800 h 1003300"/>
              <a:gd name="connsiteX21" fmla="*/ 1672167 w 2590800"/>
              <a:gd name="connsiteY21" fmla="*/ 762000 h 1003300"/>
              <a:gd name="connsiteX22" fmla="*/ 1490133 w 2590800"/>
              <a:gd name="connsiteY22" fmla="*/ 762000 h 1003300"/>
              <a:gd name="connsiteX23" fmla="*/ 1456267 w 2590800"/>
              <a:gd name="connsiteY23" fmla="*/ 783166 h 1003300"/>
              <a:gd name="connsiteX24" fmla="*/ 1477433 w 2590800"/>
              <a:gd name="connsiteY24" fmla="*/ 863600 h 1003300"/>
              <a:gd name="connsiteX25" fmla="*/ 1363133 w 2590800"/>
              <a:gd name="connsiteY25" fmla="*/ 914400 h 1003300"/>
              <a:gd name="connsiteX26" fmla="*/ 1257300 w 2590800"/>
              <a:gd name="connsiteY26" fmla="*/ 939800 h 1003300"/>
              <a:gd name="connsiteX27" fmla="*/ 1159933 w 2590800"/>
              <a:gd name="connsiteY27" fmla="*/ 1003300 h 1003300"/>
              <a:gd name="connsiteX28" fmla="*/ 1079500 w 2590800"/>
              <a:gd name="connsiteY28" fmla="*/ 982133 h 1003300"/>
              <a:gd name="connsiteX29" fmla="*/ 1092200 w 2590800"/>
              <a:gd name="connsiteY29" fmla="*/ 918633 h 1003300"/>
              <a:gd name="connsiteX30" fmla="*/ 1143000 w 2590800"/>
              <a:gd name="connsiteY30" fmla="*/ 889000 h 1003300"/>
              <a:gd name="connsiteX31" fmla="*/ 1185333 w 2590800"/>
              <a:gd name="connsiteY31" fmla="*/ 762000 h 1003300"/>
              <a:gd name="connsiteX32" fmla="*/ 1138767 w 2590800"/>
              <a:gd name="connsiteY32" fmla="*/ 529166 h 1003300"/>
              <a:gd name="connsiteX33" fmla="*/ 1045633 w 2590800"/>
              <a:gd name="connsiteY33" fmla="*/ 474133 h 1003300"/>
              <a:gd name="connsiteX34" fmla="*/ 1062567 w 2590800"/>
              <a:gd name="connsiteY34" fmla="*/ 444500 h 1003300"/>
              <a:gd name="connsiteX35" fmla="*/ 1041400 w 2590800"/>
              <a:gd name="connsiteY35" fmla="*/ 431800 h 1003300"/>
              <a:gd name="connsiteX36" fmla="*/ 1003300 w 2590800"/>
              <a:gd name="connsiteY36" fmla="*/ 440266 h 1003300"/>
              <a:gd name="connsiteX37" fmla="*/ 986367 w 2590800"/>
              <a:gd name="connsiteY37" fmla="*/ 419100 h 1003300"/>
              <a:gd name="connsiteX38" fmla="*/ 990600 w 2590800"/>
              <a:gd name="connsiteY38" fmla="*/ 381000 h 1003300"/>
              <a:gd name="connsiteX39" fmla="*/ 948267 w 2590800"/>
              <a:gd name="connsiteY39" fmla="*/ 381000 h 1003300"/>
              <a:gd name="connsiteX40" fmla="*/ 931333 w 2590800"/>
              <a:gd name="connsiteY40" fmla="*/ 364066 h 1003300"/>
              <a:gd name="connsiteX41" fmla="*/ 922867 w 2590800"/>
              <a:gd name="connsiteY41" fmla="*/ 325966 h 1003300"/>
              <a:gd name="connsiteX42" fmla="*/ 596900 w 2590800"/>
              <a:gd name="connsiteY42" fmla="*/ 127000 h 1003300"/>
              <a:gd name="connsiteX43" fmla="*/ 503767 w 2590800"/>
              <a:gd name="connsiteY43" fmla="*/ 177800 h 1003300"/>
              <a:gd name="connsiteX44" fmla="*/ 452967 w 2590800"/>
              <a:gd name="connsiteY44" fmla="*/ 173566 h 1003300"/>
              <a:gd name="connsiteX45" fmla="*/ 452967 w 2590800"/>
              <a:gd name="connsiteY45" fmla="*/ 173566 h 1003300"/>
              <a:gd name="connsiteX46" fmla="*/ 381000 w 2590800"/>
              <a:gd name="connsiteY46" fmla="*/ 156633 h 1003300"/>
              <a:gd name="connsiteX47" fmla="*/ 364067 w 2590800"/>
              <a:gd name="connsiteY47" fmla="*/ 135466 h 1003300"/>
              <a:gd name="connsiteX48" fmla="*/ 300567 w 2590800"/>
              <a:gd name="connsiteY48" fmla="*/ 169333 h 1003300"/>
              <a:gd name="connsiteX49" fmla="*/ 258233 w 2590800"/>
              <a:gd name="connsiteY49" fmla="*/ 131233 h 1003300"/>
              <a:gd name="connsiteX50" fmla="*/ 224367 w 2590800"/>
              <a:gd name="connsiteY50" fmla="*/ 131233 h 1003300"/>
              <a:gd name="connsiteX51" fmla="*/ 224367 w 2590800"/>
              <a:gd name="connsiteY51" fmla="*/ 131233 h 1003300"/>
              <a:gd name="connsiteX52" fmla="*/ 203200 w 2590800"/>
              <a:gd name="connsiteY52" fmla="*/ 114300 h 1003300"/>
              <a:gd name="connsiteX53" fmla="*/ 203200 w 2590800"/>
              <a:gd name="connsiteY53" fmla="*/ 114300 h 1003300"/>
              <a:gd name="connsiteX54" fmla="*/ 169333 w 2590800"/>
              <a:gd name="connsiteY54" fmla="*/ 84666 h 1003300"/>
              <a:gd name="connsiteX55" fmla="*/ 105833 w 2590800"/>
              <a:gd name="connsiteY55" fmla="*/ 110066 h 1003300"/>
              <a:gd name="connsiteX56" fmla="*/ 93133 w 2590800"/>
              <a:gd name="connsiteY56" fmla="*/ 80433 h 1003300"/>
              <a:gd name="connsiteX57" fmla="*/ 29633 w 2590800"/>
              <a:gd name="connsiteY57" fmla="*/ 63500 h 1003300"/>
              <a:gd name="connsiteX58" fmla="*/ 0 w 2590800"/>
              <a:gd name="connsiteY58" fmla="*/ 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590800" h="1003300">
                <a:moveTo>
                  <a:pt x="2590800" y="618066"/>
                </a:moveTo>
                <a:lnTo>
                  <a:pt x="2573867" y="563033"/>
                </a:lnTo>
                <a:lnTo>
                  <a:pt x="2544233" y="554566"/>
                </a:lnTo>
                <a:lnTo>
                  <a:pt x="2540000" y="499533"/>
                </a:lnTo>
                <a:lnTo>
                  <a:pt x="2506133" y="486833"/>
                </a:lnTo>
                <a:lnTo>
                  <a:pt x="2506133" y="296333"/>
                </a:lnTo>
                <a:lnTo>
                  <a:pt x="2463800" y="262466"/>
                </a:lnTo>
                <a:lnTo>
                  <a:pt x="2404533" y="283633"/>
                </a:lnTo>
                <a:lnTo>
                  <a:pt x="2387600" y="249766"/>
                </a:lnTo>
                <a:lnTo>
                  <a:pt x="2387600" y="249766"/>
                </a:lnTo>
                <a:lnTo>
                  <a:pt x="2290233" y="381000"/>
                </a:lnTo>
                <a:lnTo>
                  <a:pt x="2273300" y="440266"/>
                </a:lnTo>
                <a:lnTo>
                  <a:pt x="2264833" y="478366"/>
                </a:lnTo>
                <a:lnTo>
                  <a:pt x="2243667" y="512233"/>
                </a:lnTo>
                <a:lnTo>
                  <a:pt x="2243667" y="512233"/>
                </a:lnTo>
                <a:lnTo>
                  <a:pt x="2222500" y="554566"/>
                </a:lnTo>
                <a:lnTo>
                  <a:pt x="2188633" y="541866"/>
                </a:lnTo>
                <a:lnTo>
                  <a:pt x="2188633" y="541866"/>
                </a:lnTo>
                <a:cubicBezTo>
                  <a:pt x="2159000" y="581377"/>
                  <a:pt x="2177344" y="575733"/>
                  <a:pt x="2142067" y="575733"/>
                </a:cubicBezTo>
                <a:lnTo>
                  <a:pt x="1833033" y="584200"/>
                </a:lnTo>
                <a:lnTo>
                  <a:pt x="1714500" y="685800"/>
                </a:lnTo>
                <a:lnTo>
                  <a:pt x="1672167" y="762000"/>
                </a:lnTo>
                <a:lnTo>
                  <a:pt x="1490133" y="762000"/>
                </a:lnTo>
                <a:lnTo>
                  <a:pt x="1456267" y="783166"/>
                </a:lnTo>
                <a:lnTo>
                  <a:pt x="1477433" y="863600"/>
                </a:lnTo>
                <a:lnTo>
                  <a:pt x="1363133" y="914400"/>
                </a:lnTo>
                <a:lnTo>
                  <a:pt x="1257300" y="939800"/>
                </a:lnTo>
                <a:lnTo>
                  <a:pt x="1159933" y="1003300"/>
                </a:lnTo>
                <a:lnTo>
                  <a:pt x="1079500" y="982133"/>
                </a:lnTo>
                <a:lnTo>
                  <a:pt x="1092200" y="918633"/>
                </a:lnTo>
                <a:lnTo>
                  <a:pt x="1143000" y="889000"/>
                </a:lnTo>
                <a:lnTo>
                  <a:pt x="1185333" y="762000"/>
                </a:lnTo>
                <a:lnTo>
                  <a:pt x="1138767" y="529166"/>
                </a:lnTo>
                <a:lnTo>
                  <a:pt x="1045633" y="474133"/>
                </a:lnTo>
                <a:lnTo>
                  <a:pt x="1062567" y="444500"/>
                </a:lnTo>
                <a:lnTo>
                  <a:pt x="1041400" y="431800"/>
                </a:lnTo>
                <a:lnTo>
                  <a:pt x="1003300" y="440266"/>
                </a:lnTo>
                <a:lnTo>
                  <a:pt x="986367" y="419100"/>
                </a:lnTo>
                <a:lnTo>
                  <a:pt x="990600" y="381000"/>
                </a:lnTo>
                <a:lnTo>
                  <a:pt x="948267" y="381000"/>
                </a:lnTo>
                <a:lnTo>
                  <a:pt x="931333" y="364066"/>
                </a:lnTo>
                <a:lnTo>
                  <a:pt x="922867" y="325966"/>
                </a:lnTo>
                <a:lnTo>
                  <a:pt x="596900" y="127000"/>
                </a:lnTo>
                <a:lnTo>
                  <a:pt x="503767" y="177800"/>
                </a:lnTo>
                <a:lnTo>
                  <a:pt x="452967" y="173566"/>
                </a:lnTo>
                <a:lnTo>
                  <a:pt x="452967" y="173566"/>
                </a:lnTo>
                <a:lnTo>
                  <a:pt x="381000" y="156633"/>
                </a:lnTo>
                <a:lnTo>
                  <a:pt x="364067" y="135466"/>
                </a:lnTo>
                <a:lnTo>
                  <a:pt x="300567" y="169333"/>
                </a:lnTo>
                <a:lnTo>
                  <a:pt x="258233" y="131233"/>
                </a:lnTo>
                <a:lnTo>
                  <a:pt x="224367" y="131233"/>
                </a:lnTo>
                <a:lnTo>
                  <a:pt x="224367" y="131233"/>
                </a:lnTo>
                <a:lnTo>
                  <a:pt x="203200" y="114300"/>
                </a:lnTo>
                <a:lnTo>
                  <a:pt x="203200" y="114300"/>
                </a:lnTo>
                <a:lnTo>
                  <a:pt x="169333" y="84666"/>
                </a:lnTo>
                <a:lnTo>
                  <a:pt x="105833" y="110066"/>
                </a:lnTo>
                <a:lnTo>
                  <a:pt x="93133" y="80433"/>
                </a:lnTo>
                <a:lnTo>
                  <a:pt x="29633" y="63500"/>
                </a:lnTo>
                <a:lnTo>
                  <a:pt x="0" y="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uppierung 24"/>
          <p:cNvGrpSpPr/>
          <p:nvPr/>
        </p:nvGrpSpPr>
        <p:grpSpPr>
          <a:xfrm>
            <a:off x="3373967" y="2175933"/>
            <a:ext cx="2069705" cy="2387600"/>
            <a:chOff x="3373967" y="2175933"/>
            <a:chExt cx="2069705" cy="2387600"/>
          </a:xfrm>
        </p:grpSpPr>
        <p:sp>
          <p:nvSpPr>
            <p:cNvPr id="8" name="Freihandform 7"/>
            <p:cNvSpPr/>
            <p:nvPr/>
          </p:nvSpPr>
          <p:spPr>
            <a:xfrm>
              <a:off x="4106333" y="3272367"/>
              <a:ext cx="1337339" cy="1291166"/>
            </a:xfrm>
            <a:custGeom>
              <a:avLst/>
              <a:gdLst>
                <a:gd name="connsiteX0" fmla="*/ 1333500 w 1337339"/>
                <a:gd name="connsiteY0" fmla="*/ 1291166 h 1291166"/>
                <a:gd name="connsiteX1" fmla="*/ 1308100 w 1337339"/>
                <a:gd name="connsiteY1" fmla="*/ 1219200 h 1291166"/>
                <a:gd name="connsiteX2" fmla="*/ 1282700 w 1337339"/>
                <a:gd name="connsiteY2" fmla="*/ 1206500 h 1291166"/>
                <a:gd name="connsiteX3" fmla="*/ 1274234 w 1337339"/>
                <a:gd name="connsiteY3" fmla="*/ 1147233 h 1291166"/>
                <a:gd name="connsiteX4" fmla="*/ 1231900 w 1337339"/>
                <a:gd name="connsiteY4" fmla="*/ 1143000 h 1291166"/>
                <a:gd name="connsiteX5" fmla="*/ 1189567 w 1337339"/>
                <a:gd name="connsiteY5" fmla="*/ 1083733 h 1291166"/>
                <a:gd name="connsiteX6" fmla="*/ 1075267 w 1337339"/>
                <a:gd name="connsiteY6" fmla="*/ 1066800 h 1291166"/>
                <a:gd name="connsiteX7" fmla="*/ 1054100 w 1337339"/>
                <a:gd name="connsiteY7" fmla="*/ 1037166 h 1291166"/>
                <a:gd name="connsiteX8" fmla="*/ 931334 w 1337339"/>
                <a:gd name="connsiteY8" fmla="*/ 1011766 h 1291166"/>
                <a:gd name="connsiteX9" fmla="*/ 838200 w 1337339"/>
                <a:gd name="connsiteY9" fmla="*/ 986366 h 1291166"/>
                <a:gd name="connsiteX10" fmla="*/ 833967 w 1337339"/>
                <a:gd name="connsiteY10" fmla="*/ 948266 h 1291166"/>
                <a:gd name="connsiteX11" fmla="*/ 804334 w 1337339"/>
                <a:gd name="connsiteY11" fmla="*/ 901700 h 1291166"/>
                <a:gd name="connsiteX12" fmla="*/ 736600 w 1337339"/>
                <a:gd name="connsiteY12" fmla="*/ 880533 h 1291166"/>
                <a:gd name="connsiteX13" fmla="*/ 702734 w 1337339"/>
                <a:gd name="connsiteY13" fmla="*/ 901700 h 1291166"/>
                <a:gd name="connsiteX14" fmla="*/ 647700 w 1337339"/>
                <a:gd name="connsiteY14" fmla="*/ 872066 h 1291166"/>
                <a:gd name="connsiteX15" fmla="*/ 550334 w 1337339"/>
                <a:gd name="connsiteY15" fmla="*/ 872066 h 1291166"/>
                <a:gd name="connsiteX16" fmla="*/ 491067 w 1337339"/>
                <a:gd name="connsiteY16" fmla="*/ 850900 h 1291166"/>
                <a:gd name="connsiteX17" fmla="*/ 397934 w 1337339"/>
                <a:gd name="connsiteY17" fmla="*/ 850900 h 1291166"/>
                <a:gd name="connsiteX18" fmla="*/ 347134 w 1337339"/>
                <a:gd name="connsiteY18" fmla="*/ 787400 h 1291166"/>
                <a:gd name="connsiteX19" fmla="*/ 262467 w 1337339"/>
                <a:gd name="connsiteY19" fmla="*/ 791633 h 1291166"/>
                <a:gd name="connsiteX20" fmla="*/ 198967 w 1337339"/>
                <a:gd name="connsiteY20" fmla="*/ 766233 h 1291166"/>
                <a:gd name="connsiteX21" fmla="*/ 127000 w 1337339"/>
                <a:gd name="connsiteY21" fmla="*/ 753533 h 1291166"/>
                <a:gd name="connsiteX22" fmla="*/ 55034 w 1337339"/>
                <a:gd name="connsiteY22" fmla="*/ 711200 h 1291166"/>
                <a:gd name="connsiteX23" fmla="*/ 38100 w 1337339"/>
                <a:gd name="connsiteY23" fmla="*/ 677333 h 1291166"/>
                <a:gd name="connsiteX24" fmla="*/ 46567 w 1337339"/>
                <a:gd name="connsiteY24" fmla="*/ 601133 h 1291166"/>
                <a:gd name="connsiteX25" fmla="*/ 12700 w 1337339"/>
                <a:gd name="connsiteY25" fmla="*/ 554566 h 1291166"/>
                <a:gd name="connsiteX26" fmla="*/ 29634 w 1337339"/>
                <a:gd name="connsiteY26" fmla="*/ 486833 h 1291166"/>
                <a:gd name="connsiteX27" fmla="*/ 0 w 1337339"/>
                <a:gd name="connsiteY27" fmla="*/ 427566 h 1291166"/>
                <a:gd name="connsiteX28" fmla="*/ 25400 w 1337339"/>
                <a:gd name="connsiteY28" fmla="*/ 376766 h 1291166"/>
                <a:gd name="connsiteX29" fmla="*/ 12700 w 1337339"/>
                <a:gd name="connsiteY29" fmla="*/ 287866 h 1291166"/>
                <a:gd name="connsiteX30" fmla="*/ 42334 w 1337339"/>
                <a:gd name="connsiteY30" fmla="*/ 228600 h 1291166"/>
                <a:gd name="connsiteX31" fmla="*/ 93134 w 1337339"/>
                <a:gd name="connsiteY31" fmla="*/ 211666 h 1291166"/>
                <a:gd name="connsiteX32" fmla="*/ 110067 w 1337339"/>
                <a:gd name="connsiteY32" fmla="*/ 160866 h 1291166"/>
                <a:gd name="connsiteX33" fmla="*/ 88900 w 1337339"/>
                <a:gd name="connsiteY33" fmla="*/ 101600 h 1291166"/>
                <a:gd name="connsiteX34" fmla="*/ 16934 w 1337339"/>
                <a:gd name="connsiteY34" fmla="*/ 50800 h 1291166"/>
                <a:gd name="connsiteX35" fmla="*/ 33867 w 1337339"/>
                <a:gd name="connsiteY35" fmla="*/ 0 h 129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37339" h="1291166">
                  <a:moveTo>
                    <a:pt x="1333500" y="1291166"/>
                  </a:moveTo>
                  <a:cubicBezTo>
                    <a:pt x="1311936" y="1217846"/>
                    <a:pt x="1337339" y="1219200"/>
                    <a:pt x="1308100" y="1219200"/>
                  </a:cubicBezTo>
                  <a:lnTo>
                    <a:pt x="1282700" y="1206500"/>
                  </a:lnTo>
                  <a:lnTo>
                    <a:pt x="1274234" y="1147233"/>
                  </a:lnTo>
                  <a:lnTo>
                    <a:pt x="1231900" y="1143000"/>
                  </a:lnTo>
                  <a:cubicBezTo>
                    <a:pt x="1200374" y="1079947"/>
                    <a:pt x="1224354" y="1083733"/>
                    <a:pt x="1189567" y="1083733"/>
                  </a:cubicBezTo>
                  <a:lnTo>
                    <a:pt x="1075267" y="1066800"/>
                  </a:lnTo>
                  <a:lnTo>
                    <a:pt x="1054100" y="1037166"/>
                  </a:lnTo>
                  <a:cubicBezTo>
                    <a:pt x="937045" y="1011154"/>
                    <a:pt x="978829" y="1011766"/>
                    <a:pt x="931334" y="1011766"/>
                  </a:cubicBezTo>
                  <a:lnTo>
                    <a:pt x="838200" y="986366"/>
                  </a:lnTo>
                  <a:lnTo>
                    <a:pt x="833967" y="948266"/>
                  </a:lnTo>
                  <a:lnTo>
                    <a:pt x="804334" y="901700"/>
                  </a:lnTo>
                  <a:lnTo>
                    <a:pt x="736600" y="880533"/>
                  </a:lnTo>
                  <a:lnTo>
                    <a:pt x="702734" y="901700"/>
                  </a:lnTo>
                  <a:lnTo>
                    <a:pt x="647700" y="872066"/>
                  </a:lnTo>
                  <a:lnTo>
                    <a:pt x="550334" y="872066"/>
                  </a:lnTo>
                  <a:cubicBezTo>
                    <a:pt x="493983" y="850393"/>
                    <a:pt x="514955" y="850900"/>
                    <a:pt x="491067" y="850900"/>
                  </a:cubicBezTo>
                  <a:lnTo>
                    <a:pt x="397934" y="850900"/>
                  </a:lnTo>
                  <a:lnTo>
                    <a:pt x="347134" y="787400"/>
                  </a:lnTo>
                  <a:cubicBezTo>
                    <a:pt x="265291" y="791707"/>
                    <a:pt x="293548" y="791633"/>
                    <a:pt x="262467" y="791633"/>
                  </a:cubicBezTo>
                  <a:lnTo>
                    <a:pt x="198967" y="766233"/>
                  </a:lnTo>
                  <a:lnTo>
                    <a:pt x="127000" y="753533"/>
                  </a:lnTo>
                  <a:cubicBezTo>
                    <a:pt x="58070" y="710452"/>
                    <a:pt x="85892" y="711200"/>
                    <a:pt x="55034" y="711200"/>
                  </a:cubicBezTo>
                  <a:lnTo>
                    <a:pt x="38100" y="677333"/>
                  </a:lnTo>
                  <a:lnTo>
                    <a:pt x="46567" y="601133"/>
                  </a:lnTo>
                  <a:lnTo>
                    <a:pt x="12700" y="554566"/>
                  </a:lnTo>
                  <a:lnTo>
                    <a:pt x="29634" y="486833"/>
                  </a:lnTo>
                  <a:lnTo>
                    <a:pt x="0" y="427566"/>
                  </a:lnTo>
                  <a:lnTo>
                    <a:pt x="25400" y="376766"/>
                  </a:lnTo>
                  <a:lnTo>
                    <a:pt x="12700" y="287866"/>
                  </a:lnTo>
                  <a:lnTo>
                    <a:pt x="42334" y="228600"/>
                  </a:lnTo>
                  <a:lnTo>
                    <a:pt x="93134" y="211666"/>
                  </a:lnTo>
                  <a:lnTo>
                    <a:pt x="110067" y="160866"/>
                  </a:lnTo>
                  <a:cubicBezTo>
                    <a:pt x="92746" y="100243"/>
                    <a:pt x="113680" y="101600"/>
                    <a:pt x="88900" y="101600"/>
                  </a:cubicBezTo>
                  <a:lnTo>
                    <a:pt x="16934" y="50800"/>
                  </a:lnTo>
                  <a:lnTo>
                    <a:pt x="33867" y="0"/>
                  </a:lnTo>
                </a:path>
              </a:pathLst>
            </a:custGeom>
            <a:ln>
              <a:solidFill>
                <a:srgbClr val="143C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reihandform 8"/>
            <p:cNvSpPr/>
            <p:nvPr/>
          </p:nvSpPr>
          <p:spPr>
            <a:xfrm>
              <a:off x="3373967" y="2222500"/>
              <a:ext cx="757766" cy="1049867"/>
            </a:xfrm>
            <a:custGeom>
              <a:avLst/>
              <a:gdLst>
                <a:gd name="connsiteX0" fmla="*/ 757766 w 757766"/>
                <a:gd name="connsiteY0" fmla="*/ 1049867 h 1049867"/>
                <a:gd name="connsiteX1" fmla="*/ 732366 w 757766"/>
                <a:gd name="connsiteY1" fmla="*/ 965200 h 1049867"/>
                <a:gd name="connsiteX2" fmla="*/ 711200 w 757766"/>
                <a:gd name="connsiteY2" fmla="*/ 960967 h 1049867"/>
                <a:gd name="connsiteX3" fmla="*/ 651933 w 757766"/>
                <a:gd name="connsiteY3" fmla="*/ 880533 h 1049867"/>
                <a:gd name="connsiteX4" fmla="*/ 588433 w 757766"/>
                <a:gd name="connsiteY4" fmla="*/ 812800 h 1049867"/>
                <a:gd name="connsiteX5" fmla="*/ 478366 w 757766"/>
                <a:gd name="connsiteY5" fmla="*/ 740833 h 1049867"/>
                <a:gd name="connsiteX6" fmla="*/ 448733 w 757766"/>
                <a:gd name="connsiteY6" fmla="*/ 681567 h 1049867"/>
                <a:gd name="connsiteX7" fmla="*/ 334433 w 757766"/>
                <a:gd name="connsiteY7" fmla="*/ 668867 h 1049867"/>
                <a:gd name="connsiteX8" fmla="*/ 275166 w 757766"/>
                <a:gd name="connsiteY8" fmla="*/ 613833 h 1049867"/>
                <a:gd name="connsiteX9" fmla="*/ 245533 w 757766"/>
                <a:gd name="connsiteY9" fmla="*/ 592667 h 1049867"/>
                <a:gd name="connsiteX10" fmla="*/ 224366 w 757766"/>
                <a:gd name="connsiteY10" fmla="*/ 613833 h 1049867"/>
                <a:gd name="connsiteX11" fmla="*/ 173566 w 757766"/>
                <a:gd name="connsiteY11" fmla="*/ 609600 h 1049867"/>
                <a:gd name="connsiteX12" fmla="*/ 118533 w 757766"/>
                <a:gd name="connsiteY12" fmla="*/ 626533 h 1049867"/>
                <a:gd name="connsiteX13" fmla="*/ 118533 w 757766"/>
                <a:gd name="connsiteY13" fmla="*/ 626533 h 1049867"/>
                <a:gd name="connsiteX14" fmla="*/ 84666 w 757766"/>
                <a:gd name="connsiteY14" fmla="*/ 588433 h 1049867"/>
                <a:gd name="connsiteX15" fmla="*/ 50800 w 757766"/>
                <a:gd name="connsiteY15" fmla="*/ 575733 h 1049867"/>
                <a:gd name="connsiteX16" fmla="*/ 50800 w 757766"/>
                <a:gd name="connsiteY16" fmla="*/ 533400 h 1049867"/>
                <a:gd name="connsiteX17" fmla="*/ 12700 w 757766"/>
                <a:gd name="connsiteY17" fmla="*/ 495300 h 1049867"/>
                <a:gd name="connsiteX18" fmla="*/ 8466 w 757766"/>
                <a:gd name="connsiteY18" fmla="*/ 465667 h 1049867"/>
                <a:gd name="connsiteX19" fmla="*/ 0 w 757766"/>
                <a:gd name="connsiteY19" fmla="*/ 436033 h 1049867"/>
                <a:gd name="connsiteX20" fmla="*/ 50800 w 757766"/>
                <a:gd name="connsiteY20" fmla="*/ 376767 h 1049867"/>
                <a:gd name="connsiteX21" fmla="*/ 110066 w 757766"/>
                <a:gd name="connsiteY21" fmla="*/ 287867 h 1049867"/>
                <a:gd name="connsiteX22" fmla="*/ 127000 w 757766"/>
                <a:gd name="connsiteY22" fmla="*/ 156633 h 1049867"/>
                <a:gd name="connsiteX23" fmla="*/ 97366 w 757766"/>
                <a:gd name="connsiteY23" fmla="*/ 80433 h 1049867"/>
                <a:gd name="connsiteX24" fmla="*/ 101600 w 757766"/>
                <a:gd name="connsiteY24" fmla="*/ 0 h 104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57766" h="1049867">
                  <a:moveTo>
                    <a:pt x="757766" y="1049867"/>
                  </a:moveTo>
                  <a:cubicBezTo>
                    <a:pt x="749299" y="1021645"/>
                    <a:pt x="746038" y="991301"/>
                    <a:pt x="732366" y="965200"/>
                  </a:cubicBezTo>
                  <a:cubicBezTo>
                    <a:pt x="729027" y="958826"/>
                    <a:pt x="711200" y="960967"/>
                    <a:pt x="711200" y="960967"/>
                  </a:cubicBezTo>
                  <a:lnTo>
                    <a:pt x="651933" y="880533"/>
                  </a:lnTo>
                  <a:cubicBezTo>
                    <a:pt x="595120" y="810610"/>
                    <a:pt x="625991" y="812800"/>
                    <a:pt x="588433" y="812800"/>
                  </a:cubicBezTo>
                  <a:lnTo>
                    <a:pt x="478366" y="740833"/>
                  </a:lnTo>
                  <a:cubicBezTo>
                    <a:pt x="452410" y="680270"/>
                    <a:pt x="474459" y="681567"/>
                    <a:pt x="448733" y="681567"/>
                  </a:cubicBezTo>
                  <a:lnTo>
                    <a:pt x="334433" y="668867"/>
                  </a:lnTo>
                  <a:lnTo>
                    <a:pt x="275166" y="613833"/>
                  </a:lnTo>
                  <a:lnTo>
                    <a:pt x="245533" y="592667"/>
                  </a:lnTo>
                  <a:lnTo>
                    <a:pt x="224366" y="613833"/>
                  </a:lnTo>
                  <a:lnTo>
                    <a:pt x="173566" y="609600"/>
                  </a:lnTo>
                  <a:lnTo>
                    <a:pt x="118533" y="626533"/>
                  </a:lnTo>
                  <a:lnTo>
                    <a:pt x="118533" y="626533"/>
                  </a:lnTo>
                  <a:lnTo>
                    <a:pt x="84666" y="588433"/>
                  </a:lnTo>
                  <a:lnTo>
                    <a:pt x="50800" y="575733"/>
                  </a:lnTo>
                  <a:lnTo>
                    <a:pt x="50800" y="533400"/>
                  </a:lnTo>
                  <a:lnTo>
                    <a:pt x="12700" y="495300"/>
                  </a:lnTo>
                  <a:lnTo>
                    <a:pt x="8466" y="465667"/>
                  </a:lnTo>
                  <a:lnTo>
                    <a:pt x="0" y="436033"/>
                  </a:lnTo>
                  <a:lnTo>
                    <a:pt x="50800" y="376767"/>
                  </a:lnTo>
                  <a:lnTo>
                    <a:pt x="110066" y="287867"/>
                  </a:lnTo>
                  <a:lnTo>
                    <a:pt x="127000" y="156633"/>
                  </a:lnTo>
                  <a:lnTo>
                    <a:pt x="97366" y="80433"/>
                  </a:lnTo>
                  <a:lnTo>
                    <a:pt x="101600" y="0"/>
                  </a:lnTo>
                </a:path>
              </a:pathLst>
            </a:custGeom>
            <a:ln>
              <a:solidFill>
                <a:srgbClr val="143C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3471333" y="2175933"/>
              <a:ext cx="1689100" cy="59267"/>
            </a:xfrm>
            <a:custGeom>
              <a:avLst/>
              <a:gdLst>
                <a:gd name="connsiteX0" fmla="*/ 0 w 1689100"/>
                <a:gd name="connsiteY0" fmla="*/ 46567 h 59267"/>
                <a:gd name="connsiteX1" fmla="*/ 1646767 w 1689100"/>
                <a:gd name="connsiteY1" fmla="*/ 59267 h 59267"/>
                <a:gd name="connsiteX2" fmla="*/ 1651000 w 1689100"/>
                <a:gd name="connsiteY2" fmla="*/ 0 h 59267"/>
                <a:gd name="connsiteX3" fmla="*/ 1689100 w 1689100"/>
                <a:gd name="connsiteY3" fmla="*/ 4234 h 5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9100" h="59267">
                  <a:moveTo>
                    <a:pt x="0" y="46567"/>
                  </a:moveTo>
                  <a:lnTo>
                    <a:pt x="1646767" y="59267"/>
                  </a:lnTo>
                  <a:lnTo>
                    <a:pt x="1651000" y="0"/>
                  </a:lnTo>
                  <a:lnTo>
                    <a:pt x="1689100" y="4234"/>
                  </a:lnTo>
                </a:path>
              </a:pathLst>
            </a:custGeom>
            <a:ln>
              <a:solidFill>
                <a:srgbClr val="143C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4" name="Freihandform 23"/>
          <p:cNvSpPr/>
          <p:nvPr/>
        </p:nvSpPr>
        <p:spPr>
          <a:xfrm>
            <a:off x="5825067" y="4411133"/>
            <a:ext cx="567266" cy="80434"/>
          </a:xfrm>
          <a:custGeom>
            <a:avLst/>
            <a:gdLst>
              <a:gd name="connsiteX0" fmla="*/ 25400 w 567266"/>
              <a:gd name="connsiteY0" fmla="*/ 80434 h 80434"/>
              <a:gd name="connsiteX1" fmla="*/ 25400 w 567266"/>
              <a:gd name="connsiteY1" fmla="*/ 38100 h 80434"/>
              <a:gd name="connsiteX2" fmla="*/ 0 w 567266"/>
              <a:gd name="connsiteY2" fmla="*/ 25400 h 80434"/>
              <a:gd name="connsiteX3" fmla="*/ 0 w 567266"/>
              <a:gd name="connsiteY3" fmla="*/ 25400 h 80434"/>
              <a:gd name="connsiteX4" fmla="*/ 4233 w 567266"/>
              <a:gd name="connsiteY4" fmla="*/ 0 h 80434"/>
              <a:gd name="connsiteX5" fmla="*/ 245533 w 567266"/>
              <a:gd name="connsiteY5" fmla="*/ 0 h 80434"/>
              <a:gd name="connsiteX6" fmla="*/ 258233 w 567266"/>
              <a:gd name="connsiteY6" fmla="*/ 38100 h 80434"/>
              <a:gd name="connsiteX7" fmla="*/ 495300 w 567266"/>
              <a:gd name="connsiteY7" fmla="*/ 50800 h 80434"/>
              <a:gd name="connsiteX8" fmla="*/ 520700 w 567266"/>
              <a:gd name="connsiteY8" fmla="*/ 67734 h 80434"/>
              <a:gd name="connsiteX9" fmla="*/ 533400 w 567266"/>
              <a:gd name="connsiteY9" fmla="*/ 16934 h 80434"/>
              <a:gd name="connsiteX10" fmla="*/ 567266 w 567266"/>
              <a:gd name="connsiteY10" fmla="*/ 33867 h 8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7266" h="80434">
                <a:moveTo>
                  <a:pt x="25400" y="80434"/>
                </a:moveTo>
                <a:lnTo>
                  <a:pt x="25400" y="38100"/>
                </a:lnTo>
                <a:lnTo>
                  <a:pt x="0" y="25400"/>
                </a:lnTo>
                <a:lnTo>
                  <a:pt x="0" y="25400"/>
                </a:lnTo>
                <a:lnTo>
                  <a:pt x="4233" y="0"/>
                </a:lnTo>
                <a:lnTo>
                  <a:pt x="245533" y="0"/>
                </a:lnTo>
                <a:lnTo>
                  <a:pt x="258233" y="38100"/>
                </a:lnTo>
                <a:lnTo>
                  <a:pt x="495300" y="50800"/>
                </a:lnTo>
                <a:lnTo>
                  <a:pt x="520700" y="67734"/>
                </a:lnTo>
                <a:lnTo>
                  <a:pt x="533400" y="16934"/>
                </a:lnTo>
                <a:lnTo>
                  <a:pt x="567266" y="33867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5" name="Gruppierung 24"/>
          <p:cNvGrpSpPr/>
          <p:nvPr/>
        </p:nvGrpSpPr>
        <p:grpSpPr>
          <a:xfrm>
            <a:off x="411313" y="989781"/>
            <a:ext cx="4406901" cy="1685244"/>
            <a:chOff x="2015865" y="3916484"/>
            <a:chExt cx="3792699" cy="1685244"/>
          </a:xfrm>
        </p:grpSpPr>
        <p:sp>
          <p:nvSpPr>
            <p:cNvPr id="26" name="Textfeld 25"/>
            <p:cNvSpPr txBox="1"/>
            <p:nvPr/>
          </p:nvSpPr>
          <p:spPr>
            <a:xfrm>
              <a:off x="2015865" y="3916484"/>
              <a:ext cx="3792699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1803: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Lousiana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Purchase</a:t>
              </a:r>
              <a:r>
                <a:rPr lang="de-DE" sz="1400" dirty="0" smtClean="0">
                  <a:solidFill>
                    <a:srgbClr val="660032"/>
                  </a:solidFill>
                </a:rPr>
                <a:t> (zzgl. brit. Abtretung) – USA erhalten Gebiete westlich des Mississippis von Frankreich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7" name="Gerade Verbindung mit Pfeil 26"/>
            <p:cNvCxnSpPr>
              <a:endCxn id="26" idx="2"/>
            </p:cNvCxnSpPr>
            <p:nvPr/>
          </p:nvCxnSpPr>
          <p:spPr>
            <a:xfrm rot="10800000">
              <a:off x="3912216" y="4439704"/>
              <a:ext cx="1305545" cy="1162024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ung 31"/>
          <p:cNvGrpSpPr/>
          <p:nvPr/>
        </p:nvGrpSpPr>
        <p:grpSpPr>
          <a:xfrm>
            <a:off x="4131733" y="1576513"/>
            <a:ext cx="3419489" cy="1172574"/>
            <a:chOff x="9113369" y="2550834"/>
            <a:chExt cx="3205412" cy="1172574"/>
          </a:xfrm>
        </p:grpSpPr>
        <p:sp>
          <p:nvSpPr>
            <p:cNvPr id="33" name="Textfeld 32"/>
            <p:cNvSpPr txBox="1"/>
            <p:nvPr/>
          </p:nvSpPr>
          <p:spPr>
            <a:xfrm>
              <a:off x="9113369" y="2550834"/>
              <a:ext cx="3205412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1812 – 1815: Britisch-Amerikanischer Krieg – USA scheitern mit der Eroberung Kanadas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34" name="Gerade Verbindung mit Pfeil 33"/>
            <p:cNvCxnSpPr>
              <a:endCxn id="33" idx="2"/>
            </p:cNvCxnSpPr>
            <p:nvPr/>
          </p:nvCxnSpPr>
          <p:spPr>
            <a:xfrm rot="10800000">
              <a:off x="10716075" y="3074054"/>
              <a:ext cx="958381" cy="649354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ierung 34"/>
          <p:cNvGrpSpPr/>
          <p:nvPr/>
        </p:nvGrpSpPr>
        <p:grpSpPr>
          <a:xfrm>
            <a:off x="5229086" y="3638266"/>
            <a:ext cx="3753897" cy="2394233"/>
            <a:chOff x="2067189" y="2260915"/>
            <a:chExt cx="3792699" cy="2394233"/>
          </a:xfrm>
        </p:grpSpPr>
        <p:sp>
          <p:nvSpPr>
            <p:cNvPr id="36" name="Textfeld 35"/>
            <p:cNvSpPr txBox="1"/>
            <p:nvPr/>
          </p:nvSpPr>
          <p:spPr>
            <a:xfrm>
              <a:off x="2067189" y="3916484"/>
              <a:ext cx="3792699" cy="738664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1817 – 1825: Präsidentschaft Monroes gilt als „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Era</a:t>
              </a:r>
              <a:r>
                <a:rPr lang="de-DE" sz="1400" dirty="0" smtClean="0">
                  <a:solidFill>
                    <a:srgbClr val="FFFFFF"/>
                  </a:solidFill>
                </a:rPr>
                <a:t> of Good Feelings“ mit gesellschaftlicher Konsolidierung &amp; wirtschaftlichem Aufschwung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  <p:cxnSp>
          <p:nvCxnSpPr>
            <p:cNvPr id="37" name="Gerade Verbindung mit Pfeil 36"/>
            <p:cNvCxnSpPr>
              <a:endCxn id="36" idx="0"/>
            </p:cNvCxnSpPr>
            <p:nvPr/>
          </p:nvCxnSpPr>
          <p:spPr>
            <a:xfrm rot="16200000" flipH="1">
              <a:off x="3024575" y="2977520"/>
              <a:ext cx="1655570" cy="222359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ung 37"/>
          <p:cNvGrpSpPr/>
          <p:nvPr/>
        </p:nvGrpSpPr>
        <p:grpSpPr>
          <a:xfrm>
            <a:off x="284020" y="1251391"/>
            <a:ext cx="3847714" cy="4312276"/>
            <a:chOff x="411313" y="1745624"/>
            <a:chExt cx="3847714" cy="4312276"/>
          </a:xfrm>
        </p:grpSpPr>
        <p:sp>
          <p:nvSpPr>
            <p:cNvPr id="39" name="Textfeld 38"/>
            <p:cNvSpPr txBox="1"/>
            <p:nvPr/>
          </p:nvSpPr>
          <p:spPr>
            <a:xfrm>
              <a:off x="411313" y="5534680"/>
              <a:ext cx="3367591" cy="523220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Unruhige politische Phase &amp; immense territoriale Erweiterung der USA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  <p:cxnSp>
          <p:nvCxnSpPr>
            <p:cNvPr id="40" name="Gerade Verbindung mit Pfeil 39"/>
            <p:cNvCxnSpPr>
              <a:stCxn id="33" idx="1"/>
              <a:endCxn id="39" idx="0"/>
            </p:cNvCxnSpPr>
            <p:nvPr/>
          </p:nvCxnSpPr>
          <p:spPr>
            <a:xfrm rot="10800000" flipV="1">
              <a:off x="2095110" y="2332356"/>
              <a:ext cx="2163917" cy="3202324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mit Pfeil 40"/>
            <p:cNvCxnSpPr>
              <a:stCxn id="26" idx="1"/>
              <a:endCxn id="39" idx="0"/>
            </p:cNvCxnSpPr>
            <p:nvPr/>
          </p:nvCxnSpPr>
          <p:spPr>
            <a:xfrm rot="10800000" flipH="1" flipV="1">
              <a:off x="538605" y="1745624"/>
              <a:ext cx="1556503" cy="3789056"/>
            </a:xfrm>
            <a:prstGeom prst="bentConnector4">
              <a:avLst>
                <a:gd name="adj1" fmla="val -14687"/>
                <a:gd name="adj2" fmla="val 85629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/>
            <p:cNvCxnSpPr>
              <a:stCxn id="30" idx="2"/>
              <a:endCxn id="39" idx="0"/>
            </p:cNvCxnSpPr>
            <p:nvPr/>
          </p:nvCxnSpPr>
          <p:spPr>
            <a:xfrm rot="5400000">
              <a:off x="1911260" y="4634594"/>
              <a:ext cx="1083936" cy="716237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Oval 43"/>
          <p:cNvSpPr/>
          <p:nvPr/>
        </p:nvSpPr>
        <p:spPr>
          <a:xfrm>
            <a:off x="6768566" y="3476435"/>
            <a:ext cx="108000" cy="108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6823599" y="3386667"/>
            <a:ext cx="11525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Washington</a:t>
            </a:r>
            <a:endParaRPr lang="de-DE" sz="1200" dirty="0">
              <a:solidFill>
                <a:srgbClr val="143C78"/>
              </a:solidFill>
            </a:endParaRPr>
          </a:p>
        </p:txBody>
      </p:sp>
      <p:grpSp>
        <p:nvGrpSpPr>
          <p:cNvPr id="29" name="Gruppierung 28"/>
          <p:cNvGrpSpPr/>
          <p:nvPr/>
        </p:nvGrpSpPr>
        <p:grpSpPr>
          <a:xfrm>
            <a:off x="1373299" y="3433291"/>
            <a:ext cx="4942565" cy="1179976"/>
            <a:chOff x="1677554" y="3916484"/>
            <a:chExt cx="4633138" cy="1179976"/>
          </a:xfrm>
        </p:grpSpPr>
        <p:sp>
          <p:nvSpPr>
            <p:cNvPr id="30" name="Textfeld 29"/>
            <p:cNvSpPr txBox="1"/>
            <p:nvPr/>
          </p:nvSpPr>
          <p:spPr>
            <a:xfrm>
              <a:off x="1677554" y="3916484"/>
              <a:ext cx="2457389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1819: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Adams-Onis-Vertrag</a:t>
              </a:r>
              <a:r>
                <a:rPr lang="de-DE" sz="1400" dirty="0" smtClean="0">
                  <a:solidFill>
                    <a:srgbClr val="660032"/>
                  </a:solidFill>
                </a:rPr>
                <a:t> – USA erhalten Florida von Spanien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31" name="Gerade Verbindung mit Pfeil 30"/>
            <p:cNvCxnSpPr>
              <a:endCxn id="30" idx="3"/>
            </p:cNvCxnSpPr>
            <p:nvPr/>
          </p:nvCxnSpPr>
          <p:spPr>
            <a:xfrm rot="10800000">
              <a:off x="4134943" y="4178094"/>
              <a:ext cx="2175749" cy="918366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Bild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362" y="3342981"/>
            <a:ext cx="609302" cy="320685"/>
          </a:xfrm>
          <a:prstGeom prst="rect">
            <a:avLst/>
          </a:prstGeom>
        </p:spPr>
      </p:pic>
      <p:pic>
        <p:nvPicPr>
          <p:cNvPr id="67" name="Bild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633" y="4270472"/>
            <a:ext cx="412095" cy="254961"/>
          </a:xfrm>
          <a:prstGeom prst="rect">
            <a:avLst/>
          </a:prstGeom>
        </p:spPr>
      </p:pic>
      <p:pic>
        <p:nvPicPr>
          <p:cNvPr id="68" name="Bild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633" y="4702169"/>
            <a:ext cx="254468" cy="157438"/>
          </a:xfrm>
          <a:prstGeom prst="rect">
            <a:avLst/>
          </a:prstGeom>
        </p:spPr>
      </p:pic>
      <p:pic>
        <p:nvPicPr>
          <p:cNvPr id="70" name="Bild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3665" y="3694901"/>
            <a:ext cx="434633" cy="289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335411"/>
            <a:ext cx="8229602" cy="4399986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6" name="Bild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133" y="2070900"/>
            <a:ext cx="236157" cy="1574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Historischer Kontext – Internationale Situation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Oval 5"/>
          <p:cNvSpPr/>
          <p:nvPr/>
        </p:nvSpPr>
        <p:spPr>
          <a:xfrm>
            <a:off x="7210000" y="2041619"/>
            <a:ext cx="108000" cy="108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265033" y="1951851"/>
            <a:ext cx="11525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Wien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498167" y="1732870"/>
            <a:ext cx="108000" cy="108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553200" y="1643102"/>
            <a:ext cx="11525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London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897717" y="2616388"/>
            <a:ext cx="108000" cy="108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952750" y="2526620"/>
            <a:ext cx="11525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Washington</a:t>
            </a:r>
            <a:endParaRPr lang="de-DE" sz="1200" dirty="0">
              <a:solidFill>
                <a:srgbClr val="143C78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2952750" y="881212"/>
            <a:ext cx="4312283" cy="1070640"/>
            <a:chOff x="-2992721" y="3122734"/>
            <a:chExt cx="4678680" cy="1070640"/>
          </a:xfrm>
        </p:grpSpPr>
        <p:sp>
          <p:nvSpPr>
            <p:cNvPr id="14" name="Textfeld 13"/>
            <p:cNvSpPr txBox="1"/>
            <p:nvPr/>
          </p:nvSpPr>
          <p:spPr>
            <a:xfrm>
              <a:off x="-2992721" y="3122734"/>
              <a:ext cx="3792699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1814: Wiener Kongress – absolutistische Regime werden in Europa wiederhergestellt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5" name="Gerade Verbindung mit Pfeil 14"/>
            <p:cNvCxnSpPr>
              <a:endCxn id="14" idx="3"/>
            </p:cNvCxnSpPr>
            <p:nvPr/>
          </p:nvCxnSpPr>
          <p:spPr>
            <a:xfrm rot="10800000">
              <a:off x="799978" y="3384345"/>
              <a:ext cx="885981" cy="809029"/>
            </a:xfrm>
            <a:prstGeom prst="bentConnector3">
              <a:avLst>
                <a:gd name="adj1" fmla="val 233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ung 15"/>
          <p:cNvGrpSpPr/>
          <p:nvPr/>
        </p:nvGrpSpPr>
        <p:grpSpPr>
          <a:xfrm>
            <a:off x="168875" y="4619130"/>
            <a:ext cx="2688232" cy="1116266"/>
            <a:chOff x="1677552" y="1766015"/>
            <a:chExt cx="2519937" cy="1116266"/>
          </a:xfrm>
        </p:grpSpPr>
        <p:sp>
          <p:nvSpPr>
            <p:cNvPr id="17" name="Textfeld 16"/>
            <p:cNvSpPr txBox="1"/>
            <p:nvPr/>
          </p:nvSpPr>
          <p:spPr>
            <a:xfrm>
              <a:off x="1677552" y="2143617"/>
              <a:ext cx="2519937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1809 – 1825: Spanische Kolonien in Südamerika &amp; Mexiko werden unabhängige Republiken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8" name="Gerade Verbindung mit Pfeil 17"/>
            <p:cNvCxnSpPr>
              <a:endCxn id="17" idx="0"/>
            </p:cNvCxnSpPr>
            <p:nvPr/>
          </p:nvCxnSpPr>
          <p:spPr>
            <a:xfrm rot="10800000" flipV="1">
              <a:off x="2937521" y="1766015"/>
              <a:ext cx="1189464" cy="377602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ung 18"/>
          <p:cNvGrpSpPr/>
          <p:nvPr/>
        </p:nvGrpSpPr>
        <p:grpSpPr>
          <a:xfrm>
            <a:off x="5009103" y="1920099"/>
            <a:ext cx="4045997" cy="2127453"/>
            <a:chOff x="2287716" y="-1310594"/>
            <a:chExt cx="3792699" cy="2127453"/>
          </a:xfrm>
        </p:grpSpPr>
        <p:sp>
          <p:nvSpPr>
            <p:cNvPr id="20" name="Textfeld 19"/>
            <p:cNvSpPr txBox="1"/>
            <p:nvPr/>
          </p:nvSpPr>
          <p:spPr>
            <a:xfrm>
              <a:off x="2287716" y="-352692"/>
              <a:ext cx="3792699" cy="116955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Aug. – Sep. 1823: Vor dem Hintergrund brit. Wirtschaftsinteressen schlägt der brit. Außenminister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Cannings</a:t>
              </a:r>
              <a:r>
                <a:rPr lang="de-DE" sz="1400" dirty="0" smtClean="0">
                  <a:solidFill>
                    <a:srgbClr val="660032"/>
                  </a:solidFill>
                </a:rPr>
                <a:t> den USA eine gemeinsame Erklärung vor, welche die Unabhängigkeit der lateinamerikanischen Republiken unterstützt &amp; schützt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1" name="Gerade Verbindung mit Pfeil 20"/>
            <p:cNvCxnSpPr>
              <a:endCxn id="20" idx="0"/>
            </p:cNvCxnSpPr>
            <p:nvPr/>
          </p:nvCxnSpPr>
          <p:spPr>
            <a:xfrm rot="16200000" flipH="1">
              <a:off x="3505481" y="-1031278"/>
              <a:ext cx="957901" cy="399270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ung 24"/>
          <p:cNvGrpSpPr/>
          <p:nvPr/>
        </p:nvGrpSpPr>
        <p:grpSpPr>
          <a:xfrm>
            <a:off x="5729449" y="4047552"/>
            <a:ext cx="3278701" cy="1094798"/>
            <a:chOff x="6095940" y="4079430"/>
            <a:chExt cx="3073440" cy="1094798"/>
          </a:xfrm>
        </p:grpSpPr>
        <p:sp>
          <p:nvSpPr>
            <p:cNvPr id="26" name="Textfeld 25"/>
            <p:cNvSpPr txBox="1"/>
            <p:nvPr/>
          </p:nvSpPr>
          <p:spPr>
            <a:xfrm>
              <a:off x="6095940" y="4651008"/>
              <a:ext cx="3073440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USA wollen nicht im Beiboot der Briten sitzen &amp; verfassen eigene Erklärung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7" name="Gerade Verbindung mit Pfeil 26"/>
            <p:cNvCxnSpPr>
              <a:stCxn id="20" idx="2"/>
              <a:endCxn id="26" idx="0"/>
            </p:cNvCxnSpPr>
            <p:nvPr/>
          </p:nvCxnSpPr>
          <p:spPr>
            <a:xfrm rot="16200000" flipH="1">
              <a:off x="7189062" y="4207409"/>
              <a:ext cx="571578" cy="315619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ung 27"/>
          <p:cNvGrpSpPr/>
          <p:nvPr/>
        </p:nvGrpSpPr>
        <p:grpSpPr>
          <a:xfrm>
            <a:off x="3043817" y="2790917"/>
            <a:ext cx="4185697" cy="3337871"/>
            <a:chOff x="-670166" y="1622975"/>
            <a:chExt cx="3923653" cy="3337871"/>
          </a:xfrm>
        </p:grpSpPr>
        <p:sp>
          <p:nvSpPr>
            <p:cNvPr id="29" name="Textfeld 28"/>
            <p:cNvSpPr txBox="1"/>
            <p:nvPr/>
          </p:nvSpPr>
          <p:spPr>
            <a:xfrm>
              <a:off x="-539212" y="4437626"/>
              <a:ext cx="3792699" cy="523220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02. Dez. 1823: US-Präsident legt die Monroe-Doktrin in der Rede zur Lage der Nation dar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0" name="Gerade Verbindung mit Pfeil 29"/>
            <p:cNvCxnSpPr>
              <a:endCxn id="29" idx="0"/>
            </p:cNvCxnSpPr>
            <p:nvPr/>
          </p:nvCxnSpPr>
          <p:spPr>
            <a:xfrm rot="16200000" flipH="1">
              <a:off x="-1063839" y="2016648"/>
              <a:ext cx="2814650" cy="2027304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feld 31"/>
          <p:cNvSpPr txBox="1"/>
          <p:nvPr/>
        </p:nvSpPr>
        <p:spPr>
          <a:xfrm>
            <a:off x="180790" y="1326154"/>
            <a:ext cx="2403529" cy="95410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Gefahr einer spanischen Rückeroberung der Kolonien mit Unterstützung der europäischen Mächte</a:t>
            </a:r>
            <a:endParaRPr lang="de-DE" sz="1400" dirty="0">
              <a:solidFill>
                <a:srgbClr val="660032"/>
              </a:solidFill>
            </a:endParaRPr>
          </a:p>
        </p:txBody>
      </p:sp>
      <p:cxnSp>
        <p:nvCxnSpPr>
          <p:cNvPr id="33" name="Gerade Verbindung mit Pfeil 32"/>
          <p:cNvCxnSpPr>
            <a:stCxn id="32" idx="2"/>
          </p:cNvCxnSpPr>
          <p:nvPr/>
        </p:nvCxnSpPr>
        <p:spPr>
          <a:xfrm rot="16200000" flipH="1">
            <a:off x="89539" y="3573277"/>
            <a:ext cx="2716470" cy="130438"/>
          </a:xfrm>
          <a:prstGeom prst="bentConnector3">
            <a:avLst>
              <a:gd name="adj1" fmla="val 50000"/>
            </a:avLst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stCxn id="14" idx="1"/>
            <a:endCxn id="32" idx="0"/>
          </p:cNvCxnSpPr>
          <p:nvPr/>
        </p:nvCxnSpPr>
        <p:spPr>
          <a:xfrm rot="10800000" flipV="1">
            <a:off x="1382556" y="1142822"/>
            <a:ext cx="1570195" cy="183332"/>
          </a:xfrm>
          <a:prstGeom prst="bentConnector2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Bild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417" y="4250388"/>
            <a:ext cx="254468" cy="157438"/>
          </a:xfrm>
          <a:prstGeom prst="rect">
            <a:avLst/>
          </a:prstGeom>
        </p:spPr>
      </p:pic>
      <p:pic>
        <p:nvPicPr>
          <p:cNvPr id="38" name="Bild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885" y="5385669"/>
            <a:ext cx="254468" cy="157438"/>
          </a:xfrm>
          <a:prstGeom prst="rect">
            <a:avLst/>
          </a:prstGeom>
        </p:spPr>
      </p:pic>
      <p:pic>
        <p:nvPicPr>
          <p:cNvPr id="39" name="Bild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483" y="4689333"/>
            <a:ext cx="254468" cy="157438"/>
          </a:xfrm>
          <a:prstGeom prst="rect">
            <a:avLst/>
          </a:prstGeom>
        </p:spPr>
      </p:pic>
      <p:pic>
        <p:nvPicPr>
          <p:cNvPr id="40" name="Bild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866" y="3441063"/>
            <a:ext cx="254468" cy="157438"/>
          </a:xfrm>
          <a:prstGeom prst="rect">
            <a:avLst/>
          </a:prstGeom>
        </p:spPr>
      </p:pic>
      <p:pic>
        <p:nvPicPr>
          <p:cNvPr id="41" name="Bild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608" y="1466437"/>
            <a:ext cx="351057" cy="175529"/>
          </a:xfrm>
          <a:prstGeom prst="rect">
            <a:avLst/>
          </a:prstGeom>
        </p:spPr>
      </p:pic>
      <p:pic>
        <p:nvPicPr>
          <p:cNvPr id="42" name="Bild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6949" y="2686288"/>
            <a:ext cx="364258" cy="191714"/>
          </a:xfrm>
          <a:prstGeom prst="rect">
            <a:avLst/>
          </a:prstGeom>
        </p:spPr>
      </p:pic>
      <p:pic>
        <p:nvPicPr>
          <p:cNvPr id="43" name="Bild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894" y="2012190"/>
            <a:ext cx="351057" cy="175529"/>
          </a:xfrm>
          <a:prstGeom prst="rect">
            <a:avLst/>
          </a:prstGeom>
        </p:spPr>
      </p:pic>
      <p:pic>
        <p:nvPicPr>
          <p:cNvPr id="65" name="Bild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665" y="2526620"/>
            <a:ext cx="254468" cy="157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335411"/>
            <a:ext cx="8229602" cy="4399986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6" name="Bild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133" y="2070900"/>
            <a:ext cx="236157" cy="1574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Historischer Kontext – Internationale Situation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Oval 5"/>
          <p:cNvSpPr/>
          <p:nvPr/>
        </p:nvSpPr>
        <p:spPr>
          <a:xfrm>
            <a:off x="7210000" y="2041619"/>
            <a:ext cx="108000" cy="108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265033" y="1951851"/>
            <a:ext cx="11525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Wien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498167" y="1732870"/>
            <a:ext cx="108000" cy="108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553200" y="1643102"/>
            <a:ext cx="11525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London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897717" y="2616388"/>
            <a:ext cx="108000" cy="108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952750" y="2526620"/>
            <a:ext cx="11525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Washington</a:t>
            </a:r>
            <a:endParaRPr lang="de-DE" sz="1200" dirty="0">
              <a:solidFill>
                <a:srgbClr val="143C78"/>
              </a:solidFill>
            </a:endParaRPr>
          </a:p>
        </p:txBody>
      </p:sp>
      <p:pic>
        <p:nvPicPr>
          <p:cNvPr id="41" name="Bild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608" y="1466437"/>
            <a:ext cx="351057" cy="175529"/>
          </a:xfrm>
          <a:prstGeom prst="rect">
            <a:avLst/>
          </a:prstGeom>
        </p:spPr>
      </p:pic>
      <p:pic>
        <p:nvPicPr>
          <p:cNvPr id="42" name="Bild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949" y="2686288"/>
            <a:ext cx="364258" cy="191714"/>
          </a:xfrm>
          <a:prstGeom prst="rect">
            <a:avLst/>
          </a:prstGeom>
        </p:spPr>
      </p:pic>
      <p:pic>
        <p:nvPicPr>
          <p:cNvPr id="43" name="Bild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894" y="2012190"/>
            <a:ext cx="351057" cy="175529"/>
          </a:xfrm>
          <a:prstGeom prst="rect">
            <a:avLst/>
          </a:prstGeom>
        </p:spPr>
      </p:pic>
      <p:pic>
        <p:nvPicPr>
          <p:cNvPr id="65" name="Bild 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665" y="2526620"/>
            <a:ext cx="254468" cy="157438"/>
          </a:xfrm>
          <a:prstGeom prst="rect">
            <a:avLst/>
          </a:prstGeom>
        </p:spPr>
      </p:pic>
      <p:sp>
        <p:nvSpPr>
          <p:cNvPr id="44" name="Vertikale Rolle 43"/>
          <p:cNvSpPr/>
          <p:nvPr/>
        </p:nvSpPr>
        <p:spPr>
          <a:xfrm>
            <a:off x="144613" y="894073"/>
            <a:ext cx="6649887" cy="2204727"/>
          </a:xfrm>
          <a:prstGeom prst="verticalScroll">
            <a:avLst/>
          </a:prstGeom>
          <a:solidFill>
            <a:schemeClr val="bg1">
              <a:alpha val="75000"/>
            </a:schemeClr>
          </a:solidFill>
          <a:ln w="3175" cap="flat" cmpd="sng" algn="ctr">
            <a:solidFill>
              <a:srgbClr val="6600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de-DE" sz="1600" b="1" dirty="0" smtClean="0">
                <a:solidFill>
                  <a:srgbClr val="660032"/>
                </a:solidFill>
              </a:rPr>
              <a:t>Monroe-Doktrin</a:t>
            </a:r>
            <a:endParaRPr lang="de-DE" sz="1400" b="1" dirty="0" smtClean="0">
              <a:solidFill>
                <a:srgbClr val="660032"/>
              </a:solidFill>
            </a:endParaRPr>
          </a:p>
          <a:p>
            <a:pPr>
              <a:spcAft>
                <a:spcPts val="600"/>
              </a:spcAft>
            </a:pPr>
            <a:r>
              <a:rPr lang="de-DE" sz="1400" b="1" dirty="0" smtClean="0">
                <a:solidFill>
                  <a:srgbClr val="660032"/>
                </a:solidFill>
              </a:rPr>
              <a:t>„Amerika den Amerikanern“</a:t>
            </a:r>
          </a:p>
          <a:p>
            <a:pPr>
              <a:spcAft>
                <a:spcPts val="600"/>
              </a:spcAft>
            </a:pPr>
            <a:endParaRPr lang="de-DE" sz="800" dirty="0" smtClean="0">
              <a:solidFill>
                <a:srgbClr val="660032"/>
              </a:solidFill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de-DE" sz="1400" dirty="0" smtClean="0">
                <a:solidFill>
                  <a:srgbClr val="660032"/>
                </a:solidFill>
              </a:rPr>
              <a:t> Keine Einmischung der USA in die europäischen Angelegenheiten &amp; die bestehenden Kolonien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de-DE" sz="1400" dirty="0" smtClean="0">
                <a:solidFill>
                  <a:srgbClr val="660032"/>
                </a:solidFill>
              </a:rPr>
              <a:t> Keine weitere (Re-) Kolonialisierung &amp; Einmischung in amerikanische Angelegenheiten durch die europäischen Mächte – anderenfalls US-Intervention</a:t>
            </a:r>
          </a:p>
        </p:txBody>
      </p:sp>
      <p:grpSp>
        <p:nvGrpSpPr>
          <p:cNvPr id="45" name="Gruppierung 44"/>
          <p:cNvGrpSpPr/>
          <p:nvPr/>
        </p:nvGrpSpPr>
        <p:grpSpPr>
          <a:xfrm>
            <a:off x="3469558" y="3098801"/>
            <a:ext cx="5217245" cy="690396"/>
            <a:chOff x="917942" y="3749308"/>
            <a:chExt cx="4890622" cy="690396"/>
          </a:xfrm>
        </p:grpSpPr>
        <p:sp>
          <p:nvSpPr>
            <p:cNvPr id="46" name="Textfeld 45"/>
            <p:cNvSpPr txBox="1"/>
            <p:nvPr/>
          </p:nvSpPr>
          <p:spPr>
            <a:xfrm>
              <a:off x="2015865" y="3916484"/>
              <a:ext cx="3792699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Wirtschaftliche Gründe: Verbesserung des Handels mit Südamerika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47" name="Gerade Verbindung mit Pfeil 6"/>
            <p:cNvCxnSpPr>
              <a:stCxn id="46" idx="1"/>
              <a:endCxn id="44" idx="2"/>
            </p:cNvCxnSpPr>
            <p:nvPr/>
          </p:nvCxnSpPr>
          <p:spPr>
            <a:xfrm rot="10800000">
              <a:off x="917942" y="3749308"/>
              <a:ext cx="1097924" cy="428787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pierung 47"/>
          <p:cNvGrpSpPr/>
          <p:nvPr/>
        </p:nvGrpSpPr>
        <p:grpSpPr>
          <a:xfrm>
            <a:off x="3469558" y="3098801"/>
            <a:ext cx="5217244" cy="1313138"/>
            <a:chOff x="917943" y="3126566"/>
            <a:chExt cx="4890621" cy="1313138"/>
          </a:xfrm>
        </p:grpSpPr>
        <p:sp>
          <p:nvSpPr>
            <p:cNvPr id="49" name="Textfeld 48"/>
            <p:cNvSpPr txBox="1"/>
            <p:nvPr/>
          </p:nvSpPr>
          <p:spPr>
            <a:xfrm>
              <a:off x="2015865" y="3916484"/>
              <a:ext cx="3792699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Territoriale Gründe: Sicherung der territorialen Expansion durch eigenständige Position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0" name="Gerade Verbindung mit Pfeil 9"/>
            <p:cNvCxnSpPr>
              <a:stCxn id="49" idx="1"/>
              <a:endCxn id="44" idx="2"/>
            </p:cNvCxnSpPr>
            <p:nvPr/>
          </p:nvCxnSpPr>
          <p:spPr>
            <a:xfrm rot="10800000">
              <a:off x="917943" y="3126566"/>
              <a:ext cx="1097923" cy="1051529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ierung 50"/>
          <p:cNvGrpSpPr/>
          <p:nvPr/>
        </p:nvGrpSpPr>
        <p:grpSpPr>
          <a:xfrm>
            <a:off x="3469558" y="3265978"/>
            <a:ext cx="5217245" cy="1782442"/>
            <a:chOff x="917942" y="2657262"/>
            <a:chExt cx="4890622" cy="1782442"/>
          </a:xfrm>
        </p:grpSpPr>
        <p:sp>
          <p:nvSpPr>
            <p:cNvPr id="52" name="Textfeld 51"/>
            <p:cNvSpPr txBox="1"/>
            <p:nvPr/>
          </p:nvSpPr>
          <p:spPr>
            <a:xfrm>
              <a:off x="2015865" y="3916484"/>
              <a:ext cx="3792699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Sicherheitspolitische Gründe: Verhindern von territorialer Konkurrenz weiterer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europ</a:t>
              </a:r>
              <a:r>
                <a:rPr lang="de-DE" sz="1400" dirty="0" smtClean="0">
                  <a:solidFill>
                    <a:srgbClr val="660032"/>
                  </a:solidFill>
                </a:rPr>
                <a:t>. Großmächte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3" name="Gerade Verbindung mit Pfeil 12"/>
            <p:cNvCxnSpPr>
              <a:stCxn id="52" idx="1"/>
            </p:cNvCxnSpPr>
            <p:nvPr/>
          </p:nvCxnSpPr>
          <p:spPr>
            <a:xfrm rot="10800000">
              <a:off x="917942" y="2657262"/>
              <a:ext cx="1097923" cy="1520833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ierung 53"/>
          <p:cNvGrpSpPr/>
          <p:nvPr/>
        </p:nvGrpSpPr>
        <p:grpSpPr>
          <a:xfrm>
            <a:off x="3469558" y="3265977"/>
            <a:ext cx="5217243" cy="2407264"/>
            <a:chOff x="917944" y="2032440"/>
            <a:chExt cx="4890620" cy="2407264"/>
          </a:xfrm>
        </p:grpSpPr>
        <p:sp>
          <p:nvSpPr>
            <p:cNvPr id="55" name="Textfeld 54"/>
            <p:cNvSpPr txBox="1"/>
            <p:nvPr/>
          </p:nvSpPr>
          <p:spPr>
            <a:xfrm>
              <a:off x="2015865" y="3916484"/>
              <a:ext cx="3792699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Ideologische Gründe: Unterstützung des republikanischen Gedankens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6" name="Gerade Verbindung mit Pfeil 18"/>
            <p:cNvCxnSpPr>
              <a:stCxn id="55" idx="1"/>
            </p:cNvCxnSpPr>
            <p:nvPr/>
          </p:nvCxnSpPr>
          <p:spPr>
            <a:xfrm rot="10800000">
              <a:off x="917944" y="2032440"/>
              <a:ext cx="1097922" cy="2145654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ierung 56"/>
          <p:cNvGrpSpPr/>
          <p:nvPr/>
        </p:nvGrpSpPr>
        <p:grpSpPr>
          <a:xfrm>
            <a:off x="3469557" y="3098801"/>
            <a:ext cx="5217242" cy="3186560"/>
            <a:chOff x="917946" y="1253144"/>
            <a:chExt cx="4890618" cy="3186560"/>
          </a:xfrm>
        </p:grpSpPr>
        <p:sp>
          <p:nvSpPr>
            <p:cNvPr id="58" name="Textfeld 57"/>
            <p:cNvSpPr txBox="1"/>
            <p:nvPr/>
          </p:nvSpPr>
          <p:spPr>
            <a:xfrm>
              <a:off x="2015865" y="3916484"/>
              <a:ext cx="3792699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Machtpolitische Gründe: Profilierung Adams (nächster US-Präsident)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9" name="Gerade Verbindung mit Pfeil 21"/>
            <p:cNvCxnSpPr>
              <a:stCxn id="58" idx="1"/>
              <a:endCxn id="44" idx="2"/>
            </p:cNvCxnSpPr>
            <p:nvPr/>
          </p:nvCxnSpPr>
          <p:spPr>
            <a:xfrm rot="10800000">
              <a:off x="917946" y="1253144"/>
              <a:ext cx="1097919" cy="2924951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Monroe-Doktrin – Weiterentwicklung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335413"/>
            <a:ext cx="8229601" cy="4399985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7" name="Freihandform 6"/>
          <p:cNvSpPr/>
          <p:nvPr/>
        </p:nvSpPr>
        <p:spPr>
          <a:xfrm>
            <a:off x="1622425" y="2882900"/>
            <a:ext cx="1333500" cy="254000"/>
          </a:xfrm>
          <a:custGeom>
            <a:avLst/>
            <a:gdLst>
              <a:gd name="connsiteX0" fmla="*/ 1333500 w 1333500"/>
              <a:gd name="connsiteY0" fmla="*/ 155575 h 254000"/>
              <a:gd name="connsiteX1" fmla="*/ 1320800 w 1333500"/>
              <a:gd name="connsiteY1" fmla="*/ 133350 h 254000"/>
              <a:gd name="connsiteX2" fmla="*/ 1320800 w 1333500"/>
              <a:gd name="connsiteY2" fmla="*/ 82550 h 254000"/>
              <a:gd name="connsiteX3" fmla="*/ 1285875 w 1333500"/>
              <a:gd name="connsiteY3" fmla="*/ 63500 h 254000"/>
              <a:gd name="connsiteX4" fmla="*/ 1250950 w 1333500"/>
              <a:gd name="connsiteY4" fmla="*/ 142875 h 254000"/>
              <a:gd name="connsiteX5" fmla="*/ 1152525 w 1333500"/>
              <a:gd name="connsiteY5" fmla="*/ 152400 h 254000"/>
              <a:gd name="connsiteX6" fmla="*/ 1108075 w 1333500"/>
              <a:gd name="connsiteY6" fmla="*/ 193675 h 254000"/>
              <a:gd name="connsiteX7" fmla="*/ 1069975 w 1333500"/>
              <a:gd name="connsiteY7" fmla="*/ 193675 h 254000"/>
              <a:gd name="connsiteX8" fmla="*/ 1054100 w 1333500"/>
              <a:gd name="connsiteY8" fmla="*/ 203200 h 254000"/>
              <a:gd name="connsiteX9" fmla="*/ 1063625 w 1333500"/>
              <a:gd name="connsiteY9" fmla="*/ 222250 h 254000"/>
              <a:gd name="connsiteX10" fmla="*/ 974725 w 1333500"/>
              <a:gd name="connsiteY10" fmla="*/ 254000 h 254000"/>
              <a:gd name="connsiteX11" fmla="*/ 962025 w 1333500"/>
              <a:gd name="connsiteY11" fmla="*/ 238125 h 254000"/>
              <a:gd name="connsiteX12" fmla="*/ 987425 w 1333500"/>
              <a:gd name="connsiteY12" fmla="*/ 200025 h 254000"/>
              <a:gd name="connsiteX13" fmla="*/ 987425 w 1333500"/>
              <a:gd name="connsiteY13" fmla="*/ 139700 h 254000"/>
              <a:gd name="connsiteX14" fmla="*/ 942975 w 1333500"/>
              <a:gd name="connsiteY14" fmla="*/ 98425 h 254000"/>
              <a:gd name="connsiteX15" fmla="*/ 920750 w 1333500"/>
              <a:gd name="connsiteY15" fmla="*/ 98425 h 254000"/>
              <a:gd name="connsiteX16" fmla="*/ 847725 w 1333500"/>
              <a:gd name="connsiteY16" fmla="*/ 41275 h 254000"/>
              <a:gd name="connsiteX17" fmla="*/ 765175 w 1333500"/>
              <a:gd name="connsiteY17" fmla="*/ 44450 h 254000"/>
              <a:gd name="connsiteX18" fmla="*/ 733425 w 1333500"/>
              <a:gd name="connsiteY18" fmla="*/ 31750 h 254000"/>
              <a:gd name="connsiteX19" fmla="*/ 695325 w 1333500"/>
              <a:gd name="connsiteY19" fmla="*/ 25400 h 254000"/>
              <a:gd name="connsiteX20" fmla="*/ 688975 w 1333500"/>
              <a:gd name="connsiteY20" fmla="*/ 0 h 254000"/>
              <a:gd name="connsiteX21" fmla="*/ 676275 w 1333500"/>
              <a:gd name="connsiteY21" fmla="*/ 15875 h 254000"/>
              <a:gd name="connsiteX22" fmla="*/ 28575 w 1333500"/>
              <a:gd name="connsiteY22" fmla="*/ 15875 h 254000"/>
              <a:gd name="connsiteX23" fmla="*/ 31750 w 1333500"/>
              <a:gd name="connsiteY23" fmla="*/ 34925 h 254000"/>
              <a:gd name="connsiteX24" fmla="*/ 0 w 1333500"/>
              <a:gd name="connsiteY24" fmla="*/ 34925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33500" h="254000">
                <a:moveTo>
                  <a:pt x="1333500" y="155575"/>
                </a:moveTo>
                <a:lnTo>
                  <a:pt x="1320800" y="133350"/>
                </a:lnTo>
                <a:lnTo>
                  <a:pt x="1320800" y="82550"/>
                </a:lnTo>
                <a:lnTo>
                  <a:pt x="1285875" y="63500"/>
                </a:lnTo>
                <a:lnTo>
                  <a:pt x="1250950" y="142875"/>
                </a:lnTo>
                <a:lnTo>
                  <a:pt x="1152525" y="152400"/>
                </a:lnTo>
                <a:lnTo>
                  <a:pt x="1108075" y="193675"/>
                </a:lnTo>
                <a:lnTo>
                  <a:pt x="1069975" y="193675"/>
                </a:lnTo>
                <a:lnTo>
                  <a:pt x="1054100" y="203200"/>
                </a:lnTo>
                <a:lnTo>
                  <a:pt x="1063625" y="222250"/>
                </a:lnTo>
                <a:lnTo>
                  <a:pt x="974725" y="254000"/>
                </a:lnTo>
                <a:lnTo>
                  <a:pt x="962025" y="238125"/>
                </a:lnTo>
                <a:lnTo>
                  <a:pt x="987425" y="200025"/>
                </a:lnTo>
                <a:lnTo>
                  <a:pt x="987425" y="139700"/>
                </a:lnTo>
                <a:lnTo>
                  <a:pt x="942975" y="98425"/>
                </a:lnTo>
                <a:lnTo>
                  <a:pt x="920750" y="98425"/>
                </a:lnTo>
                <a:lnTo>
                  <a:pt x="847725" y="41275"/>
                </a:lnTo>
                <a:lnTo>
                  <a:pt x="765175" y="44450"/>
                </a:lnTo>
                <a:lnTo>
                  <a:pt x="733425" y="31750"/>
                </a:lnTo>
                <a:lnTo>
                  <a:pt x="695325" y="25400"/>
                </a:lnTo>
                <a:lnTo>
                  <a:pt x="688975" y="0"/>
                </a:lnTo>
                <a:lnTo>
                  <a:pt x="676275" y="15875"/>
                </a:lnTo>
                <a:lnTo>
                  <a:pt x="28575" y="15875"/>
                </a:lnTo>
                <a:lnTo>
                  <a:pt x="31750" y="34925"/>
                </a:lnTo>
                <a:lnTo>
                  <a:pt x="0" y="34925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/>
          <p:cNvSpPr/>
          <p:nvPr/>
        </p:nvSpPr>
        <p:spPr>
          <a:xfrm>
            <a:off x="1790700" y="3397250"/>
            <a:ext cx="463550" cy="177800"/>
          </a:xfrm>
          <a:custGeom>
            <a:avLst/>
            <a:gdLst>
              <a:gd name="connsiteX0" fmla="*/ 463550 w 463550"/>
              <a:gd name="connsiteY0" fmla="*/ 177800 h 177800"/>
              <a:gd name="connsiteX1" fmla="*/ 425450 w 463550"/>
              <a:gd name="connsiteY1" fmla="*/ 171450 h 177800"/>
              <a:gd name="connsiteX2" fmla="*/ 368300 w 463550"/>
              <a:gd name="connsiteY2" fmla="*/ 82550 h 177800"/>
              <a:gd name="connsiteX3" fmla="*/ 342900 w 463550"/>
              <a:gd name="connsiteY3" fmla="*/ 82550 h 177800"/>
              <a:gd name="connsiteX4" fmla="*/ 323850 w 463550"/>
              <a:gd name="connsiteY4" fmla="*/ 101600 h 177800"/>
              <a:gd name="connsiteX5" fmla="*/ 250825 w 463550"/>
              <a:gd name="connsiteY5" fmla="*/ 25400 h 177800"/>
              <a:gd name="connsiteX6" fmla="*/ 149225 w 463550"/>
              <a:gd name="connsiteY6" fmla="*/ 41275 h 177800"/>
              <a:gd name="connsiteX7" fmla="*/ 53975 w 463550"/>
              <a:gd name="connsiteY7" fmla="*/ 0 h 177800"/>
              <a:gd name="connsiteX8" fmla="*/ 0 w 463550"/>
              <a:gd name="connsiteY8" fmla="*/ 1270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550" h="177800">
                <a:moveTo>
                  <a:pt x="463550" y="177800"/>
                </a:moveTo>
                <a:lnTo>
                  <a:pt x="425450" y="171450"/>
                </a:lnTo>
                <a:lnTo>
                  <a:pt x="368300" y="82550"/>
                </a:lnTo>
                <a:lnTo>
                  <a:pt x="342900" y="82550"/>
                </a:lnTo>
                <a:cubicBezTo>
                  <a:pt x="326347" y="102413"/>
                  <a:pt x="335291" y="101600"/>
                  <a:pt x="323850" y="101600"/>
                </a:cubicBezTo>
                <a:lnTo>
                  <a:pt x="250825" y="25400"/>
                </a:lnTo>
                <a:lnTo>
                  <a:pt x="149225" y="41275"/>
                </a:lnTo>
                <a:lnTo>
                  <a:pt x="53975" y="0"/>
                </a:lnTo>
                <a:lnTo>
                  <a:pt x="0" y="127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423" y="3086100"/>
            <a:ext cx="405527" cy="213435"/>
          </a:xfrm>
          <a:prstGeom prst="rect">
            <a:avLst/>
          </a:prstGeom>
        </p:spPr>
      </p:pic>
      <p:grpSp>
        <p:nvGrpSpPr>
          <p:cNvPr id="9" name="Gruppierung 8"/>
          <p:cNvGrpSpPr/>
          <p:nvPr/>
        </p:nvGrpSpPr>
        <p:grpSpPr>
          <a:xfrm>
            <a:off x="258914" y="926493"/>
            <a:ext cx="2406115" cy="2075110"/>
            <a:chOff x="2015866" y="3916484"/>
            <a:chExt cx="2500578" cy="2075110"/>
          </a:xfrm>
        </p:grpSpPr>
        <p:sp>
          <p:nvSpPr>
            <p:cNvPr id="10" name="Textfeld 9"/>
            <p:cNvSpPr txBox="1"/>
            <p:nvPr/>
          </p:nvSpPr>
          <p:spPr>
            <a:xfrm>
              <a:off x="2015866" y="3916484"/>
              <a:ext cx="2500578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Bis Ende 19. Jh.: Isolationistische &amp; defensive Auslegung gegen europäische Interventionen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2" name="Gerade Verbindung mit Pfeil 11"/>
            <p:cNvCxnSpPr>
              <a:stCxn id="10" idx="2"/>
            </p:cNvCxnSpPr>
            <p:nvPr/>
          </p:nvCxnSpPr>
          <p:spPr>
            <a:xfrm rot="16200000" flipH="1">
              <a:off x="3028272" y="5108475"/>
              <a:ext cx="1121002" cy="645235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ierung 12"/>
          <p:cNvGrpSpPr/>
          <p:nvPr/>
        </p:nvGrpSpPr>
        <p:grpSpPr>
          <a:xfrm>
            <a:off x="133574" y="3860799"/>
            <a:ext cx="2822352" cy="1629785"/>
            <a:chOff x="2015865" y="3240806"/>
            <a:chExt cx="3606835" cy="1629785"/>
          </a:xfrm>
        </p:grpSpPr>
        <p:sp>
          <p:nvSpPr>
            <p:cNvPr id="14" name="Textfeld 13"/>
            <p:cNvSpPr txBox="1"/>
            <p:nvPr/>
          </p:nvSpPr>
          <p:spPr>
            <a:xfrm>
              <a:off x="2015865" y="3916484"/>
              <a:ext cx="3235082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1904: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Roosevelt-Colollary</a:t>
              </a:r>
              <a:r>
                <a:rPr lang="de-DE" sz="1400" dirty="0" smtClean="0">
                  <a:solidFill>
                    <a:srgbClr val="660032"/>
                  </a:solidFill>
                </a:rPr>
                <a:t> – alleiniges Recht der USA als regionale Hegemonialmacht in Amerika zu intervenieren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5" name="Gerade Verbindung mit Pfeil 14"/>
            <p:cNvCxnSpPr>
              <a:endCxn id="14" idx="0"/>
            </p:cNvCxnSpPr>
            <p:nvPr/>
          </p:nvCxnSpPr>
          <p:spPr>
            <a:xfrm rot="10800000" flipV="1">
              <a:off x="3633408" y="3240806"/>
              <a:ext cx="1989292" cy="675677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ung 15"/>
          <p:cNvGrpSpPr/>
          <p:nvPr/>
        </p:nvGrpSpPr>
        <p:grpSpPr>
          <a:xfrm>
            <a:off x="3937000" y="957432"/>
            <a:ext cx="5041511" cy="1252370"/>
            <a:chOff x="2015865" y="3916484"/>
            <a:chExt cx="3792699" cy="1252370"/>
          </a:xfrm>
        </p:grpSpPr>
        <p:sp>
          <p:nvSpPr>
            <p:cNvPr id="17" name="Textfeld 16"/>
            <p:cNvSpPr txBox="1"/>
            <p:nvPr/>
          </p:nvSpPr>
          <p:spPr>
            <a:xfrm>
              <a:off x="2015865" y="3916484"/>
              <a:ext cx="3792699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März 1947: Truman-Doktrin – „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itmust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be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policy</a:t>
              </a:r>
              <a:r>
                <a:rPr lang="de-DE" sz="1400" dirty="0" smtClean="0">
                  <a:solidFill>
                    <a:srgbClr val="660032"/>
                  </a:solidFill>
                </a:rPr>
                <a:t> of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United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States</a:t>
              </a:r>
              <a:r>
                <a:rPr lang="de-DE" sz="1400" dirty="0" smtClean="0">
                  <a:solidFill>
                    <a:srgbClr val="660032"/>
                  </a:solidFill>
                </a:rPr>
                <a:t> to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support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free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people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who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are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resisting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attempted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subjugation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by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armed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minorities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or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by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outside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pressures</a:t>
              </a:r>
              <a:r>
                <a:rPr lang="de-DE" sz="1400" dirty="0" smtClean="0">
                  <a:solidFill>
                    <a:srgbClr val="660032"/>
                  </a:solidFill>
                </a:rPr>
                <a:t>“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8" name="Gerade Verbindung mit Pfeil 17"/>
            <p:cNvCxnSpPr>
              <a:stCxn id="17" idx="2"/>
            </p:cNvCxnSpPr>
            <p:nvPr/>
          </p:nvCxnSpPr>
          <p:spPr>
            <a:xfrm rot="5400000">
              <a:off x="3003365" y="4260004"/>
              <a:ext cx="513707" cy="1303993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feld 19"/>
          <p:cNvSpPr txBox="1"/>
          <p:nvPr/>
        </p:nvSpPr>
        <p:spPr>
          <a:xfrm>
            <a:off x="5571505" y="5510761"/>
            <a:ext cx="3276990" cy="523220"/>
          </a:xfrm>
          <a:prstGeom prst="rect">
            <a:avLst/>
          </a:prstGeom>
          <a:solidFill>
            <a:srgbClr val="660032">
              <a:alpha val="83000"/>
            </a:srgb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FFFFFF"/>
                </a:solidFill>
              </a:rPr>
              <a:t>Nov. 2013: US-Außenminister Kerry bezeichnet die Monroe-Doktrin als „</a:t>
            </a:r>
            <a:r>
              <a:rPr lang="de-DE" sz="1400" dirty="0" err="1" smtClean="0">
                <a:solidFill>
                  <a:srgbClr val="FFFFFF"/>
                </a:solidFill>
              </a:rPr>
              <a:t>dead</a:t>
            </a:r>
            <a:r>
              <a:rPr lang="de-DE" sz="1400" dirty="0" smtClean="0">
                <a:solidFill>
                  <a:srgbClr val="FFFFFF"/>
                </a:solidFill>
              </a:rPr>
              <a:t>“</a:t>
            </a:r>
          </a:p>
        </p:txBody>
      </p:sp>
      <p:sp>
        <p:nvSpPr>
          <p:cNvPr id="30" name="Nach unten gekrümmter Pfeil 29"/>
          <p:cNvSpPr/>
          <p:nvPr/>
        </p:nvSpPr>
        <p:spPr>
          <a:xfrm rot="3407896">
            <a:off x="2289703" y="3688966"/>
            <a:ext cx="1487871" cy="388804"/>
          </a:xfrm>
          <a:prstGeom prst="curvedDownArrow">
            <a:avLst/>
          </a:prstGeom>
          <a:solidFill>
            <a:srgbClr val="660032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31" name="Nach unten gekrümmter Pfeil 30"/>
          <p:cNvSpPr/>
          <p:nvPr/>
        </p:nvSpPr>
        <p:spPr>
          <a:xfrm rot="398535">
            <a:off x="2489649" y="2212363"/>
            <a:ext cx="3302869" cy="984861"/>
          </a:xfrm>
          <a:prstGeom prst="curvedDownArrow">
            <a:avLst/>
          </a:prstGeom>
          <a:solidFill>
            <a:srgbClr val="660032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pic>
        <p:nvPicPr>
          <p:cNvPr id="34" name="Bild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00" y="2758019"/>
            <a:ext cx="1304272" cy="1637981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35" name="Bild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864435"/>
            <a:ext cx="1447260" cy="1848358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2" name="Bild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500" y="4226038"/>
            <a:ext cx="1316348" cy="1668243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6096000" cy="84665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Monroe-Doktrin wird als zentrale Leitlinie der US-Politik in unterschiedlicher Weise ausgelegt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30547"/>
            <a:ext cx="2133600" cy="3195616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972718"/>
            <a:ext cx="2133600" cy="3146323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57199" y="1768578"/>
            <a:ext cx="2286001" cy="2299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Weiterentwicklung der Monroe-Doktrin: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2590800" y="4398441"/>
            <a:ext cx="6096000" cy="957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britische Unterstützung der Monroe-Doktrin ist eine wesentliche Grundlage für die Special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Relationship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2921001" y="2022577"/>
            <a:ext cx="3276599" cy="2299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Isolationistische Position (19. Jh.)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Interventionistische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Position mit amerikanischem Geltungsbereich (1. Hälfte des 20. Jh.)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Interventionistische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Position mit weltweitem Geltungsbereich 	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(2. Hälfte des 20. Jh.)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</Words>
  <Application>Microsoft Macintosh PowerPoint</Application>
  <PresentationFormat>Bildschirmpräsentation (4:3)</PresentationFormat>
  <Paragraphs>65</Paragraphs>
  <Slides>8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Office-Design</vt:lpstr>
      <vt:lpstr>Geschichte in fünf Die Monroe-Doktrin (1823)</vt:lpstr>
      <vt:lpstr>Überblick</vt:lpstr>
      <vt:lpstr>Historischer Kontext – USA</vt:lpstr>
      <vt:lpstr>Historischer Kontext – Internationale Situation</vt:lpstr>
      <vt:lpstr>Historischer Kontext – Internationale Situation</vt:lpstr>
      <vt:lpstr>Monroe-Doktrin – Weiterentwicklung</vt:lpstr>
      <vt:lpstr>Folgen</vt:lpstr>
      <vt:lpstr>Folie 8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236</cp:revision>
  <dcterms:created xsi:type="dcterms:W3CDTF">2015-02-24T23:48:25Z</dcterms:created>
  <dcterms:modified xsi:type="dcterms:W3CDTF">2015-02-24T23:49:22Z</dcterms:modified>
</cp:coreProperties>
</file>