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12" r:id="rId3"/>
    <p:sldId id="420" r:id="rId4"/>
    <p:sldId id="421" r:id="rId5"/>
    <p:sldId id="423" r:id="rId6"/>
    <p:sldId id="424" r:id="rId7"/>
    <p:sldId id="425" r:id="rId8"/>
    <p:sldId id="419" r:id="rId9"/>
    <p:sldId id="426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1428"/>
    <a:srgbClr val="280028"/>
    <a:srgbClr val="99FFCB"/>
    <a:srgbClr val="006632"/>
    <a:srgbClr val="FF99CB"/>
    <a:srgbClr val="A5C3FF"/>
    <a:srgbClr val="660032"/>
    <a:srgbClr val="8CB4F0"/>
    <a:srgbClr val="78050A"/>
    <a:srgbClr val="143C7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Kolonialisierung Nordamerikas</a:t>
            </a:r>
            <a:br>
              <a:rPr lang="de-DE" dirty="0" smtClean="0"/>
            </a:br>
            <a:r>
              <a:rPr lang="de-DE" dirty="0" smtClean="0"/>
              <a:t>(1492 – 1754)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1492 – 1754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Nordamerika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Christoph Kolumbus entdeckt Amerika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Neuordnung der nordamerikanischen Kolonien mit dem Ausbruch des Franzosen- &amp; Indianerkriegs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76976" y="1085850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959600" y="1552916"/>
            <a:ext cx="17399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England</a:t>
            </a:r>
          </a:p>
          <a:p>
            <a:pPr marL="0" lvl="1"/>
            <a:endParaRPr lang="de-DE" sz="400" dirty="0" smtClean="0">
              <a:solidFill>
                <a:srgbClr val="143C78"/>
              </a:solidFill>
            </a:endParaRPr>
          </a:p>
          <a:p>
            <a:pPr marL="0" lvl="1"/>
            <a:r>
              <a:rPr lang="de-DE" sz="1200" dirty="0" smtClean="0">
                <a:solidFill>
                  <a:srgbClr val="143C78"/>
                </a:solidFill>
              </a:rPr>
              <a:t>später:</a:t>
            </a:r>
          </a:p>
          <a:p>
            <a:pPr marL="0" lvl="1"/>
            <a:endParaRPr lang="de-DE" sz="400" dirty="0" smtClean="0">
              <a:solidFill>
                <a:srgbClr val="143C78"/>
              </a:solidFill>
            </a:endParaRPr>
          </a:p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Großbritannien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959600" y="2913432"/>
            <a:ext cx="143399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Frankreich</a:t>
            </a:r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848" y="1552916"/>
            <a:ext cx="842662" cy="50559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847" y="2115080"/>
            <a:ext cx="842664" cy="505599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847" y="3768874"/>
            <a:ext cx="842664" cy="561775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848" y="4673222"/>
            <a:ext cx="842664" cy="526666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847" y="2924875"/>
            <a:ext cx="842663" cy="561775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846" y="5534223"/>
            <a:ext cx="842666" cy="561777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6959600" y="3797886"/>
            <a:ext cx="143399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Niederlande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959600" y="4681185"/>
            <a:ext cx="143399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Schweden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6959600" y="5534223"/>
            <a:ext cx="143399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Spanien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00" y="1123950"/>
            <a:ext cx="5219700" cy="2906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Relative Überbevölkerung in Europa im Sinne von Verhältnis der Bevölkerung zu Aufgaben / Arbeit in der jeweiligen Gesellschaft</a:t>
            </a:r>
          </a:p>
          <a:p>
            <a:endParaRPr lang="de-DE" dirty="0" smtClean="0"/>
          </a:p>
          <a:p>
            <a:r>
              <a:rPr lang="de-DE" dirty="0" smtClean="0"/>
              <a:t>Religiöse Unfreiheit &amp; Unterdrückung in Europa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Streben der europäischen Mächte nach Ruhm &amp; Ansehen</a:t>
            </a:r>
          </a:p>
          <a:p>
            <a:endParaRPr lang="de-DE" dirty="0" smtClean="0"/>
          </a:p>
          <a:p>
            <a:r>
              <a:rPr lang="de-DE" dirty="0" smtClean="0"/>
              <a:t>Europäisches Streben nach Mehrung des Wohlstands durch Handel innerhalb der eigenen Machtsphäre gemäß des Merkantilismus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39900" y="2304951"/>
            <a:ext cx="5660600" cy="2274821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7" name="Nach unten gekrümmter Pfeil 6"/>
          <p:cNvSpPr/>
          <p:nvPr/>
        </p:nvSpPr>
        <p:spPr>
          <a:xfrm flipH="1">
            <a:off x="3708400" y="2501901"/>
            <a:ext cx="2908300" cy="838200"/>
          </a:xfrm>
          <a:prstGeom prst="curvedDownArrow">
            <a:avLst/>
          </a:prstGeom>
          <a:solidFill>
            <a:srgbClr val="660032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380" y="2933700"/>
            <a:ext cx="283000" cy="18866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650" y="3245768"/>
            <a:ext cx="282999" cy="18866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381" y="3619500"/>
            <a:ext cx="282999" cy="188666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579" y="3245768"/>
            <a:ext cx="282999" cy="16979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080" y="3631292"/>
            <a:ext cx="282999" cy="1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1257301"/>
            <a:ext cx="8229600" cy="456294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Spanier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5327650" y="4345801"/>
            <a:ext cx="1733550" cy="276999"/>
            <a:chOff x="4070350" y="3561433"/>
            <a:chExt cx="1733550" cy="276999"/>
          </a:xfrm>
        </p:grpSpPr>
        <p:sp>
          <p:nvSpPr>
            <p:cNvPr id="7" name="Oval 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St. Augustine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1181100" y="3672701"/>
            <a:ext cx="1955850" cy="276999"/>
            <a:chOff x="2222500" y="3561433"/>
            <a:chExt cx="19558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222500" y="3561433"/>
              <a:ext cx="18986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Juan de los Caballeros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6756402" y="4157820"/>
            <a:ext cx="2260598" cy="1160959"/>
            <a:chOff x="2575567" y="4287578"/>
            <a:chExt cx="2711450" cy="1160959"/>
          </a:xfrm>
        </p:grpSpPr>
        <p:sp>
          <p:nvSpPr>
            <p:cNvPr id="14" name="Textfeld 13"/>
            <p:cNvSpPr txBox="1"/>
            <p:nvPr/>
          </p:nvSpPr>
          <p:spPr>
            <a:xfrm>
              <a:off x="2575567" y="4287578"/>
              <a:ext cx="2711450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1492: Christoph Kolumbus entdeckt Amerika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5" name="Gerade Verbindung mit Pfeil 14"/>
            <p:cNvCxnSpPr>
              <a:endCxn id="14" idx="2"/>
            </p:cNvCxnSpPr>
            <p:nvPr/>
          </p:nvCxnSpPr>
          <p:spPr>
            <a:xfrm rot="5400000" flipH="1" flipV="1">
              <a:off x="3526805" y="5044050"/>
              <a:ext cx="637738" cy="17123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ung 15"/>
          <p:cNvGrpSpPr/>
          <p:nvPr/>
        </p:nvGrpSpPr>
        <p:grpSpPr>
          <a:xfrm>
            <a:off x="4079925" y="5318780"/>
            <a:ext cx="2711450" cy="908065"/>
            <a:chOff x="2590800" y="3278089"/>
            <a:chExt cx="2711450" cy="908065"/>
          </a:xfrm>
        </p:grpSpPr>
        <p:sp>
          <p:nvSpPr>
            <p:cNvPr id="17" name="Textfeld 16"/>
            <p:cNvSpPr txBox="1"/>
            <p:nvPr/>
          </p:nvSpPr>
          <p:spPr>
            <a:xfrm>
              <a:off x="2590800" y="3662934"/>
              <a:ext cx="2711450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1519 – 1521: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Cortez</a:t>
              </a:r>
              <a:r>
                <a:rPr lang="de-DE" sz="1400" dirty="0" smtClean="0">
                  <a:solidFill>
                    <a:srgbClr val="660032"/>
                  </a:solidFill>
                </a:rPr>
                <a:t> erobert das Azteken-Reich für Spanien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rot="10800000">
              <a:off x="2803475" y="3278089"/>
              <a:ext cx="1151476" cy="38484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ung 18"/>
          <p:cNvGrpSpPr/>
          <p:nvPr/>
        </p:nvGrpSpPr>
        <p:grpSpPr>
          <a:xfrm>
            <a:off x="5483223" y="2893080"/>
            <a:ext cx="3038477" cy="1463712"/>
            <a:chOff x="2263773" y="3662934"/>
            <a:chExt cx="3038477" cy="1463712"/>
          </a:xfrm>
        </p:grpSpPr>
        <p:sp>
          <p:nvSpPr>
            <p:cNvPr id="20" name="Textfeld 19"/>
            <p:cNvSpPr txBox="1"/>
            <p:nvPr/>
          </p:nvSpPr>
          <p:spPr>
            <a:xfrm>
              <a:off x="2590800" y="3662934"/>
              <a:ext cx="2711450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1565: Spanier gründen in Florida  die Garnisonsstadt St. Augustine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1" name="Gerade Verbindung mit Pfeil 20"/>
            <p:cNvCxnSpPr>
              <a:endCxn id="20" idx="2"/>
            </p:cNvCxnSpPr>
            <p:nvPr/>
          </p:nvCxnSpPr>
          <p:spPr>
            <a:xfrm flipV="1">
              <a:off x="2263773" y="4186154"/>
              <a:ext cx="1682752" cy="94049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ung 21"/>
          <p:cNvGrpSpPr/>
          <p:nvPr/>
        </p:nvGrpSpPr>
        <p:grpSpPr>
          <a:xfrm>
            <a:off x="330200" y="965652"/>
            <a:ext cx="2711450" cy="2742978"/>
            <a:chOff x="2590800" y="3662934"/>
            <a:chExt cx="2711450" cy="2742978"/>
          </a:xfrm>
        </p:grpSpPr>
        <p:sp>
          <p:nvSpPr>
            <p:cNvPr id="23" name="Textfeld 22"/>
            <p:cNvSpPr txBox="1"/>
            <p:nvPr/>
          </p:nvSpPr>
          <p:spPr>
            <a:xfrm>
              <a:off x="2590800" y="3662934"/>
              <a:ext cx="2711450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1598: Gründung der ersten spanischen Siedlung San Juan de los Caballeros in New Mexico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4" name="Gerade Verbindung mit Pfeil 23"/>
            <p:cNvCxnSpPr>
              <a:stCxn id="23" idx="2"/>
            </p:cNvCxnSpPr>
            <p:nvPr/>
          </p:nvCxnSpPr>
          <p:spPr>
            <a:xfrm rot="16200000" flipH="1">
              <a:off x="3596830" y="4751292"/>
              <a:ext cx="2004314" cy="130492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 Verbindung mit Pfeil 25"/>
          <p:cNvCxnSpPr/>
          <p:nvPr/>
        </p:nvCxnSpPr>
        <p:spPr>
          <a:xfrm rot="10800000">
            <a:off x="7389246" y="5433077"/>
            <a:ext cx="1132454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Bild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246" y="5041955"/>
            <a:ext cx="283000" cy="188667"/>
          </a:xfrm>
          <a:prstGeom prst="rect">
            <a:avLst/>
          </a:prstGeom>
        </p:spPr>
      </p:pic>
      <p:cxnSp>
        <p:nvCxnSpPr>
          <p:cNvPr id="38" name="Gerade Verbindung mit Pfeil 37"/>
          <p:cNvCxnSpPr/>
          <p:nvPr/>
        </p:nvCxnSpPr>
        <p:spPr>
          <a:xfrm rot="10800000">
            <a:off x="3642745" y="5229034"/>
            <a:ext cx="1132454" cy="1588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Bild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244" y="5464158"/>
            <a:ext cx="283000" cy="188667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50" y="4681040"/>
            <a:ext cx="283000" cy="188667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00" y="4063486"/>
            <a:ext cx="283000" cy="188667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3484034"/>
            <a:ext cx="283000" cy="188667"/>
          </a:xfrm>
          <a:prstGeom prst="rect">
            <a:avLst/>
          </a:prstGeom>
        </p:spPr>
      </p:pic>
      <p:pic>
        <p:nvPicPr>
          <p:cNvPr id="44" name="Bild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744" y="4262458"/>
            <a:ext cx="283000" cy="188667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50" y="4673600"/>
            <a:ext cx="283000" cy="188667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050" y="1079500"/>
            <a:ext cx="2181185" cy="134620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1257301"/>
            <a:ext cx="8229600" cy="456294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Franzosen, Niederländer &amp; Schweden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8"/>
          <p:cNvGrpSpPr/>
          <p:nvPr/>
        </p:nvGrpSpPr>
        <p:grpSpPr>
          <a:xfrm>
            <a:off x="5327650" y="4345801"/>
            <a:ext cx="1733550" cy="276999"/>
            <a:chOff x="4070350" y="3561433"/>
            <a:chExt cx="1733550" cy="276999"/>
          </a:xfrm>
        </p:grpSpPr>
        <p:sp>
          <p:nvSpPr>
            <p:cNvPr id="7" name="Oval 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St. Augustine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9"/>
          <p:cNvGrpSpPr/>
          <p:nvPr/>
        </p:nvGrpSpPr>
        <p:grpSpPr>
          <a:xfrm>
            <a:off x="1181100" y="3672701"/>
            <a:ext cx="1955850" cy="276999"/>
            <a:chOff x="2222500" y="3561433"/>
            <a:chExt cx="19558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222500" y="3561433"/>
              <a:ext cx="18986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Juan de los Caballeros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40" name="Bild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244" y="5464158"/>
            <a:ext cx="283000" cy="188667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50" y="4681040"/>
            <a:ext cx="283000" cy="188667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900" y="4063486"/>
            <a:ext cx="283000" cy="188667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3484034"/>
            <a:ext cx="283000" cy="188667"/>
          </a:xfrm>
          <a:prstGeom prst="rect">
            <a:avLst/>
          </a:prstGeom>
        </p:spPr>
      </p:pic>
      <p:pic>
        <p:nvPicPr>
          <p:cNvPr id="44" name="Bild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744" y="4262458"/>
            <a:ext cx="283000" cy="188667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50" y="4673600"/>
            <a:ext cx="283000" cy="188667"/>
          </a:xfrm>
          <a:prstGeom prst="rect">
            <a:avLst/>
          </a:prstGeom>
        </p:spPr>
      </p:pic>
      <p:grpSp>
        <p:nvGrpSpPr>
          <p:cNvPr id="37" name="Gruppierung 10"/>
          <p:cNvGrpSpPr/>
          <p:nvPr/>
        </p:nvGrpSpPr>
        <p:grpSpPr>
          <a:xfrm>
            <a:off x="4635074" y="1478798"/>
            <a:ext cx="4283501" cy="2943104"/>
            <a:chOff x="1018749" y="2188068"/>
            <a:chExt cx="4283501" cy="2943104"/>
          </a:xfrm>
        </p:grpSpPr>
        <p:sp>
          <p:nvSpPr>
            <p:cNvPr id="39" name="Textfeld 38"/>
            <p:cNvSpPr txBox="1"/>
            <p:nvPr/>
          </p:nvSpPr>
          <p:spPr>
            <a:xfrm>
              <a:off x="3444875" y="2188068"/>
              <a:ext cx="1857375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1682: Frankreich beansprucht Louisiana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6" name="Gerade Verbindung mit Pfeil 45"/>
            <p:cNvCxnSpPr>
              <a:endCxn id="39" idx="2"/>
            </p:cNvCxnSpPr>
            <p:nvPr/>
          </p:nvCxnSpPr>
          <p:spPr>
            <a:xfrm flipV="1">
              <a:off x="1018749" y="2711288"/>
              <a:ext cx="3354814" cy="2419884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ung 13"/>
          <p:cNvGrpSpPr/>
          <p:nvPr/>
        </p:nvGrpSpPr>
        <p:grpSpPr>
          <a:xfrm>
            <a:off x="242937" y="2830032"/>
            <a:ext cx="5696440" cy="738664"/>
            <a:chOff x="2590800" y="3662934"/>
            <a:chExt cx="6200568" cy="738664"/>
          </a:xfrm>
        </p:grpSpPr>
        <p:sp>
          <p:nvSpPr>
            <p:cNvPr id="48" name="Textfeld 47"/>
            <p:cNvSpPr txBox="1"/>
            <p:nvPr/>
          </p:nvSpPr>
          <p:spPr>
            <a:xfrm>
              <a:off x="2590800" y="3662934"/>
              <a:ext cx="2711450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1614: Niederländer gründen Neuniederlande mit der Hauptstadt Neu Amsterdam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9" name="Gerade Verbindung mit Pfeil 48"/>
            <p:cNvCxnSpPr>
              <a:stCxn id="48" idx="3"/>
              <a:endCxn id="78" idx="3"/>
            </p:cNvCxnSpPr>
            <p:nvPr/>
          </p:nvCxnSpPr>
          <p:spPr>
            <a:xfrm flipV="1">
              <a:off x="5302250" y="4005613"/>
              <a:ext cx="3489118" cy="2665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16"/>
          <p:cNvGrpSpPr/>
          <p:nvPr/>
        </p:nvGrpSpPr>
        <p:grpSpPr>
          <a:xfrm>
            <a:off x="492859" y="3445934"/>
            <a:ext cx="5176220" cy="1100666"/>
            <a:chOff x="2590800" y="1995438"/>
            <a:chExt cx="7418814" cy="2605391"/>
          </a:xfrm>
        </p:grpSpPr>
        <p:sp>
          <p:nvSpPr>
            <p:cNvPr id="51" name="Textfeld 50"/>
            <p:cNvSpPr txBox="1"/>
            <p:nvPr/>
          </p:nvSpPr>
          <p:spPr>
            <a:xfrm>
              <a:off x="2590800" y="3362313"/>
              <a:ext cx="2711450" cy="123851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1638: Schweden gründen Neuschweden 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2" name="Gerade Verbindung mit Pfeil 51"/>
            <p:cNvCxnSpPr>
              <a:stCxn id="51" idx="3"/>
            </p:cNvCxnSpPr>
            <p:nvPr/>
          </p:nvCxnSpPr>
          <p:spPr>
            <a:xfrm flipV="1">
              <a:off x="5302250" y="1995438"/>
              <a:ext cx="4707364" cy="198613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ung 52"/>
          <p:cNvGrpSpPr/>
          <p:nvPr/>
        </p:nvGrpSpPr>
        <p:grpSpPr>
          <a:xfrm>
            <a:off x="264900" y="3484034"/>
            <a:ext cx="5429580" cy="2694473"/>
            <a:chOff x="2590800" y="1922568"/>
            <a:chExt cx="5429580" cy="2694473"/>
          </a:xfrm>
        </p:grpSpPr>
        <p:sp>
          <p:nvSpPr>
            <p:cNvPr id="54" name="Textfeld 53"/>
            <p:cNvSpPr txBox="1"/>
            <p:nvPr/>
          </p:nvSpPr>
          <p:spPr>
            <a:xfrm>
              <a:off x="2590800" y="3662934"/>
              <a:ext cx="2711450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1655: Niederländer erobern Neuschweden, nachdem die schwedischen Händler zu einer Konkurrenz wurden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5" name="Gerade Verbindung mit Pfeil 54"/>
            <p:cNvCxnSpPr/>
            <p:nvPr/>
          </p:nvCxnSpPr>
          <p:spPr>
            <a:xfrm flipV="1">
              <a:off x="3954951" y="1922568"/>
              <a:ext cx="4065429" cy="174036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ung 57"/>
          <p:cNvGrpSpPr/>
          <p:nvPr/>
        </p:nvGrpSpPr>
        <p:grpSpPr>
          <a:xfrm>
            <a:off x="6207125" y="2315173"/>
            <a:ext cx="1733550" cy="276999"/>
            <a:chOff x="4070350" y="3561433"/>
            <a:chExt cx="1733550" cy="276999"/>
          </a:xfrm>
        </p:grpSpPr>
        <p:sp>
          <p:nvSpPr>
            <p:cNvPr id="59" name="Oval 58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Quebec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4" name="Gruppierung 63"/>
          <p:cNvGrpSpPr/>
          <p:nvPr/>
        </p:nvGrpSpPr>
        <p:grpSpPr>
          <a:xfrm>
            <a:off x="3646978" y="4421902"/>
            <a:ext cx="1670050" cy="339397"/>
            <a:chOff x="3294553" y="3662934"/>
            <a:chExt cx="1670050" cy="339397"/>
          </a:xfrm>
        </p:grpSpPr>
        <p:sp>
          <p:nvSpPr>
            <p:cNvPr id="65" name="Oval 6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3294553" y="3725332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0" name="Gruppierung 69"/>
          <p:cNvGrpSpPr/>
          <p:nvPr/>
        </p:nvGrpSpPr>
        <p:grpSpPr>
          <a:xfrm>
            <a:off x="6025727" y="3046911"/>
            <a:ext cx="1733550" cy="276999"/>
            <a:chOff x="4070350" y="3561433"/>
            <a:chExt cx="1733550" cy="276999"/>
          </a:xfrm>
        </p:grpSpPr>
        <p:sp>
          <p:nvSpPr>
            <p:cNvPr id="71" name="Oval 7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Neu Amsterdam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78" name="Bild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379" y="3078378"/>
            <a:ext cx="282999" cy="188666"/>
          </a:xfrm>
          <a:prstGeom prst="rect">
            <a:avLst/>
          </a:prstGeom>
        </p:spPr>
      </p:pic>
      <p:pic>
        <p:nvPicPr>
          <p:cNvPr id="79" name="Bild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028" y="3376145"/>
            <a:ext cx="282999" cy="176875"/>
          </a:xfrm>
          <a:prstGeom prst="rect">
            <a:avLst/>
          </a:prstGeom>
        </p:spPr>
      </p:pic>
      <p:pic>
        <p:nvPicPr>
          <p:cNvPr id="80" name="Bild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25" y="2109741"/>
            <a:ext cx="282999" cy="188666"/>
          </a:xfrm>
          <a:prstGeom prst="rect">
            <a:avLst/>
          </a:prstGeom>
        </p:spPr>
      </p:pic>
      <p:pic>
        <p:nvPicPr>
          <p:cNvPr id="81" name="Bild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980" y="2497839"/>
            <a:ext cx="282999" cy="188666"/>
          </a:xfrm>
          <a:prstGeom prst="rect">
            <a:avLst/>
          </a:prstGeom>
        </p:spPr>
      </p:pic>
      <p:pic>
        <p:nvPicPr>
          <p:cNvPr id="82" name="Bild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901" y="2493841"/>
            <a:ext cx="282999" cy="188666"/>
          </a:xfrm>
          <a:prstGeom prst="rect">
            <a:avLst/>
          </a:prstGeom>
        </p:spPr>
      </p:pic>
      <p:pic>
        <p:nvPicPr>
          <p:cNvPr id="83" name="Bild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376" y="4130025"/>
            <a:ext cx="282999" cy="188666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775" y="3162079"/>
            <a:ext cx="282999" cy="188666"/>
          </a:xfrm>
          <a:prstGeom prst="rect">
            <a:avLst/>
          </a:prstGeom>
        </p:spPr>
      </p:pic>
      <p:pic>
        <p:nvPicPr>
          <p:cNvPr id="85" name="Bild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275" y="3578368"/>
            <a:ext cx="282999" cy="188666"/>
          </a:xfrm>
          <a:prstGeom prst="rect">
            <a:avLst/>
          </a:prstGeom>
        </p:spPr>
      </p:pic>
      <p:pic>
        <p:nvPicPr>
          <p:cNvPr id="86" name="Bild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880" y="2015408"/>
            <a:ext cx="282999" cy="188666"/>
          </a:xfrm>
          <a:prstGeom prst="rect">
            <a:avLst/>
          </a:prstGeom>
        </p:spPr>
      </p:pic>
      <p:pic>
        <p:nvPicPr>
          <p:cNvPr id="92" name="Bild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579" y="3370478"/>
            <a:ext cx="282999" cy="188666"/>
          </a:xfrm>
          <a:prstGeom prst="rect">
            <a:avLst/>
          </a:prstGeom>
        </p:spPr>
      </p:pic>
      <p:grpSp>
        <p:nvGrpSpPr>
          <p:cNvPr id="34" name="Gruppierung 4"/>
          <p:cNvGrpSpPr/>
          <p:nvPr/>
        </p:nvGrpSpPr>
        <p:grpSpPr>
          <a:xfrm>
            <a:off x="2755900" y="995691"/>
            <a:ext cx="3396826" cy="1432582"/>
            <a:chOff x="4578348" y="2758660"/>
            <a:chExt cx="3396826" cy="1432582"/>
          </a:xfrm>
        </p:grpSpPr>
        <p:sp>
          <p:nvSpPr>
            <p:cNvPr id="35" name="Textfeld 34"/>
            <p:cNvSpPr txBox="1"/>
            <p:nvPr/>
          </p:nvSpPr>
          <p:spPr>
            <a:xfrm>
              <a:off x="4578348" y="2758660"/>
              <a:ext cx="243412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1608: Franzosen gründen Siedlung im heutigen Quebec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6" name="Gerade Verbindung mit Pfeil 35"/>
            <p:cNvCxnSpPr>
              <a:stCxn id="35" idx="2"/>
            </p:cNvCxnSpPr>
            <p:nvPr/>
          </p:nvCxnSpPr>
          <p:spPr>
            <a:xfrm rot="16200000" flipH="1">
              <a:off x="6430612" y="2646679"/>
              <a:ext cx="909362" cy="217976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Bild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07" y="1079563"/>
            <a:ext cx="2181185" cy="160294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1257301"/>
            <a:ext cx="8229600" cy="456294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92" name="Bild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579" y="3357778"/>
            <a:ext cx="282999" cy="1886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Engländer / Briten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8"/>
          <p:cNvGrpSpPr/>
          <p:nvPr/>
        </p:nvGrpSpPr>
        <p:grpSpPr>
          <a:xfrm>
            <a:off x="5327650" y="4345801"/>
            <a:ext cx="1733550" cy="276999"/>
            <a:chOff x="4070350" y="3561433"/>
            <a:chExt cx="1733550" cy="276999"/>
          </a:xfrm>
        </p:grpSpPr>
        <p:sp>
          <p:nvSpPr>
            <p:cNvPr id="7" name="Oval 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St. Augustine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9"/>
          <p:cNvGrpSpPr/>
          <p:nvPr/>
        </p:nvGrpSpPr>
        <p:grpSpPr>
          <a:xfrm>
            <a:off x="1181100" y="3672701"/>
            <a:ext cx="1955850" cy="276999"/>
            <a:chOff x="2222500" y="3561433"/>
            <a:chExt cx="19558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222500" y="3561433"/>
              <a:ext cx="18986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Juan de los Caballeros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40" name="Bild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244" y="5464158"/>
            <a:ext cx="283000" cy="188667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350" y="4681040"/>
            <a:ext cx="283000" cy="188667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900" y="4063486"/>
            <a:ext cx="283000" cy="188667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4" y="3484034"/>
            <a:ext cx="283000" cy="188667"/>
          </a:xfrm>
          <a:prstGeom prst="rect">
            <a:avLst/>
          </a:prstGeom>
        </p:spPr>
      </p:pic>
      <p:pic>
        <p:nvPicPr>
          <p:cNvPr id="44" name="Bild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44" y="4262458"/>
            <a:ext cx="283000" cy="188667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050" y="4673600"/>
            <a:ext cx="283000" cy="188667"/>
          </a:xfrm>
          <a:prstGeom prst="rect">
            <a:avLst/>
          </a:prstGeom>
        </p:spPr>
      </p:pic>
      <p:grpSp>
        <p:nvGrpSpPr>
          <p:cNvPr id="16" name="Gruppierung 57"/>
          <p:cNvGrpSpPr/>
          <p:nvPr/>
        </p:nvGrpSpPr>
        <p:grpSpPr>
          <a:xfrm>
            <a:off x="6207125" y="2315173"/>
            <a:ext cx="1733550" cy="276999"/>
            <a:chOff x="4070350" y="3561433"/>
            <a:chExt cx="1733550" cy="276999"/>
          </a:xfrm>
        </p:grpSpPr>
        <p:sp>
          <p:nvSpPr>
            <p:cNvPr id="59" name="Oval 58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Quebec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7" name="Gruppierung 63"/>
          <p:cNvGrpSpPr/>
          <p:nvPr/>
        </p:nvGrpSpPr>
        <p:grpSpPr>
          <a:xfrm>
            <a:off x="3646978" y="4421902"/>
            <a:ext cx="1670050" cy="339397"/>
            <a:chOff x="3294553" y="3662934"/>
            <a:chExt cx="1670050" cy="339397"/>
          </a:xfrm>
        </p:grpSpPr>
        <p:sp>
          <p:nvSpPr>
            <p:cNvPr id="65" name="Oval 6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3294553" y="3725332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8" name="Gruppierung 69"/>
          <p:cNvGrpSpPr/>
          <p:nvPr/>
        </p:nvGrpSpPr>
        <p:grpSpPr>
          <a:xfrm>
            <a:off x="6025727" y="3046911"/>
            <a:ext cx="1733550" cy="276999"/>
            <a:chOff x="4070350" y="3561433"/>
            <a:chExt cx="1733550" cy="276999"/>
          </a:xfrm>
        </p:grpSpPr>
        <p:sp>
          <p:nvSpPr>
            <p:cNvPr id="71" name="Oval 7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Neu Amsterdam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78" name="Bild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379" y="3078378"/>
            <a:ext cx="282999" cy="188666"/>
          </a:xfrm>
          <a:prstGeom prst="rect">
            <a:avLst/>
          </a:prstGeom>
        </p:spPr>
      </p:pic>
      <p:pic>
        <p:nvPicPr>
          <p:cNvPr id="80" name="Bild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625" y="2109741"/>
            <a:ext cx="282999" cy="188666"/>
          </a:xfrm>
          <a:prstGeom prst="rect">
            <a:avLst/>
          </a:prstGeom>
        </p:spPr>
      </p:pic>
      <p:pic>
        <p:nvPicPr>
          <p:cNvPr id="81" name="Bild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980" y="2497839"/>
            <a:ext cx="282999" cy="188666"/>
          </a:xfrm>
          <a:prstGeom prst="rect">
            <a:avLst/>
          </a:prstGeom>
        </p:spPr>
      </p:pic>
      <p:pic>
        <p:nvPicPr>
          <p:cNvPr id="82" name="Bild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301" y="2278103"/>
            <a:ext cx="282999" cy="188666"/>
          </a:xfrm>
          <a:prstGeom prst="rect">
            <a:avLst/>
          </a:prstGeom>
        </p:spPr>
      </p:pic>
      <p:pic>
        <p:nvPicPr>
          <p:cNvPr id="83" name="Bild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376" y="4130025"/>
            <a:ext cx="282999" cy="188666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75" y="3162079"/>
            <a:ext cx="282999" cy="188666"/>
          </a:xfrm>
          <a:prstGeom prst="rect">
            <a:avLst/>
          </a:prstGeom>
        </p:spPr>
      </p:pic>
      <p:pic>
        <p:nvPicPr>
          <p:cNvPr id="85" name="Bild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275" y="3578368"/>
            <a:ext cx="282999" cy="188666"/>
          </a:xfrm>
          <a:prstGeom prst="rect">
            <a:avLst/>
          </a:prstGeom>
        </p:spPr>
      </p:pic>
      <p:pic>
        <p:nvPicPr>
          <p:cNvPr id="86" name="Bild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880" y="2015408"/>
            <a:ext cx="282999" cy="188666"/>
          </a:xfrm>
          <a:prstGeom prst="rect">
            <a:avLst/>
          </a:prstGeom>
        </p:spPr>
      </p:pic>
      <p:grpSp>
        <p:nvGrpSpPr>
          <p:cNvPr id="53" name="Gruppierung 4"/>
          <p:cNvGrpSpPr/>
          <p:nvPr/>
        </p:nvGrpSpPr>
        <p:grpSpPr>
          <a:xfrm>
            <a:off x="5945241" y="3754337"/>
            <a:ext cx="3036833" cy="994496"/>
            <a:chOff x="2265416" y="3584902"/>
            <a:chExt cx="3036833" cy="994496"/>
          </a:xfrm>
        </p:grpSpPr>
        <p:sp>
          <p:nvSpPr>
            <p:cNvPr id="56" name="Textfeld 55"/>
            <p:cNvSpPr txBox="1"/>
            <p:nvPr/>
          </p:nvSpPr>
          <p:spPr>
            <a:xfrm>
              <a:off x="2873374" y="3840734"/>
              <a:ext cx="2428875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1607: Engländer gründen mit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Jamestown</a:t>
              </a:r>
              <a:r>
                <a:rPr lang="de-DE" sz="1400" dirty="0" smtClean="0">
                  <a:solidFill>
                    <a:srgbClr val="660032"/>
                  </a:solidFill>
                </a:rPr>
                <a:t> in Virginia ihre erste überseeische Kolonie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7" name="Gerade Verbindung mit Pfeil 56"/>
            <p:cNvCxnSpPr>
              <a:stCxn id="56" idx="1"/>
            </p:cNvCxnSpPr>
            <p:nvPr/>
          </p:nvCxnSpPr>
          <p:spPr>
            <a:xfrm rot="10800000">
              <a:off x="2265416" y="3584902"/>
              <a:ext cx="607959" cy="62516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ung 13"/>
          <p:cNvGrpSpPr/>
          <p:nvPr/>
        </p:nvGrpSpPr>
        <p:grpSpPr>
          <a:xfrm>
            <a:off x="265178" y="3341074"/>
            <a:ext cx="5462574" cy="2320735"/>
            <a:chOff x="1886306" y="2530069"/>
            <a:chExt cx="5462574" cy="2320735"/>
          </a:xfrm>
        </p:grpSpPr>
        <p:sp>
          <p:nvSpPr>
            <p:cNvPr id="64" name="Textfeld 63"/>
            <p:cNvSpPr txBox="1"/>
            <p:nvPr/>
          </p:nvSpPr>
          <p:spPr>
            <a:xfrm>
              <a:off x="1886306" y="3896697"/>
              <a:ext cx="2814572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1664: Engländer übernehmen die niederländischen Kolonien während des zweiten niederländisch-englischen Seekriegs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7" name="Gerade Verbindung mit Pfeil 66"/>
            <p:cNvCxnSpPr>
              <a:stCxn id="64" idx="0"/>
            </p:cNvCxnSpPr>
            <p:nvPr/>
          </p:nvCxnSpPr>
          <p:spPr>
            <a:xfrm rot="5400000" flipH="1" flipV="1">
              <a:off x="4637922" y="1185739"/>
              <a:ext cx="1366628" cy="405528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ung 16"/>
          <p:cNvGrpSpPr/>
          <p:nvPr/>
        </p:nvGrpSpPr>
        <p:grpSpPr>
          <a:xfrm>
            <a:off x="5391150" y="4318693"/>
            <a:ext cx="3565525" cy="1842980"/>
            <a:chOff x="1711325" y="2470174"/>
            <a:chExt cx="3565525" cy="1842980"/>
          </a:xfrm>
        </p:grpSpPr>
        <p:sp>
          <p:nvSpPr>
            <p:cNvPr id="74" name="Textfeld 73"/>
            <p:cNvSpPr txBox="1"/>
            <p:nvPr/>
          </p:nvSpPr>
          <p:spPr>
            <a:xfrm>
              <a:off x="2384002" y="3789934"/>
              <a:ext cx="28928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1733: Mit Georgia wird die letzte der 13 britischen Kolonien gegründet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5" name="Gerade Verbindung mit Pfeil 74"/>
            <p:cNvCxnSpPr>
              <a:stCxn id="74" idx="0"/>
            </p:cNvCxnSpPr>
            <p:nvPr/>
          </p:nvCxnSpPr>
          <p:spPr>
            <a:xfrm rot="16200000" flipV="1">
              <a:off x="2110996" y="2070503"/>
              <a:ext cx="1319760" cy="211910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Bild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801" y="2697203"/>
            <a:ext cx="282999" cy="188666"/>
          </a:xfrm>
          <a:prstGeom prst="rect">
            <a:avLst/>
          </a:prstGeom>
        </p:spPr>
      </p:pic>
      <p:grpSp>
        <p:nvGrpSpPr>
          <p:cNvPr id="99" name="Gruppierung 98"/>
          <p:cNvGrpSpPr/>
          <p:nvPr/>
        </p:nvGrpSpPr>
        <p:grpSpPr>
          <a:xfrm>
            <a:off x="5797879" y="3471803"/>
            <a:ext cx="1733550" cy="276999"/>
            <a:chOff x="4070350" y="3561433"/>
            <a:chExt cx="1733550" cy="276999"/>
          </a:xfrm>
        </p:grpSpPr>
        <p:sp>
          <p:nvSpPr>
            <p:cNvPr id="100" name="Oval 9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Jamestown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104" name="Bild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753" y="3604403"/>
            <a:ext cx="282999" cy="169799"/>
          </a:xfrm>
          <a:prstGeom prst="rect">
            <a:avLst/>
          </a:prstGeom>
        </p:spPr>
      </p:pic>
      <p:pic>
        <p:nvPicPr>
          <p:cNvPr id="105" name="Bild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801" y="2703369"/>
            <a:ext cx="282999" cy="169799"/>
          </a:xfrm>
          <a:prstGeom prst="rect">
            <a:avLst/>
          </a:prstGeom>
        </p:spPr>
      </p:pic>
      <p:pic>
        <p:nvPicPr>
          <p:cNvPr id="106" name="Bild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25" y="2800969"/>
            <a:ext cx="282999" cy="169799"/>
          </a:xfrm>
          <a:prstGeom prst="rect">
            <a:avLst/>
          </a:prstGeom>
        </p:spPr>
      </p:pic>
      <p:grpSp>
        <p:nvGrpSpPr>
          <p:cNvPr id="58" name="Gruppierung 10"/>
          <p:cNvGrpSpPr/>
          <p:nvPr/>
        </p:nvGrpSpPr>
        <p:grpSpPr>
          <a:xfrm>
            <a:off x="167456" y="1853508"/>
            <a:ext cx="6017738" cy="1118305"/>
            <a:chOff x="2590800" y="3662934"/>
            <a:chExt cx="5808976" cy="1118305"/>
          </a:xfrm>
        </p:grpSpPr>
        <p:sp>
          <p:nvSpPr>
            <p:cNvPr id="61" name="Textfeld 60"/>
            <p:cNvSpPr txBox="1"/>
            <p:nvPr/>
          </p:nvSpPr>
          <p:spPr>
            <a:xfrm>
              <a:off x="2590800" y="3662934"/>
              <a:ext cx="2711450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1620: Mit der Überfahrt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Mayflower</a:t>
              </a:r>
              <a:r>
                <a:rPr lang="de-DE" sz="1400" dirty="0" smtClean="0">
                  <a:solidFill>
                    <a:srgbClr val="660032"/>
                  </a:solidFill>
                </a:rPr>
                <a:t> beginnt die massenhafte Einwanderung von Puritanern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2" name="Gerade Verbindung mit Pfeil 61"/>
            <p:cNvCxnSpPr>
              <a:stCxn id="61" idx="3"/>
            </p:cNvCxnSpPr>
            <p:nvPr/>
          </p:nvCxnSpPr>
          <p:spPr>
            <a:xfrm>
              <a:off x="5302250" y="4032266"/>
              <a:ext cx="3097526" cy="74897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Gerade Verbindung mit Pfeil 106"/>
          <p:cNvCxnSpPr/>
          <p:nvPr/>
        </p:nvCxnSpPr>
        <p:spPr>
          <a:xfrm rot="10800000" flipV="1">
            <a:off x="6578600" y="2970767"/>
            <a:ext cx="1787100" cy="1045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Bild 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379" y="3078378"/>
            <a:ext cx="282999" cy="169799"/>
          </a:xfrm>
          <a:prstGeom prst="rect">
            <a:avLst/>
          </a:prstGeom>
        </p:spPr>
      </p:pic>
      <p:pic>
        <p:nvPicPr>
          <p:cNvPr id="110" name="Bild 1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579" y="3357778"/>
            <a:ext cx="282999" cy="169799"/>
          </a:xfrm>
          <a:prstGeom prst="rect">
            <a:avLst/>
          </a:prstGeom>
        </p:spPr>
      </p:pic>
      <p:pic>
        <p:nvPicPr>
          <p:cNvPr id="111" name="Bild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478" y="1683709"/>
            <a:ext cx="282999" cy="169799"/>
          </a:xfrm>
          <a:prstGeom prst="rect">
            <a:avLst/>
          </a:prstGeom>
        </p:spPr>
      </p:pic>
      <p:grpSp>
        <p:nvGrpSpPr>
          <p:cNvPr id="93" name="Gruppierung 92"/>
          <p:cNvGrpSpPr/>
          <p:nvPr/>
        </p:nvGrpSpPr>
        <p:grpSpPr>
          <a:xfrm>
            <a:off x="2333823" y="838071"/>
            <a:ext cx="6006477" cy="1852840"/>
            <a:chOff x="2333823" y="838071"/>
            <a:chExt cx="6006477" cy="1852840"/>
          </a:xfrm>
        </p:grpSpPr>
        <p:sp>
          <p:nvSpPr>
            <p:cNvPr id="69" name="Textfeld 68"/>
            <p:cNvSpPr txBox="1"/>
            <p:nvPr/>
          </p:nvSpPr>
          <p:spPr>
            <a:xfrm>
              <a:off x="2333823" y="838071"/>
              <a:ext cx="600647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1713: Nach dem Queen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Anne’s</a:t>
              </a:r>
              <a:r>
                <a:rPr lang="de-DE" sz="1400" dirty="0" smtClean="0">
                  <a:solidFill>
                    <a:srgbClr val="660032"/>
                  </a:solidFill>
                </a:rPr>
                <a:t> War erhält Großbritannien im Frieden von Utrecht Gebiete um die Hudson Bay, Neufundland &amp; Nova Scotia von Frankreich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0" name="Gerade Verbindung mit Pfeil 69"/>
            <p:cNvCxnSpPr>
              <a:stCxn id="69" idx="2"/>
            </p:cNvCxnSpPr>
            <p:nvPr/>
          </p:nvCxnSpPr>
          <p:spPr>
            <a:xfrm rot="16200000" flipH="1">
              <a:off x="5220503" y="1477850"/>
              <a:ext cx="449034" cy="21591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mit Pfeil 87"/>
            <p:cNvCxnSpPr>
              <a:stCxn id="69" idx="2"/>
            </p:cNvCxnSpPr>
            <p:nvPr/>
          </p:nvCxnSpPr>
          <p:spPr>
            <a:xfrm rot="16200000" flipH="1">
              <a:off x="5415521" y="1282832"/>
              <a:ext cx="1329620" cy="148653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Bild 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753" y="3604403"/>
            <a:ext cx="282999" cy="169799"/>
          </a:xfrm>
          <a:prstGeom prst="rect">
            <a:avLst/>
          </a:prstGeom>
        </p:spPr>
      </p:pic>
      <p:pic>
        <p:nvPicPr>
          <p:cNvPr id="113" name="Bild 1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728" y="3357778"/>
            <a:ext cx="282999" cy="169799"/>
          </a:xfrm>
          <a:prstGeom prst="rect">
            <a:avLst/>
          </a:prstGeom>
        </p:spPr>
      </p:pic>
      <p:pic>
        <p:nvPicPr>
          <p:cNvPr id="114" name="Bild 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379" y="3075669"/>
            <a:ext cx="282999" cy="169799"/>
          </a:xfrm>
          <a:prstGeom prst="rect">
            <a:avLst/>
          </a:prstGeom>
        </p:spPr>
      </p:pic>
      <p:pic>
        <p:nvPicPr>
          <p:cNvPr id="115" name="Bild 1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527" y="2800270"/>
            <a:ext cx="282999" cy="169799"/>
          </a:xfrm>
          <a:prstGeom prst="rect">
            <a:avLst/>
          </a:prstGeom>
        </p:spPr>
      </p:pic>
      <p:pic>
        <p:nvPicPr>
          <p:cNvPr id="116" name="Bild 1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479" y="4032425"/>
            <a:ext cx="282999" cy="169799"/>
          </a:xfrm>
          <a:prstGeom prst="rect">
            <a:avLst/>
          </a:prstGeom>
        </p:spPr>
      </p:pic>
      <p:grpSp>
        <p:nvGrpSpPr>
          <p:cNvPr id="117" name="Gruppierung 116"/>
          <p:cNvGrpSpPr/>
          <p:nvPr/>
        </p:nvGrpSpPr>
        <p:grpSpPr>
          <a:xfrm>
            <a:off x="6025727" y="3048111"/>
            <a:ext cx="1733550" cy="276999"/>
            <a:chOff x="4070350" y="3561433"/>
            <a:chExt cx="1733550" cy="276999"/>
          </a:xfrm>
        </p:grpSpPr>
        <p:sp>
          <p:nvSpPr>
            <p:cNvPr id="118" name="Oval 11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120" name="Bild 1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394" y="2673805"/>
            <a:ext cx="2302956" cy="133571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1257301"/>
            <a:ext cx="8229600" cy="4562947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21" name="Gruppierung 116"/>
          <p:cNvGrpSpPr/>
          <p:nvPr/>
        </p:nvGrpSpPr>
        <p:grpSpPr>
          <a:xfrm>
            <a:off x="6025727" y="3048111"/>
            <a:ext cx="1733550" cy="276999"/>
            <a:chOff x="4070350" y="3561433"/>
            <a:chExt cx="1733550" cy="276999"/>
          </a:xfrm>
        </p:grpSpPr>
        <p:sp>
          <p:nvSpPr>
            <p:cNvPr id="118" name="Oval 11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113" name="Bild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28" y="3357778"/>
            <a:ext cx="282999" cy="169799"/>
          </a:xfrm>
          <a:prstGeom prst="rect">
            <a:avLst/>
          </a:prstGeom>
        </p:spPr>
      </p:pic>
      <p:pic>
        <p:nvPicPr>
          <p:cNvPr id="114" name="Bild 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379" y="3075669"/>
            <a:ext cx="282999" cy="169799"/>
          </a:xfrm>
          <a:prstGeom prst="rect">
            <a:avLst/>
          </a:prstGeom>
        </p:spPr>
      </p:pic>
      <p:pic>
        <p:nvPicPr>
          <p:cNvPr id="105" name="Bild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801" y="2703369"/>
            <a:ext cx="282999" cy="1697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Weitere Entwicklung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3" name="Gruppierung 8"/>
          <p:cNvGrpSpPr/>
          <p:nvPr/>
        </p:nvGrpSpPr>
        <p:grpSpPr>
          <a:xfrm>
            <a:off x="5327650" y="4345801"/>
            <a:ext cx="1733550" cy="276999"/>
            <a:chOff x="4070350" y="3561433"/>
            <a:chExt cx="1733550" cy="276999"/>
          </a:xfrm>
        </p:grpSpPr>
        <p:sp>
          <p:nvSpPr>
            <p:cNvPr id="7" name="Oval 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St. Augustine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9"/>
          <p:cNvGrpSpPr/>
          <p:nvPr/>
        </p:nvGrpSpPr>
        <p:grpSpPr>
          <a:xfrm>
            <a:off x="1181100" y="3672701"/>
            <a:ext cx="1955850" cy="276999"/>
            <a:chOff x="2222500" y="3561433"/>
            <a:chExt cx="19558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222500" y="3561433"/>
              <a:ext cx="18986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San Juan de los Caballeros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40" name="Bild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244" y="5464158"/>
            <a:ext cx="283000" cy="188667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350" y="4681040"/>
            <a:ext cx="283000" cy="188667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900" y="4063486"/>
            <a:ext cx="283000" cy="188667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24" y="3484034"/>
            <a:ext cx="283000" cy="188667"/>
          </a:xfrm>
          <a:prstGeom prst="rect">
            <a:avLst/>
          </a:prstGeom>
        </p:spPr>
      </p:pic>
      <p:pic>
        <p:nvPicPr>
          <p:cNvPr id="44" name="Bild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44" y="4262458"/>
            <a:ext cx="283000" cy="188667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050" y="4673600"/>
            <a:ext cx="283000" cy="188667"/>
          </a:xfrm>
          <a:prstGeom prst="rect">
            <a:avLst/>
          </a:prstGeom>
        </p:spPr>
      </p:pic>
      <p:grpSp>
        <p:nvGrpSpPr>
          <p:cNvPr id="10" name="Gruppierung 57"/>
          <p:cNvGrpSpPr/>
          <p:nvPr/>
        </p:nvGrpSpPr>
        <p:grpSpPr>
          <a:xfrm>
            <a:off x="6207125" y="2315173"/>
            <a:ext cx="1733550" cy="276999"/>
            <a:chOff x="4070350" y="3561433"/>
            <a:chExt cx="1733550" cy="276999"/>
          </a:xfrm>
        </p:grpSpPr>
        <p:sp>
          <p:nvSpPr>
            <p:cNvPr id="59" name="Oval 58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Quebec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63"/>
          <p:cNvGrpSpPr/>
          <p:nvPr/>
        </p:nvGrpSpPr>
        <p:grpSpPr>
          <a:xfrm>
            <a:off x="3646978" y="4421902"/>
            <a:ext cx="1670050" cy="339397"/>
            <a:chOff x="3294553" y="3662934"/>
            <a:chExt cx="1670050" cy="339397"/>
          </a:xfrm>
        </p:grpSpPr>
        <p:sp>
          <p:nvSpPr>
            <p:cNvPr id="65" name="Oval 64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3294553" y="3725332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New Orleans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80" name="Bild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625" y="2109741"/>
            <a:ext cx="282999" cy="188666"/>
          </a:xfrm>
          <a:prstGeom prst="rect">
            <a:avLst/>
          </a:prstGeom>
        </p:spPr>
      </p:pic>
      <p:pic>
        <p:nvPicPr>
          <p:cNvPr id="81" name="Bild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980" y="2497839"/>
            <a:ext cx="282999" cy="188666"/>
          </a:xfrm>
          <a:prstGeom prst="rect">
            <a:avLst/>
          </a:prstGeom>
        </p:spPr>
      </p:pic>
      <p:pic>
        <p:nvPicPr>
          <p:cNvPr id="82" name="Bild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301" y="2278103"/>
            <a:ext cx="282999" cy="188666"/>
          </a:xfrm>
          <a:prstGeom prst="rect">
            <a:avLst/>
          </a:prstGeom>
        </p:spPr>
      </p:pic>
      <p:pic>
        <p:nvPicPr>
          <p:cNvPr id="83" name="Bild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376" y="4130025"/>
            <a:ext cx="282999" cy="188666"/>
          </a:xfrm>
          <a:prstGeom prst="rect">
            <a:avLst/>
          </a:prstGeom>
        </p:spPr>
      </p:pic>
      <p:pic>
        <p:nvPicPr>
          <p:cNvPr id="84" name="Bild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75" y="3162079"/>
            <a:ext cx="282999" cy="188666"/>
          </a:xfrm>
          <a:prstGeom prst="rect">
            <a:avLst/>
          </a:prstGeom>
        </p:spPr>
      </p:pic>
      <p:pic>
        <p:nvPicPr>
          <p:cNvPr id="85" name="Bild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275" y="3578368"/>
            <a:ext cx="282999" cy="188666"/>
          </a:xfrm>
          <a:prstGeom prst="rect">
            <a:avLst/>
          </a:prstGeom>
        </p:spPr>
      </p:pic>
      <p:pic>
        <p:nvPicPr>
          <p:cNvPr id="86" name="Bild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880" y="2015408"/>
            <a:ext cx="282999" cy="188666"/>
          </a:xfrm>
          <a:prstGeom prst="rect">
            <a:avLst/>
          </a:prstGeom>
        </p:spPr>
      </p:pic>
      <p:grpSp>
        <p:nvGrpSpPr>
          <p:cNvPr id="18" name="Gruppierung 98"/>
          <p:cNvGrpSpPr/>
          <p:nvPr/>
        </p:nvGrpSpPr>
        <p:grpSpPr>
          <a:xfrm>
            <a:off x="5797879" y="3471803"/>
            <a:ext cx="1733550" cy="276999"/>
            <a:chOff x="4070350" y="3561433"/>
            <a:chExt cx="1733550" cy="276999"/>
          </a:xfrm>
        </p:grpSpPr>
        <p:sp>
          <p:nvSpPr>
            <p:cNvPr id="100" name="Oval 9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Jamestown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104" name="Bild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753" y="3604403"/>
            <a:ext cx="282999" cy="169799"/>
          </a:xfrm>
          <a:prstGeom prst="rect">
            <a:avLst/>
          </a:prstGeom>
        </p:spPr>
      </p:pic>
      <p:pic>
        <p:nvPicPr>
          <p:cNvPr id="106" name="Bild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25" y="2800969"/>
            <a:ext cx="282999" cy="169799"/>
          </a:xfrm>
          <a:prstGeom prst="rect">
            <a:avLst/>
          </a:prstGeom>
        </p:spPr>
      </p:pic>
      <p:pic>
        <p:nvPicPr>
          <p:cNvPr id="111" name="Bild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478" y="1683709"/>
            <a:ext cx="282999" cy="169799"/>
          </a:xfrm>
          <a:prstGeom prst="rect">
            <a:avLst/>
          </a:prstGeom>
        </p:spPr>
      </p:pic>
      <p:pic>
        <p:nvPicPr>
          <p:cNvPr id="112" name="Bild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753" y="3604403"/>
            <a:ext cx="282999" cy="169799"/>
          </a:xfrm>
          <a:prstGeom prst="rect">
            <a:avLst/>
          </a:prstGeom>
        </p:spPr>
      </p:pic>
      <p:pic>
        <p:nvPicPr>
          <p:cNvPr id="115" name="Bild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527" y="2800270"/>
            <a:ext cx="282999" cy="169799"/>
          </a:xfrm>
          <a:prstGeom prst="rect">
            <a:avLst/>
          </a:prstGeom>
        </p:spPr>
      </p:pic>
      <p:pic>
        <p:nvPicPr>
          <p:cNvPr id="116" name="Bild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79" y="4032425"/>
            <a:ext cx="282999" cy="169799"/>
          </a:xfrm>
          <a:prstGeom prst="rect">
            <a:avLst/>
          </a:prstGeom>
        </p:spPr>
      </p:pic>
      <p:sp>
        <p:nvSpPr>
          <p:cNvPr id="73" name="Pfeil nach rechts 72"/>
          <p:cNvSpPr/>
          <p:nvPr/>
        </p:nvSpPr>
        <p:spPr>
          <a:xfrm>
            <a:off x="1964661" y="5450915"/>
            <a:ext cx="5952225" cy="738664"/>
          </a:xfrm>
          <a:prstGeom prst="rightArrow">
            <a:avLst>
              <a:gd name="adj1" fmla="val 100000"/>
              <a:gd name="adj2" fmla="val 19540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 In den britischen Kolonien entsteht ein im Vergleich zu Europa offeneres politisches &amp; gesellschaftliches System mit einer stärkeren &amp; pluralistischeren Beteiligung von verschiedenen Religions- &amp; Interessengruppen</a:t>
            </a:r>
            <a:endParaRPr lang="de-DE" sz="1400" dirty="0">
              <a:solidFill>
                <a:srgbClr val="660032"/>
              </a:solidFill>
            </a:endParaRPr>
          </a:p>
        </p:txBody>
      </p:sp>
      <p:grpSp>
        <p:nvGrpSpPr>
          <p:cNvPr id="76" name="Gruppierung 13"/>
          <p:cNvGrpSpPr/>
          <p:nvPr/>
        </p:nvGrpSpPr>
        <p:grpSpPr>
          <a:xfrm>
            <a:off x="6024551" y="2686505"/>
            <a:ext cx="3013756" cy="2315497"/>
            <a:chOff x="2590800" y="2301544"/>
            <a:chExt cx="2711450" cy="2315497"/>
          </a:xfrm>
        </p:grpSpPr>
        <p:sp>
          <p:nvSpPr>
            <p:cNvPr id="77" name="Textfeld 76"/>
            <p:cNvSpPr txBox="1"/>
            <p:nvPr/>
          </p:nvSpPr>
          <p:spPr>
            <a:xfrm>
              <a:off x="2590800" y="3662934"/>
              <a:ext cx="2711450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rgbClr val="FFFFFF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1754: Franzosen- &amp; Indianer-Kriege beginnen &amp; damit beginnt eine Neuordnung der nordamerikanischen Kolonien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9" name="Gerade Verbindung mit Pfeil 78"/>
            <p:cNvCxnSpPr/>
            <p:nvPr/>
          </p:nvCxnSpPr>
          <p:spPr>
            <a:xfrm rot="16200000" flipV="1">
              <a:off x="2722895" y="2430877"/>
              <a:ext cx="1361389" cy="110272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Pfeil nach rechts 88"/>
          <p:cNvSpPr/>
          <p:nvPr/>
        </p:nvSpPr>
        <p:spPr>
          <a:xfrm>
            <a:off x="147475" y="990362"/>
            <a:ext cx="4074901" cy="738664"/>
          </a:xfrm>
          <a:prstGeom prst="rightArrow">
            <a:avLst>
              <a:gd name="adj1" fmla="val 100000"/>
              <a:gd name="adj2" fmla="val 19540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Mehrere militärische Auseinandersetzungen zwischen den Kolonialmächten &amp; mit den Indianern im 17. &amp; 18. Jh.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90" name="Pfeil nach rechts 89"/>
          <p:cNvSpPr/>
          <p:nvPr/>
        </p:nvSpPr>
        <p:spPr>
          <a:xfrm>
            <a:off x="1053579" y="1908771"/>
            <a:ext cx="4074900" cy="738664"/>
          </a:xfrm>
          <a:prstGeom prst="rightArrow">
            <a:avLst>
              <a:gd name="adj1" fmla="val 100000"/>
              <a:gd name="adj2" fmla="val 19540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Nach anfänglichen Schwierigkeiten wächst die Wirtschaft in den Kolonien beständig auf der Grundlage von Handel &amp; Landwirtschaft</a:t>
            </a:r>
            <a:endParaRPr lang="de-DE" sz="14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5905500" cy="1554582"/>
          </a:xfrm>
        </p:spPr>
        <p:txBody>
          <a:bodyPr>
            <a:normAutofit/>
          </a:bodyPr>
          <a:lstStyle/>
          <a:p>
            <a:r>
              <a:rPr lang="de-DE" dirty="0" smtClean="0"/>
              <a:t>Folgen für die Beziehungen zw. den Kolonialmächten</a:t>
            </a:r>
          </a:p>
          <a:p>
            <a:pPr lvl="1"/>
            <a:r>
              <a:rPr lang="de-DE" sz="1600" dirty="0" smtClean="0"/>
              <a:t>Spannungen zwischen den Kolonialmächten, insb. zwischen Großbritannien &amp; Frankreich verstärken sich &amp; es kommt zum Franzosen- &amp; Indianer-Krieg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419631"/>
            <a:ext cx="1394619" cy="73401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736" y="1604679"/>
            <a:ext cx="842664" cy="50559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137" y="1068304"/>
            <a:ext cx="842663" cy="561775"/>
          </a:xfrm>
          <a:prstGeom prst="rect">
            <a:avLst/>
          </a:prstGeom>
        </p:spPr>
      </p:pic>
      <p:sp>
        <p:nvSpPr>
          <p:cNvPr id="8" name="Gewitterblitz 7"/>
          <p:cNvSpPr/>
          <p:nvPr/>
        </p:nvSpPr>
        <p:spPr>
          <a:xfrm>
            <a:off x="7391400" y="1295400"/>
            <a:ext cx="542500" cy="684743"/>
          </a:xfrm>
          <a:prstGeom prst="lightningBolt">
            <a:avLst/>
          </a:prstGeom>
          <a:solidFill>
            <a:srgbClr val="660032"/>
          </a:solidFill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57200" y="2415078"/>
            <a:ext cx="8229600" cy="3751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Folgen für die Beziehungen zw. Kolonien &amp; Kolonialmacht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 Vergleich zu Europa liberale gesellschaftliche &amp; politische Entwicklung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Positive Wirtschaftsentwicklung der Kolonien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Grundlagen für eine demokratische Gesellschaftsordnung werden gelegt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den 13 engl. Kolonien entsteht ein stärkeres Selbstbewusstsein &amp; Unabhängigkeitsbestrebungen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114550" lvl="4" indent="-285750">
              <a:spcBef>
                <a:spcPct val="20000"/>
              </a:spcBef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Voraussetzung für die Amerikanische Revolution ist gelegt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Macintosh PowerPoint</Application>
  <PresentationFormat>Bildschirmpräsentation (4:3)</PresentationFormat>
  <Paragraphs>100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Kolonialisierung Nordamerikas (1492 – 1754)</vt:lpstr>
      <vt:lpstr>Überblick</vt:lpstr>
      <vt:lpstr>Hintergrund</vt:lpstr>
      <vt:lpstr>Verlauf: Spanier</vt:lpstr>
      <vt:lpstr>Verlauf: Franzosen, Niederländer &amp; Schweden</vt:lpstr>
      <vt:lpstr>Verlauf: Engländer / Briten</vt:lpstr>
      <vt:lpstr>Verlauf: Weitere Entwicklung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218</cp:revision>
  <dcterms:created xsi:type="dcterms:W3CDTF">2015-02-24T23:47:31Z</dcterms:created>
  <dcterms:modified xsi:type="dcterms:W3CDTF">2015-02-24T23:50:27Z</dcterms:modified>
</cp:coreProperties>
</file>