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312" r:id="rId3"/>
    <p:sldId id="438" r:id="rId4"/>
    <p:sldId id="445" r:id="rId5"/>
    <p:sldId id="446" r:id="rId6"/>
    <p:sldId id="447" r:id="rId7"/>
    <p:sldId id="450" r:id="rId8"/>
    <p:sldId id="437" r:id="rId9"/>
    <p:sldId id="451" r:id="rId1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41428"/>
    <a:srgbClr val="280028"/>
    <a:srgbClr val="99FFCB"/>
    <a:srgbClr val="006632"/>
    <a:srgbClr val="FF99CB"/>
    <a:srgbClr val="A5C3FF"/>
    <a:srgbClr val="660032"/>
    <a:srgbClr val="8CB4F0"/>
    <a:srgbClr val="78050A"/>
    <a:srgbClr val="143C7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8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Amerikanische Revolution</a:t>
            </a:r>
            <a:br>
              <a:rPr lang="de-DE" dirty="0" smtClean="0"/>
            </a:br>
            <a:r>
              <a:rPr lang="de-DE" dirty="0" smtClean="0"/>
              <a:t>(1765 – 1783)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026679"/>
            <a:ext cx="5017912" cy="2329671"/>
          </a:xfrm>
        </p:spPr>
        <p:txBody>
          <a:bodyPr>
            <a:normAutofit lnSpcReduction="10000"/>
          </a:bodyPr>
          <a:lstStyle/>
          <a:p>
            <a:r>
              <a:rPr lang="de-DE" sz="1600" dirty="0" smtClean="0"/>
              <a:t>Datum</a:t>
            </a:r>
          </a:p>
          <a:p>
            <a:pPr lvl="1"/>
            <a:r>
              <a:rPr lang="de-DE" dirty="0" smtClean="0"/>
              <a:t>1765 – 1783</a:t>
            </a:r>
            <a:endParaRPr lang="de-DE" sz="1400" dirty="0" smtClean="0"/>
          </a:p>
          <a:p>
            <a:r>
              <a:rPr lang="de-DE" sz="1600" dirty="0" smtClean="0"/>
              <a:t>Ort</a:t>
            </a:r>
          </a:p>
          <a:p>
            <a:pPr lvl="1"/>
            <a:r>
              <a:rPr lang="de-DE" sz="1400" dirty="0" smtClean="0"/>
              <a:t>Nordamerika</a:t>
            </a:r>
          </a:p>
          <a:p>
            <a:r>
              <a:rPr lang="de-DE" dirty="0" smtClean="0"/>
              <a:t>Beginn</a:t>
            </a:r>
          </a:p>
          <a:p>
            <a:pPr lvl="1"/>
            <a:r>
              <a:rPr lang="de-DE" dirty="0" smtClean="0"/>
              <a:t>Erster Kongress der amerikanischen Kolonien</a:t>
            </a:r>
          </a:p>
          <a:p>
            <a:r>
              <a:rPr lang="de-DE" dirty="0" smtClean="0"/>
              <a:t>Ende</a:t>
            </a:r>
          </a:p>
          <a:p>
            <a:pPr lvl="1"/>
            <a:r>
              <a:rPr lang="de-DE" dirty="0" smtClean="0"/>
              <a:t>Anerkennung der amerikanischen Unabhängigkeit durch Großbritannien im Frieden von Paris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76976" y="1085850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5968846" y="2312515"/>
            <a:ext cx="273065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400" dirty="0" smtClean="0">
                <a:solidFill>
                  <a:srgbClr val="143C78"/>
                </a:solidFill>
              </a:rPr>
              <a:t>Großbritannien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968847" y="3740650"/>
            <a:ext cx="273065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400" dirty="0" smtClean="0">
                <a:solidFill>
                  <a:srgbClr val="143C78"/>
                </a:solidFill>
              </a:rPr>
              <a:t>Amerikanische Kolonien / Vereinigte Staaten von Amerika</a:t>
            </a:r>
          </a:p>
        </p:txBody>
      </p:sp>
      <p:pic>
        <p:nvPicPr>
          <p:cNvPr id="32" name="Bild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846" y="1552916"/>
            <a:ext cx="1241154" cy="74469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944939" y="4512956"/>
            <a:ext cx="158765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400" dirty="0" smtClean="0">
                <a:solidFill>
                  <a:srgbClr val="143C78"/>
                </a:solidFill>
              </a:rPr>
              <a:t>Frankreich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944939" y="5148888"/>
            <a:ext cx="158765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400" dirty="0" smtClean="0">
                <a:solidFill>
                  <a:srgbClr val="143C78"/>
                </a:solidFill>
              </a:rPr>
              <a:t>Spanien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00600" y="5788353"/>
            <a:ext cx="153199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400" dirty="0" smtClean="0">
                <a:solidFill>
                  <a:srgbClr val="143C78"/>
                </a:solidFill>
              </a:rPr>
              <a:t>Niederlande</a:t>
            </a: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883" y="5788353"/>
            <a:ext cx="597053" cy="398035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886" y="4512956"/>
            <a:ext cx="597052" cy="398034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885" y="5148888"/>
            <a:ext cx="597054" cy="398036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849" y="3087411"/>
            <a:ext cx="1241154" cy="653239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800" y="882650"/>
            <a:ext cx="5111987" cy="3144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39900" y="869851"/>
            <a:ext cx="5660600" cy="2274821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546600" y="3543300"/>
            <a:ext cx="4140200" cy="281305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Frankreich ist nach dem gewonnen Franzosen &amp; Indianerkrieg (1754-1763) aus Nordamerika verdrängt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Hohe Verschuldung als Folge des Franzosen- &amp; Indianerkrieges / Siebenjährigen Krieges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Optimierungsstreben der staatlichen Einnahmequellen in </a:t>
            </a:r>
            <a:r>
              <a:rPr lang="de-DE" dirty="0" err="1" smtClean="0"/>
              <a:t>Britisch-Amerika</a:t>
            </a:r>
            <a:r>
              <a:rPr lang="de-DE" dirty="0" smtClean="0"/>
              <a:t> durch Steuer- &amp; Handelsgesetze zum Schuldenabbau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57200" y="3543300"/>
            <a:ext cx="4089400" cy="2197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Unabhängige &amp; liberale Mentalität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Streben nach Eigenständigkeit &amp; Selbstbestimmung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Font typeface="Arial"/>
              <a:buChar char="•"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Notwendigkeit der britischen Schutzmacht entfällt nach dem Untergang des französischen Kolonialreichs in Nordamerika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8" name="Gruppierung 17"/>
          <p:cNvGrpSpPr/>
          <p:nvPr/>
        </p:nvGrpSpPr>
        <p:grpSpPr>
          <a:xfrm>
            <a:off x="4546600" y="1701798"/>
            <a:ext cx="4140200" cy="1841502"/>
            <a:chOff x="4546600" y="1701798"/>
            <a:chExt cx="4140200" cy="1841502"/>
          </a:xfrm>
        </p:grpSpPr>
        <p:sp>
          <p:nvSpPr>
            <p:cNvPr id="9" name="Textfeld 8"/>
            <p:cNvSpPr txBox="1"/>
            <p:nvPr/>
          </p:nvSpPr>
          <p:spPr>
            <a:xfrm>
              <a:off x="4546600" y="3173968"/>
              <a:ext cx="414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660032"/>
                  </a:solidFill>
                </a:rPr>
                <a:t>Großbritannien</a:t>
              </a:r>
              <a:endParaRPr lang="de-DE" dirty="0">
                <a:solidFill>
                  <a:srgbClr val="660032"/>
                </a:solidFill>
              </a:endParaRPr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 rot="16200000" flipH="1">
              <a:off x="5690118" y="2310882"/>
              <a:ext cx="1472167" cy="254000"/>
            </a:xfrm>
            <a:prstGeom prst="bentConnector3">
              <a:avLst>
                <a:gd name="adj1" fmla="val -35"/>
              </a:avLst>
            </a:prstGeom>
            <a:ln w="508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ung 18"/>
          <p:cNvGrpSpPr/>
          <p:nvPr/>
        </p:nvGrpSpPr>
        <p:grpSpPr>
          <a:xfrm>
            <a:off x="457199" y="2324100"/>
            <a:ext cx="4089401" cy="1219200"/>
            <a:chOff x="457199" y="2324100"/>
            <a:chExt cx="4089401" cy="1219200"/>
          </a:xfrm>
        </p:grpSpPr>
        <p:sp>
          <p:nvSpPr>
            <p:cNvPr id="8" name="Textfeld 7"/>
            <p:cNvSpPr txBox="1"/>
            <p:nvPr/>
          </p:nvSpPr>
          <p:spPr>
            <a:xfrm>
              <a:off x="457199" y="3173968"/>
              <a:ext cx="4089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660032"/>
                  </a:solidFill>
                </a:rPr>
                <a:t>Amerikanische Kolonien</a:t>
              </a:r>
              <a:endParaRPr lang="de-DE" dirty="0">
                <a:solidFill>
                  <a:srgbClr val="660032"/>
                </a:solidFill>
              </a:endParaRPr>
            </a:p>
          </p:txBody>
        </p:sp>
        <p:cxnSp>
          <p:nvCxnSpPr>
            <p:cNvPr id="15" name="Gerade Verbindung mit Pfeil 10"/>
            <p:cNvCxnSpPr>
              <a:endCxn id="8" idx="0"/>
            </p:cNvCxnSpPr>
            <p:nvPr/>
          </p:nvCxnSpPr>
          <p:spPr>
            <a:xfrm rot="10800000" flipV="1">
              <a:off x="2501900" y="2324100"/>
              <a:ext cx="1206500" cy="849868"/>
            </a:xfrm>
            <a:prstGeom prst="bentConnector2">
              <a:avLst/>
            </a:prstGeom>
            <a:ln w="508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227468"/>
            <a:ext cx="8240852" cy="4309732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" name="Gruppierung 116"/>
          <p:cNvGrpSpPr/>
          <p:nvPr/>
        </p:nvGrpSpPr>
        <p:grpSpPr>
          <a:xfrm>
            <a:off x="6778600" y="2354301"/>
            <a:ext cx="1727250" cy="276999"/>
            <a:chOff x="2451100" y="3570072"/>
            <a:chExt cx="1727250" cy="276999"/>
          </a:xfrm>
        </p:grpSpPr>
        <p:sp>
          <p:nvSpPr>
            <p:cNvPr id="7" name="Oval 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660032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451100" y="3570072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660032"/>
                  </a:solidFill>
                </a:rPr>
                <a:t>London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grpSp>
        <p:nvGrpSpPr>
          <p:cNvPr id="6" name="Gruppierung 116"/>
          <p:cNvGrpSpPr/>
          <p:nvPr/>
        </p:nvGrpSpPr>
        <p:grpSpPr>
          <a:xfrm>
            <a:off x="1650023" y="3706852"/>
            <a:ext cx="1733550" cy="276999"/>
            <a:chOff x="4070350" y="3561433"/>
            <a:chExt cx="1733550" cy="276999"/>
          </a:xfrm>
        </p:grpSpPr>
        <p:sp>
          <p:nvSpPr>
            <p:cNvPr id="10" name="Oval 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9" name="Gruppierung 116"/>
          <p:cNvGrpSpPr/>
          <p:nvPr/>
        </p:nvGrpSpPr>
        <p:grpSpPr>
          <a:xfrm>
            <a:off x="1897723" y="3531453"/>
            <a:ext cx="1733550" cy="276999"/>
            <a:chOff x="4070350" y="3561433"/>
            <a:chExt cx="1733550" cy="276999"/>
          </a:xfrm>
        </p:grpSpPr>
        <p:sp>
          <p:nvSpPr>
            <p:cNvPr id="13" name="Oval 12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Boston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2" name="Gruppierung 116"/>
          <p:cNvGrpSpPr/>
          <p:nvPr/>
        </p:nvGrpSpPr>
        <p:grpSpPr>
          <a:xfrm>
            <a:off x="457199" y="3770253"/>
            <a:ext cx="1154824" cy="276999"/>
            <a:chOff x="3023526" y="3561334"/>
            <a:chExt cx="1154824" cy="276999"/>
          </a:xfrm>
        </p:grpSpPr>
        <p:sp>
          <p:nvSpPr>
            <p:cNvPr id="16" name="Oval 15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023526" y="3561334"/>
              <a:ext cx="10976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Philadelphia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215899" y="930203"/>
            <a:ext cx="3415374" cy="2859382"/>
            <a:chOff x="2717798" y="3916484"/>
            <a:chExt cx="3076859" cy="2859382"/>
          </a:xfrm>
        </p:grpSpPr>
        <p:sp>
          <p:nvSpPr>
            <p:cNvPr id="19" name="Textfeld 18"/>
            <p:cNvSpPr txBox="1"/>
            <p:nvPr/>
          </p:nvSpPr>
          <p:spPr>
            <a:xfrm>
              <a:off x="2717798" y="3916484"/>
              <a:ext cx="3076859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1752: Die Liberty Bell mit der biblischen Inschrift „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Proclaim</a:t>
              </a:r>
              <a:r>
                <a:rPr lang="de-DE" sz="1400" dirty="0" smtClean="0">
                  <a:solidFill>
                    <a:srgbClr val="143C78"/>
                  </a:solidFill>
                </a:rPr>
                <a:t> LIBERTY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throughout</a:t>
              </a:r>
              <a:r>
                <a:rPr lang="de-DE" sz="1400" dirty="0" smtClean="0">
                  <a:solidFill>
                    <a:srgbClr val="143C78"/>
                  </a:solidFill>
                </a:rPr>
                <a:t> all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the</a:t>
              </a:r>
              <a:r>
                <a:rPr lang="de-DE" sz="1400" dirty="0" smtClean="0">
                  <a:solidFill>
                    <a:srgbClr val="143C78"/>
                  </a:solidFill>
                </a:rPr>
                <a:t> land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unto</a:t>
              </a:r>
              <a:r>
                <a:rPr lang="de-DE" sz="1400" dirty="0" smtClean="0">
                  <a:solidFill>
                    <a:srgbClr val="143C78"/>
                  </a:solidFill>
                </a:rPr>
                <a:t> all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the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inhabitants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thereof</a:t>
              </a:r>
              <a:r>
                <a:rPr lang="de-DE" sz="1400" dirty="0" smtClean="0">
                  <a:solidFill>
                    <a:srgbClr val="143C78"/>
                  </a:solidFill>
                </a:rPr>
                <a:t>.“ wird gegossen &amp; in Philadelphia aufgehängt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20" name="Gerade Verbindung mit Pfeil 19"/>
            <p:cNvCxnSpPr>
              <a:stCxn id="19" idx="2"/>
            </p:cNvCxnSpPr>
            <p:nvPr/>
          </p:nvCxnSpPr>
          <p:spPr>
            <a:xfrm rot="5400000">
              <a:off x="3137487" y="5657125"/>
              <a:ext cx="1905275" cy="332208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ung 20"/>
          <p:cNvGrpSpPr/>
          <p:nvPr/>
        </p:nvGrpSpPr>
        <p:grpSpPr>
          <a:xfrm>
            <a:off x="4254500" y="995846"/>
            <a:ext cx="4254501" cy="1434658"/>
            <a:chOff x="2015865" y="3916484"/>
            <a:chExt cx="3792699" cy="1434658"/>
          </a:xfrm>
        </p:grpSpPr>
        <p:sp>
          <p:nvSpPr>
            <p:cNvPr id="22" name="Textfeld 21"/>
            <p:cNvSpPr txBox="1"/>
            <p:nvPr/>
          </p:nvSpPr>
          <p:spPr>
            <a:xfrm>
              <a:off x="2015865" y="3916484"/>
              <a:ext cx="3792699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22. März 1765: Mit dem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Stamp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</a:t>
              </a:r>
              <a:r>
                <a:rPr lang="de-DE" sz="1400" dirty="0" smtClean="0">
                  <a:solidFill>
                    <a:srgbClr val="660032"/>
                  </a:solidFill>
                </a:rPr>
                <a:t> erlässt das britische Parlament zum ersten Mal Steuern, welche die breite Masse der Bevölkerung in Amerika  betreffen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3" name="Gerade Verbindung mit Pfeil 22"/>
            <p:cNvCxnSpPr>
              <a:endCxn id="22" idx="2"/>
            </p:cNvCxnSpPr>
            <p:nvPr/>
          </p:nvCxnSpPr>
          <p:spPr>
            <a:xfrm rot="10800000">
              <a:off x="3912216" y="4655149"/>
              <a:ext cx="1710476" cy="69599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ung 23"/>
          <p:cNvGrpSpPr/>
          <p:nvPr/>
        </p:nvGrpSpPr>
        <p:grpSpPr>
          <a:xfrm>
            <a:off x="215899" y="4064041"/>
            <a:ext cx="4470400" cy="1711671"/>
            <a:chOff x="2626407" y="5820795"/>
            <a:chExt cx="5849196" cy="1711671"/>
          </a:xfrm>
        </p:grpSpPr>
        <p:sp>
          <p:nvSpPr>
            <p:cNvPr id="25" name="Textfeld 24"/>
            <p:cNvSpPr txBox="1"/>
            <p:nvPr/>
          </p:nvSpPr>
          <p:spPr>
            <a:xfrm>
              <a:off x="2626407" y="6578359"/>
              <a:ext cx="5849196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07. – 25. Okt. 1765: Kongress der amerikanischen Kolonien erklärt seine Loyalität zum britischen König, verurteilt aber die Einführung von Steuern ohne Mitbestimmungsrecht („No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taxation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without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representation</a:t>
              </a:r>
              <a:r>
                <a:rPr lang="de-DE" sz="1400" dirty="0" smtClean="0">
                  <a:solidFill>
                    <a:srgbClr val="143C78"/>
                  </a:solidFill>
                </a:rPr>
                <a:t>“)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26" name="Gerade Verbindung mit Pfeil 25"/>
            <p:cNvCxnSpPr>
              <a:endCxn id="25" idx="0"/>
            </p:cNvCxnSpPr>
            <p:nvPr/>
          </p:nvCxnSpPr>
          <p:spPr>
            <a:xfrm>
              <a:off x="4487512" y="5820795"/>
              <a:ext cx="1063493" cy="757564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ierung 26"/>
          <p:cNvGrpSpPr/>
          <p:nvPr/>
        </p:nvGrpSpPr>
        <p:grpSpPr>
          <a:xfrm>
            <a:off x="3383573" y="2657627"/>
            <a:ext cx="4955017" cy="2037435"/>
            <a:chOff x="4170513" y="2234144"/>
            <a:chExt cx="6483283" cy="2037435"/>
          </a:xfrm>
        </p:grpSpPr>
        <p:sp>
          <p:nvSpPr>
            <p:cNvPr id="28" name="Textfeld 27"/>
            <p:cNvSpPr txBox="1"/>
            <p:nvPr/>
          </p:nvSpPr>
          <p:spPr>
            <a:xfrm>
              <a:off x="4170513" y="3317472"/>
              <a:ext cx="5699644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18. März 1966: Nach anhaltenden Protesten wird der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Stamp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</a:t>
              </a:r>
              <a:r>
                <a:rPr lang="de-DE" sz="1400" dirty="0" smtClean="0">
                  <a:solidFill>
                    <a:srgbClr val="660032"/>
                  </a:solidFill>
                </a:rPr>
                <a:t> aufgehoben, aber der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Declaratory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</a:t>
              </a:r>
              <a:r>
                <a:rPr lang="de-DE" sz="1400" dirty="0" smtClean="0">
                  <a:solidFill>
                    <a:srgbClr val="660032"/>
                  </a:solidFill>
                </a:rPr>
                <a:t>  erlassen, nach dem das Recht der brit. Regierung für die Erhebung von Steuern festschreibt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9" name="Gerade Verbindung mit Pfeil 28"/>
            <p:cNvCxnSpPr>
              <a:endCxn id="28" idx="0"/>
            </p:cNvCxnSpPr>
            <p:nvPr/>
          </p:nvCxnSpPr>
          <p:spPr>
            <a:xfrm rot="10800000" flipV="1">
              <a:off x="7020337" y="2234144"/>
              <a:ext cx="3633459" cy="1083327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ung 29"/>
          <p:cNvGrpSpPr/>
          <p:nvPr/>
        </p:nvGrpSpPr>
        <p:grpSpPr>
          <a:xfrm>
            <a:off x="5118100" y="2643999"/>
            <a:ext cx="3822699" cy="3612755"/>
            <a:chOff x="806839" y="1257836"/>
            <a:chExt cx="5001726" cy="3612755"/>
          </a:xfrm>
        </p:grpSpPr>
        <p:sp>
          <p:nvSpPr>
            <p:cNvPr id="31" name="Textfeld 30"/>
            <p:cNvSpPr txBox="1"/>
            <p:nvPr/>
          </p:nvSpPr>
          <p:spPr>
            <a:xfrm>
              <a:off x="806839" y="3916484"/>
              <a:ext cx="5001726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02. Juni 1767: Townsend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Acts</a:t>
              </a:r>
              <a:r>
                <a:rPr lang="de-DE" sz="1400" dirty="0" smtClean="0">
                  <a:solidFill>
                    <a:srgbClr val="660032"/>
                  </a:solidFill>
                </a:rPr>
                <a:t> zur Besteuerung zahlreicher Güter des tägl. Bedarfs – Gesetze werden am 05. März 1770 mit Ausnahme der Teesteuer zurückgenommen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2" name="Gerade Verbindung mit Pfeil 31"/>
            <p:cNvCxnSpPr>
              <a:endCxn id="31" idx="0"/>
            </p:cNvCxnSpPr>
            <p:nvPr/>
          </p:nvCxnSpPr>
          <p:spPr>
            <a:xfrm rot="5400000">
              <a:off x="2919337" y="1646203"/>
              <a:ext cx="2658647" cy="1881914"/>
            </a:xfrm>
            <a:prstGeom prst="bentConnector3">
              <a:avLst>
                <a:gd name="adj1" fmla="val 88215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Bild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456" y="1926347"/>
            <a:ext cx="1787234" cy="1665758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227468"/>
            <a:ext cx="8240852" cy="4309732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3" name="Gruppierung 116"/>
          <p:cNvGrpSpPr/>
          <p:nvPr/>
        </p:nvGrpSpPr>
        <p:grpSpPr>
          <a:xfrm>
            <a:off x="6778600" y="2354301"/>
            <a:ext cx="1727250" cy="276999"/>
            <a:chOff x="2451100" y="3570072"/>
            <a:chExt cx="1727250" cy="276999"/>
          </a:xfrm>
        </p:grpSpPr>
        <p:sp>
          <p:nvSpPr>
            <p:cNvPr id="7" name="Oval 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660032"/>
            </a:solidFill>
            <a:ln w="3175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660032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451100" y="3570072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660032"/>
                  </a:solidFill>
                </a:rPr>
                <a:t>London</a:t>
              </a:r>
              <a:endParaRPr lang="de-DE" sz="1200" dirty="0">
                <a:solidFill>
                  <a:srgbClr val="660032"/>
                </a:solidFill>
              </a:endParaRPr>
            </a:p>
          </p:txBody>
        </p:sp>
      </p:grpSp>
      <p:grpSp>
        <p:nvGrpSpPr>
          <p:cNvPr id="6" name="Gruppierung 116"/>
          <p:cNvGrpSpPr/>
          <p:nvPr/>
        </p:nvGrpSpPr>
        <p:grpSpPr>
          <a:xfrm>
            <a:off x="1650023" y="3706852"/>
            <a:ext cx="1733550" cy="276999"/>
            <a:chOff x="4070350" y="3561433"/>
            <a:chExt cx="1733550" cy="276999"/>
          </a:xfrm>
        </p:grpSpPr>
        <p:sp>
          <p:nvSpPr>
            <p:cNvPr id="10" name="Oval 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9" name="Gruppierung 116"/>
          <p:cNvGrpSpPr/>
          <p:nvPr/>
        </p:nvGrpSpPr>
        <p:grpSpPr>
          <a:xfrm>
            <a:off x="1897723" y="3531453"/>
            <a:ext cx="1733550" cy="276999"/>
            <a:chOff x="4070350" y="3561433"/>
            <a:chExt cx="1733550" cy="276999"/>
          </a:xfrm>
        </p:grpSpPr>
        <p:sp>
          <p:nvSpPr>
            <p:cNvPr id="13" name="Oval 12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Boston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2" name="Gruppierung 116"/>
          <p:cNvGrpSpPr/>
          <p:nvPr/>
        </p:nvGrpSpPr>
        <p:grpSpPr>
          <a:xfrm>
            <a:off x="457199" y="3770253"/>
            <a:ext cx="1154824" cy="276999"/>
            <a:chOff x="3023526" y="3561334"/>
            <a:chExt cx="1154824" cy="276999"/>
          </a:xfrm>
        </p:grpSpPr>
        <p:sp>
          <p:nvSpPr>
            <p:cNvPr id="16" name="Oval 15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023526" y="3561334"/>
              <a:ext cx="10976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de-DE" sz="1200" dirty="0" smtClean="0">
                  <a:solidFill>
                    <a:srgbClr val="143C78"/>
                  </a:solidFill>
                </a:rPr>
                <a:t>Philadelphia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8" name="Gruppierung 22"/>
          <p:cNvGrpSpPr/>
          <p:nvPr/>
        </p:nvGrpSpPr>
        <p:grpSpPr>
          <a:xfrm>
            <a:off x="1504021" y="858136"/>
            <a:ext cx="3441699" cy="2749419"/>
            <a:chOff x="1761103" y="3909984"/>
            <a:chExt cx="4503216" cy="2749419"/>
          </a:xfrm>
        </p:grpSpPr>
        <p:sp>
          <p:nvSpPr>
            <p:cNvPr id="19" name="Textfeld 18"/>
            <p:cNvSpPr txBox="1"/>
            <p:nvPr/>
          </p:nvSpPr>
          <p:spPr>
            <a:xfrm>
              <a:off x="1761103" y="3909984"/>
              <a:ext cx="4503216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05. März 1770: 5 protestierende Amerikaner werden von brit. Truppen im sogenannten Massaker von Bosten erschossen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0" name="Gerade Verbindung mit Pfeil 19"/>
            <p:cNvCxnSpPr>
              <a:stCxn id="19" idx="2"/>
            </p:cNvCxnSpPr>
            <p:nvPr/>
          </p:nvCxnSpPr>
          <p:spPr>
            <a:xfrm rot="5400000">
              <a:off x="2257185" y="4903876"/>
              <a:ext cx="2010754" cy="1500299"/>
            </a:xfrm>
            <a:prstGeom prst="bentConnector3">
              <a:avLst>
                <a:gd name="adj1" fmla="val 99897"/>
              </a:avLst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ung 25"/>
          <p:cNvGrpSpPr/>
          <p:nvPr/>
        </p:nvGrpSpPr>
        <p:grpSpPr>
          <a:xfrm>
            <a:off x="5127201" y="1153636"/>
            <a:ext cx="3759199" cy="1257632"/>
            <a:chOff x="889924" y="3916484"/>
            <a:chExt cx="4918641" cy="1257632"/>
          </a:xfrm>
        </p:grpSpPr>
        <p:sp>
          <p:nvSpPr>
            <p:cNvPr id="22" name="Textfeld 21"/>
            <p:cNvSpPr txBox="1"/>
            <p:nvPr/>
          </p:nvSpPr>
          <p:spPr>
            <a:xfrm>
              <a:off x="889924" y="3916484"/>
              <a:ext cx="4918641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10. Mai 1773: Mit dem Tea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</a:t>
              </a:r>
              <a:r>
                <a:rPr lang="de-DE" sz="1400" dirty="0" smtClean="0">
                  <a:solidFill>
                    <a:srgbClr val="660032"/>
                  </a:solidFill>
                </a:rPr>
                <a:t> wird der Tee der East Indian Company subventioniert &amp; nordamerikanische Händler benachteiligt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3" name="Gerade Verbindung mit Pfeil 22"/>
            <p:cNvCxnSpPr>
              <a:endCxn id="22" idx="2"/>
            </p:cNvCxnSpPr>
            <p:nvPr/>
          </p:nvCxnSpPr>
          <p:spPr>
            <a:xfrm rot="10800000">
              <a:off x="3349246" y="4655148"/>
              <a:ext cx="1732881" cy="518968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ung 28"/>
          <p:cNvGrpSpPr/>
          <p:nvPr/>
        </p:nvGrpSpPr>
        <p:grpSpPr>
          <a:xfrm>
            <a:off x="151934" y="1816499"/>
            <a:ext cx="2704173" cy="1696777"/>
            <a:chOff x="1421669" y="3916484"/>
            <a:chExt cx="4386897" cy="1696777"/>
          </a:xfrm>
        </p:grpSpPr>
        <p:sp>
          <p:nvSpPr>
            <p:cNvPr id="25" name="Textfeld 24"/>
            <p:cNvSpPr txBox="1"/>
            <p:nvPr/>
          </p:nvSpPr>
          <p:spPr>
            <a:xfrm>
              <a:off x="1421669" y="3916484"/>
              <a:ext cx="4386897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16. Dez. 1773: In der Boston Tea Party vernichten Amerikaner die Teeladungen von drei Schiffen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26" name="Gerade Verbindung mit Pfeil 25"/>
            <p:cNvCxnSpPr>
              <a:stCxn id="25" idx="2"/>
            </p:cNvCxnSpPr>
            <p:nvPr/>
          </p:nvCxnSpPr>
          <p:spPr>
            <a:xfrm rot="16200000" flipH="1">
              <a:off x="3483027" y="4787240"/>
              <a:ext cx="958113" cy="693929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pierung 26"/>
          <p:cNvGrpSpPr/>
          <p:nvPr/>
        </p:nvGrpSpPr>
        <p:grpSpPr>
          <a:xfrm>
            <a:off x="4787900" y="2631299"/>
            <a:ext cx="3609950" cy="2093061"/>
            <a:chOff x="1853712" y="2839875"/>
            <a:chExt cx="4723359" cy="2093061"/>
          </a:xfrm>
        </p:grpSpPr>
        <p:sp>
          <p:nvSpPr>
            <p:cNvPr id="28" name="Textfeld 27"/>
            <p:cNvSpPr txBox="1"/>
            <p:nvPr/>
          </p:nvSpPr>
          <p:spPr>
            <a:xfrm>
              <a:off x="1853712" y="3978829"/>
              <a:ext cx="4723359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Jan. – Apr. 1774: Brit. Parlament beschließt die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Coercive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Acts</a:t>
              </a:r>
              <a:r>
                <a:rPr lang="de-DE" sz="1400" dirty="0" smtClean="0">
                  <a:solidFill>
                    <a:srgbClr val="660032"/>
                  </a:solidFill>
                </a:rPr>
                <a:t> /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Intolerable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Acts</a:t>
              </a:r>
              <a:r>
                <a:rPr lang="de-DE" sz="1400" dirty="0" smtClean="0">
                  <a:solidFill>
                    <a:srgbClr val="660032"/>
                  </a:solidFill>
                </a:rPr>
                <a:t> (Boston Port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</a:t>
              </a:r>
              <a:r>
                <a:rPr lang="de-DE" sz="1400" dirty="0" smtClean="0">
                  <a:solidFill>
                    <a:srgbClr val="660032"/>
                  </a:solidFill>
                </a:rPr>
                <a:t>, Massachusetts Government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</a:t>
              </a:r>
              <a:r>
                <a:rPr lang="de-DE" sz="1400" dirty="0" smtClean="0">
                  <a:solidFill>
                    <a:srgbClr val="660032"/>
                  </a:solidFill>
                </a:rPr>
                <a:t>, Administration of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Justice</a:t>
              </a:r>
              <a:r>
                <a:rPr lang="de-DE" sz="1400" dirty="0" smtClean="0">
                  <a:solidFill>
                    <a:srgbClr val="660032"/>
                  </a:solidFill>
                </a:rPr>
                <a:t>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</a:t>
              </a:r>
              <a:r>
                <a:rPr lang="de-DE" sz="1400" dirty="0" smtClean="0">
                  <a:solidFill>
                    <a:srgbClr val="660032"/>
                  </a:solidFill>
                </a:rPr>
                <a:t> &amp; Quartering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Act</a:t>
              </a:r>
              <a:r>
                <a:rPr lang="de-DE" sz="1400" dirty="0" smtClean="0">
                  <a:solidFill>
                    <a:srgbClr val="660032"/>
                  </a:solidFill>
                </a:rPr>
                <a:t>)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29" name="Gerade Verbindung mit Pfeil 28"/>
            <p:cNvCxnSpPr>
              <a:endCxn id="28" idx="0"/>
            </p:cNvCxnSpPr>
            <p:nvPr/>
          </p:nvCxnSpPr>
          <p:spPr>
            <a:xfrm rot="10800000" flipV="1">
              <a:off x="4215393" y="2839875"/>
              <a:ext cx="2311844" cy="1138954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ung 28"/>
          <p:cNvGrpSpPr/>
          <p:nvPr/>
        </p:nvGrpSpPr>
        <p:grpSpPr>
          <a:xfrm>
            <a:off x="1427826" y="4021852"/>
            <a:ext cx="4109373" cy="2119054"/>
            <a:chOff x="1421669" y="2751537"/>
            <a:chExt cx="4386897" cy="2119054"/>
          </a:xfrm>
        </p:grpSpPr>
        <p:sp>
          <p:nvSpPr>
            <p:cNvPr id="31" name="Textfeld 30"/>
            <p:cNvSpPr txBox="1"/>
            <p:nvPr/>
          </p:nvSpPr>
          <p:spPr>
            <a:xfrm>
              <a:off x="1421669" y="3916484"/>
              <a:ext cx="4386897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05. Sep. – 26. Okt. 1774: Erster Kontinentalkongress erklärt die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Intolerable</a:t>
              </a:r>
              <a:r>
                <a:rPr lang="de-DE" sz="1400" dirty="0" smtClean="0">
                  <a:solidFill>
                    <a:srgbClr val="143C78"/>
                  </a:solidFill>
                </a:rPr>
                <a:t>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Acts</a:t>
              </a:r>
              <a:r>
                <a:rPr lang="de-DE" sz="1400" dirty="0" smtClean="0">
                  <a:solidFill>
                    <a:srgbClr val="143C78"/>
                  </a:solidFill>
                </a:rPr>
                <a:t> für verfassungswidrig, beschließt die Bildung einer unabhängigen Regierung &amp; die Aufstellung von Milizen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32" name="Gerade Verbindung mit Pfeil 31"/>
            <p:cNvCxnSpPr>
              <a:endCxn id="31" idx="0"/>
            </p:cNvCxnSpPr>
            <p:nvPr/>
          </p:nvCxnSpPr>
          <p:spPr>
            <a:xfrm>
              <a:off x="1645314" y="2751537"/>
              <a:ext cx="1969804" cy="1164947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Bild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713" y="1957312"/>
            <a:ext cx="2430899" cy="1724042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99" y="1041400"/>
            <a:ext cx="8226258" cy="5041901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7" name="Gruppierung 116"/>
          <p:cNvGrpSpPr/>
          <p:nvPr/>
        </p:nvGrpSpPr>
        <p:grpSpPr>
          <a:xfrm>
            <a:off x="5539950" y="2987000"/>
            <a:ext cx="1733550" cy="276999"/>
            <a:chOff x="4070350" y="3561433"/>
            <a:chExt cx="1733550" cy="276999"/>
          </a:xfrm>
        </p:grpSpPr>
        <p:sp>
          <p:nvSpPr>
            <p:cNvPr id="8" name="Oval 7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New York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0" name="Gruppierung 116"/>
          <p:cNvGrpSpPr/>
          <p:nvPr/>
        </p:nvGrpSpPr>
        <p:grpSpPr>
          <a:xfrm>
            <a:off x="6140400" y="2565400"/>
            <a:ext cx="1733550" cy="276999"/>
            <a:chOff x="4070350" y="3561433"/>
            <a:chExt cx="1733550" cy="276999"/>
          </a:xfrm>
        </p:grpSpPr>
        <p:sp>
          <p:nvSpPr>
            <p:cNvPr id="11" name="Oval 10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Boston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6" name="Gruppierung 116"/>
          <p:cNvGrpSpPr/>
          <p:nvPr/>
        </p:nvGrpSpPr>
        <p:grpSpPr>
          <a:xfrm>
            <a:off x="5305425" y="3177401"/>
            <a:ext cx="1733550" cy="276999"/>
            <a:chOff x="4070350" y="3561433"/>
            <a:chExt cx="1733550" cy="276999"/>
          </a:xfrm>
        </p:grpSpPr>
        <p:sp>
          <p:nvSpPr>
            <p:cNvPr id="17" name="Oval 16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Philadelphia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9" name="Gruppierung 116"/>
          <p:cNvGrpSpPr/>
          <p:nvPr/>
        </p:nvGrpSpPr>
        <p:grpSpPr>
          <a:xfrm>
            <a:off x="4937125" y="3469501"/>
            <a:ext cx="1733550" cy="276999"/>
            <a:chOff x="4070350" y="3561433"/>
            <a:chExt cx="1733550" cy="276999"/>
          </a:xfrm>
        </p:grpSpPr>
        <p:sp>
          <p:nvSpPr>
            <p:cNvPr id="20" name="Oval 19"/>
            <p:cNvSpPr/>
            <p:nvPr/>
          </p:nvSpPr>
          <p:spPr>
            <a:xfrm>
              <a:off x="4070350" y="3662934"/>
              <a:ext cx="108000" cy="108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133850" y="3561433"/>
              <a:ext cx="167005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de-DE" sz="1200" dirty="0" smtClean="0">
                  <a:solidFill>
                    <a:srgbClr val="143C78"/>
                  </a:solidFill>
                </a:rPr>
                <a:t>Philadelphia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sp>
        <p:nvSpPr>
          <p:cNvPr id="22" name="Freihandform 21"/>
          <p:cNvSpPr/>
          <p:nvPr/>
        </p:nvSpPr>
        <p:spPr>
          <a:xfrm>
            <a:off x="3251200" y="4584700"/>
            <a:ext cx="838200" cy="1122863"/>
          </a:xfrm>
          <a:custGeom>
            <a:avLst/>
            <a:gdLst>
              <a:gd name="connsiteX0" fmla="*/ 838200 w 838200"/>
              <a:gd name="connsiteY0" fmla="*/ 1028700 h 1122863"/>
              <a:gd name="connsiteX1" fmla="*/ 762000 w 838200"/>
              <a:gd name="connsiteY1" fmla="*/ 1022350 h 1122863"/>
              <a:gd name="connsiteX2" fmla="*/ 711200 w 838200"/>
              <a:gd name="connsiteY2" fmla="*/ 1117600 h 1122863"/>
              <a:gd name="connsiteX3" fmla="*/ 692150 w 838200"/>
              <a:gd name="connsiteY3" fmla="*/ 1111250 h 1122863"/>
              <a:gd name="connsiteX4" fmla="*/ 692150 w 838200"/>
              <a:gd name="connsiteY4" fmla="*/ 1111250 h 1122863"/>
              <a:gd name="connsiteX5" fmla="*/ 488950 w 838200"/>
              <a:gd name="connsiteY5" fmla="*/ 1060450 h 1122863"/>
              <a:gd name="connsiteX6" fmla="*/ 146050 w 838200"/>
              <a:gd name="connsiteY6" fmla="*/ 1028700 h 1122863"/>
              <a:gd name="connsiteX7" fmla="*/ 107950 w 838200"/>
              <a:gd name="connsiteY7" fmla="*/ 933450 h 1122863"/>
              <a:gd name="connsiteX8" fmla="*/ 120650 w 838200"/>
              <a:gd name="connsiteY8" fmla="*/ 850900 h 1122863"/>
              <a:gd name="connsiteX9" fmla="*/ 101600 w 838200"/>
              <a:gd name="connsiteY9" fmla="*/ 781050 h 1122863"/>
              <a:gd name="connsiteX10" fmla="*/ 120650 w 838200"/>
              <a:gd name="connsiteY10" fmla="*/ 698500 h 1122863"/>
              <a:gd name="connsiteX11" fmla="*/ 133350 w 838200"/>
              <a:gd name="connsiteY11" fmla="*/ 647700 h 1122863"/>
              <a:gd name="connsiteX12" fmla="*/ 133350 w 838200"/>
              <a:gd name="connsiteY12" fmla="*/ 647700 h 1122863"/>
              <a:gd name="connsiteX13" fmla="*/ 88900 w 838200"/>
              <a:gd name="connsiteY13" fmla="*/ 565150 h 1122863"/>
              <a:gd name="connsiteX14" fmla="*/ 0 w 838200"/>
              <a:gd name="connsiteY14" fmla="*/ 0 h 112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38200" h="1122863">
                <a:moveTo>
                  <a:pt x="838200" y="1028700"/>
                </a:moveTo>
                <a:lnTo>
                  <a:pt x="762000" y="1022350"/>
                </a:lnTo>
                <a:cubicBezTo>
                  <a:pt x="745067" y="1054100"/>
                  <a:pt x="733431" y="1089306"/>
                  <a:pt x="711200" y="1117600"/>
                </a:cubicBezTo>
                <a:cubicBezTo>
                  <a:pt x="707065" y="1122863"/>
                  <a:pt x="692150" y="1111250"/>
                  <a:pt x="692150" y="1111250"/>
                </a:cubicBezTo>
                <a:lnTo>
                  <a:pt x="692150" y="1111250"/>
                </a:lnTo>
                <a:cubicBezTo>
                  <a:pt x="651547" y="1002975"/>
                  <a:pt x="691185" y="1060450"/>
                  <a:pt x="488950" y="1060450"/>
                </a:cubicBezTo>
                <a:lnTo>
                  <a:pt x="146050" y="1028700"/>
                </a:lnTo>
                <a:lnTo>
                  <a:pt x="107950" y="933450"/>
                </a:lnTo>
                <a:lnTo>
                  <a:pt x="120650" y="850900"/>
                </a:lnTo>
                <a:lnTo>
                  <a:pt x="101600" y="781050"/>
                </a:lnTo>
                <a:lnTo>
                  <a:pt x="120650" y="698500"/>
                </a:lnTo>
                <a:lnTo>
                  <a:pt x="133350" y="647700"/>
                </a:lnTo>
                <a:lnTo>
                  <a:pt x="133350" y="647700"/>
                </a:lnTo>
                <a:lnTo>
                  <a:pt x="88900" y="565150"/>
                </a:lnTo>
                <a:lnTo>
                  <a:pt x="0" y="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Freihandform 22"/>
          <p:cNvSpPr/>
          <p:nvPr/>
        </p:nvSpPr>
        <p:spPr>
          <a:xfrm>
            <a:off x="4273550" y="1244600"/>
            <a:ext cx="2743200" cy="1466850"/>
          </a:xfrm>
          <a:custGeom>
            <a:avLst/>
            <a:gdLst>
              <a:gd name="connsiteX0" fmla="*/ 2736850 w 2743200"/>
              <a:gd name="connsiteY0" fmla="*/ 800100 h 1466850"/>
              <a:gd name="connsiteX1" fmla="*/ 2743200 w 2743200"/>
              <a:gd name="connsiteY1" fmla="*/ 755650 h 1466850"/>
              <a:gd name="connsiteX2" fmla="*/ 2698750 w 2743200"/>
              <a:gd name="connsiteY2" fmla="*/ 666750 h 1466850"/>
              <a:gd name="connsiteX3" fmla="*/ 2698750 w 2743200"/>
              <a:gd name="connsiteY3" fmla="*/ 666750 h 1466850"/>
              <a:gd name="connsiteX4" fmla="*/ 2647950 w 2743200"/>
              <a:gd name="connsiteY4" fmla="*/ 673100 h 1466850"/>
              <a:gd name="connsiteX5" fmla="*/ 2622550 w 2743200"/>
              <a:gd name="connsiteY5" fmla="*/ 622300 h 1466850"/>
              <a:gd name="connsiteX6" fmla="*/ 2622550 w 2743200"/>
              <a:gd name="connsiteY6" fmla="*/ 622300 h 1466850"/>
              <a:gd name="connsiteX7" fmla="*/ 2628900 w 2743200"/>
              <a:gd name="connsiteY7" fmla="*/ 571500 h 1466850"/>
              <a:gd name="connsiteX8" fmla="*/ 2647950 w 2743200"/>
              <a:gd name="connsiteY8" fmla="*/ 539750 h 1466850"/>
              <a:gd name="connsiteX9" fmla="*/ 2571750 w 2743200"/>
              <a:gd name="connsiteY9" fmla="*/ 508000 h 1466850"/>
              <a:gd name="connsiteX10" fmla="*/ 2571750 w 2743200"/>
              <a:gd name="connsiteY10" fmla="*/ 444500 h 1466850"/>
              <a:gd name="connsiteX11" fmla="*/ 2571750 w 2743200"/>
              <a:gd name="connsiteY11" fmla="*/ 101600 h 1466850"/>
              <a:gd name="connsiteX12" fmla="*/ 2470150 w 2743200"/>
              <a:gd name="connsiteY12" fmla="*/ 19050 h 1466850"/>
              <a:gd name="connsiteX13" fmla="*/ 2438400 w 2743200"/>
              <a:gd name="connsiteY13" fmla="*/ 57150 h 1466850"/>
              <a:gd name="connsiteX14" fmla="*/ 2343150 w 2743200"/>
              <a:gd name="connsiteY14" fmla="*/ 76200 h 1466850"/>
              <a:gd name="connsiteX15" fmla="*/ 2343150 w 2743200"/>
              <a:gd name="connsiteY15" fmla="*/ 76200 h 1466850"/>
              <a:gd name="connsiteX16" fmla="*/ 2317750 w 2743200"/>
              <a:gd name="connsiteY16" fmla="*/ 19050 h 1466850"/>
              <a:gd name="connsiteX17" fmla="*/ 2279650 w 2743200"/>
              <a:gd name="connsiteY17" fmla="*/ 0 h 1466850"/>
              <a:gd name="connsiteX18" fmla="*/ 2114550 w 2743200"/>
              <a:gd name="connsiteY18" fmla="*/ 234950 h 1466850"/>
              <a:gd name="connsiteX19" fmla="*/ 2120900 w 2743200"/>
              <a:gd name="connsiteY19" fmla="*/ 279400 h 1466850"/>
              <a:gd name="connsiteX20" fmla="*/ 2120900 w 2743200"/>
              <a:gd name="connsiteY20" fmla="*/ 279400 h 1466850"/>
              <a:gd name="connsiteX21" fmla="*/ 2089150 w 2743200"/>
              <a:gd name="connsiteY21" fmla="*/ 323850 h 1466850"/>
              <a:gd name="connsiteX22" fmla="*/ 2057400 w 2743200"/>
              <a:gd name="connsiteY22" fmla="*/ 374650 h 1466850"/>
              <a:gd name="connsiteX23" fmla="*/ 2057400 w 2743200"/>
              <a:gd name="connsiteY23" fmla="*/ 374650 h 1466850"/>
              <a:gd name="connsiteX24" fmla="*/ 2057400 w 2743200"/>
              <a:gd name="connsiteY24" fmla="*/ 419100 h 1466850"/>
              <a:gd name="connsiteX25" fmla="*/ 2076450 w 2743200"/>
              <a:gd name="connsiteY25" fmla="*/ 457200 h 1466850"/>
              <a:gd name="connsiteX26" fmla="*/ 2076450 w 2743200"/>
              <a:gd name="connsiteY26" fmla="*/ 457200 h 1466850"/>
              <a:gd name="connsiteX27" fmla="*/ 2051050 w 2743200"/>
              <a:gd name="connsiteY27" fmla="*/ 501650 h 1466850"/>
              <a:gd name="connsiteX28" fmla="*/ 1981200 w 2743200"/>
              <a:gd name="connsiteY28" fmla="*/ 565150 h 1466850"/>
              <a:gd name="connsiteX29" fmla="*/ 1981200 w 2743200"/>
              <a:gd name="connsiteY29" fmla="*/ 603250 h 1466850"/>
              <a:gd name="connsiteX30" fmla="*/ 1981200 w 2743200"/>
              <a:gd name="connsiteY30" fmla="*/ 603250 h 1466850"/>
              <a:gd name="connsiteX31" fmla="*/ 1943100 w 2743200"/>
              <a:gd name="connsiteY31" fmla="*/ 647700 h 1466850"/>
              <a:gd name="connsiteX32" fmla="*/ 1943100 w 2743200"/>
              <a:gd name="connsiteY32" fmla="*/ 647700 h 1466850"/>
              <a:gd name="connsiteX33" fmla="*/ 1911350 w 2743200"/>
              <a:gd name="connsiteY33" fmla="*/ 622300 h 1466850"/>
              <a:gd name="connsiteX34" fmla="*/ 1911350 w 2743200"/>
              <a:gd name="connsiteY34" fmla="*/ 622300 h 1466850"/>
              <a:gd name="connsiteX35" fmla="*/ 1860550 w 2743200"/>
              <a:gd name="connsiteY35" fmla="*/ 635000 h 1466850"/>
              <a:gd name="connsiteX36" fmla="*/ 1828800 w 2743200"/>
              <a:gd name="connsiteY36" fmla="*/ 704850 h 1466850"/>
              <a:gd name="connsiteX37" fmla="*/ 1130300 w 2743200"/>
              <a:gd name="connsiteY37" fmla="*/ 704850 h 1466850"/>
              <a:gd name="connsiteX38" fmla="*/ 1028700 w 2743200"/>
              <a:gd name="connsiteY38" fmla="*/ 768350 h 1466850"/>
              <a:gd name="connsiteX39" fmla="*/ 933450 w 2743200"/>
              <a:gd name="connsiteY39" fmla="*/ 914400 h 1466850"/>
              <a:gd name="connsiteX40" fmla="*/ 838200 w 2743200"/>
              <a:gd name="connsiteY40" fmla="*/ 952500 h 1466850"/>
              <a:gd name="connsiteX41" fmla="*/ 749300 w 2743200"/>
              <a:gd name="connsiteY41" fmla="*/ 1098550 h 1466850"/>
              <a:gd name="connsiteX42" fmla="*/ 368300 w 2743200"/>
              <a:gd name="connsiteY42" fmla="*/ 1098550 h 1466850"/>
              <a:gd name="connsiteX43" fmla="*/ 279400 w 2743200"/>
              <a:gd name="connsiteY43" fmla="*/ 1143000 h 1466850"/>
              <a:gd name="connsiteX44" fmla="*/ 298450 w 2743200"/>
              <a:gd name="connsiteY44" fmla="*/ 1212850 h 1466850"/>
              <a:gd name="connsiteX45" fmla="*/ 317500 w 2743200"/>
              <a:gd name="connsiteY45" fmla="*/ 1276350 h 1466850"/>
              <a:gd name="connsiteX46" fmla="*/ 292100 w 2743200"/>
              <a:gd name="connsiteY46" fmla="*/ 1346200 h 1466850"/>
              <a:gd name="connsiteX47" fmla="*/ 95250 w 2743200"/>
              <a:gd name="connsiteY47" fmla="*/ 1447800 h 1466850"/>
              <a:gd name="connsiteX48" fmla="*/ 0 w 2743200"/>
              <a:gd name="connsiteY48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743200" h="1466850">
                <a:moveTo>
                  <a:pt x="2736850" y="800100"/>
                </a:moveTo>
                <a:lnTo>
                  <a:pt x="2743200" y="755650"/>
                </a:lnTo>
                <a:lnTo>
                  <a:pt x="2698750" y="666750"/>
                </a:lnTo>
                <a:lnTo>
                  <a:pt x="2698750" y="666750"/>
                </a:lnTo>
                <a:lnTo>
                  <a:pt x="2647950" y="673100"/>
                </a:lnTo>
                <a:lnTo>
                  <a:pt x="2622550" y="622300"/>
                </a:lnTo>
                <a:lnTo>
                  <a:pt x="2622550" y="622300"/>
                </a:lnTo>
                <a:lnTo>
                  <a:pt x="2628900" y="571500"/>
                </a:lnTo>
                <a:lnTo>
                  <a:pt x="2647950" y="539750"/>
                </a:lnTo>
                <a:lnTo>
                  <a:pt x="2571750" y="508000"/>
                </a:lnTo>
                <a:lnTo>
                  <a:pt x="2571750" y="444500"/>
                </a:lnTo>
                <a:lnTo>
                  <a:pt x="2571750" y="101600"/>
                </a:lnTo>
                <a:lnTo>
                  <a:pt x="2470150" y="19050"/>
                </a:lnTo>
                <a:lnTo>
                  <a:pt x="2438400" y="57150"/>
                </a:lnTo>
                <a:lnTo>
                  <a:pt x="2343150" y="76200"/>
                </a:lnTo>
                <a:lnTo>
                  <a:pt x="2343150" y="76200"/>
                </a:lnTo>
                <a:lnTo>
                  <a:pt x="2317750" y="19050"/>
                </a:lnTo>
                <a:lnTo>
                  <a:pt x="2279650" y="0"/>
                </a:lnTo>
                <a:lnTo>
                  <a:pt x="2114550" y="234950"/>
                </a:lnTo>
                <a:lnTo>
                  <a:pt x="2120900" y="279400"/>
                </a:lnTo>
                <a:lnTo>
                  <a:pt x="2120900" y="279400"/>
                </a:lnTo>
                <a:lnTo>
                  <a:pt x="2089150" y="323850"/>
                </a:lnTo>
                <a:lnTo>
                  <a:pt x="2057400" y="374650"/>
                </a:lnTo>
                <a:lnTo>
                  <a:pt x="2057400" y="374650"/>
                </a:lnTo>
                <a:lnTo>
                  <a:pt x="2057400" y="419100"/>
                </a:lnTo>
                <a:lnTo>
                  <a:pt x="2076450" y="457200"/>
                </a:lnTo>
                <a:lnTo>
                  <a:pt x="2076450" y="457200"/>
                </a:lnTo>
                <a:lnTo>
                  <a:pt x="2051050" y="501650"/>
                </a:lnTo>
                <a:lnTo>
                  <a:pt x="1981200" y="565150"/>
                </a:lnTo>
                <a:cubicBezTo>
                  <a:pt x="1987898" y="605338"/>
                  <a:pt x="2000425" y="603250"/>
                  <a:pt x="1981200" y="603250"/>
                </a:cubicBezTo>
                <a:lnTo>
                  <a:pt x="1981200" y="603250"/>
                </a:lnTo>
                <a:lnTo>
                  <a:pt x="1943100" y="647700"/>
                </a:lnTo>
                <a:lnTo>
                  <a:pt x="1943100" y="647700"/>
                </a:lnTo>
                <a:lnTo>
                  <a:pt x="1911350" y="622300"/>
                </a:lnTo>
                <a:lnTo>
                  <a:pt x="1911350" y="622300"/>
                </a:lnTo>
                <a:lnTo>
                  <a:pt x="1860550" y="635000"/>
                </a:lnTo>
                <a:lnTo>
                  <a:pt x="1828800" y="704850"/>
                </a:lnTo>
                <a:lnTo>
                  <a:pt x="1130300" y="704850"/>
                </a:lnTo>
                <a:lnTo>
                  <a:pt x="1028700" y="768350"/>
                </a:lnTo>
                <a:lnTo>
                  <a:pt x="933450" y="914400"/>
                </a:lnTo>
                <a:lnTo>
                  <a:pt x="838200" y="952500"/>
                </a:lnTo>
                <a:lnTo>
                  <a:pt x="749300" y="1098550"/>
                </a:lnTo>
                <a:lnTo>
                  <a:pt x="368300" y="1098550"/>
                </a:lnTo>
                <a:lnTo>
                  <a:pt x="279400" y="1143000"/>
                </a:lnTo>
                <a:lnTo>
                  <a:pt x="298450" y="1212850"/>
                </a:lnTo>
                <a:lnTo>
                  <a:pt x="317500" y="1276350"/>
                </a:lnTo>
                <a:lnTo>
                  <a:pt x="292100" y="1346200"/>
                </a:lnTo>
                <a:lnTo>
                  <a:pt x="95250" y="1447800"/>
                </a:lnTo>
                <a:lnTo>
                  <a:pt x="0" y="14668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3251200" y="2711450"/>
            <a:ext cx="1028700" cy="1885950"/>
          </a:xfrm>
          <a:custGeom>
            <a:avLst/>
            <a:gdLst>
              <a:gd name="connsiteX0" fmla="*/ 1009650 w 1028700"/>
              <a:gd name="connsiteY0" fmla="*/ 0 h 1885950"/>
              <a:gd name="connsiteX1" fmla="*/ 1028700 w 1028700"/>
              <a:gd name="connsiteY1" fmla="*/ 457200 h 1885950"/>
              <a:gd name="connsiteX2" fmla="*/ 1028700 w 1028700"/>
              <a:gd name="connsiteY2" fmla="*/ 457200 h 1885950"/>
              <a:gd name="connsiteX3" fmla="*/ 990600 w 1028700"/>
              <a:gd name="connsiteY3" fmla="*/ 482600 h 1885950"/>
              <a:gd name="connsiteX4" fmla="*/ 1009650 w 1028700"/>
              <a:gd name="connsiteY4" fmla="*/ 539750 h 1885950"/>
              <a:gd name="connsiteX5" fmla="*/ 977900 w 1028700"/>
              <a:gd name="connsiteY5" fmla="*/ 603250 h 1885950"/>
              <a:gd name="connsiteX6" fmla="*/ 952500 w 1028700"/>
              <a:gd name="connsiteY6" fmla="*/ 723900 h 1885950"/>
              <a:gd name="connsiteX7" fmla="*/ 901700 w 1028700"/>
              <a:gd name="connsiteY7" fmla="*/ 787400 h 1885950"/>
              <a:gd name="connsiteX8" fmla="*/ 825500 w 1028700"/>
              <a:gd name="connsiteY8" fmla="*/ 774700 h 1885950"/>
              <a:gd name="connsiteX9" fmla="*/ 793750 w 1028700"/>
              <a:gd name="connsiteY9" fmla="*/ 812800 h 1885950"/>
              <a:gd name="connsiteX10" fmla="*/ 793750 w 1028700"/>
              <a:gd name="connsiteY10" fmla="*/ 812800 h 1885950"/>
              <a:gd name="connsiteX11" fmla="*/ 781050 w 1028700"/>
              <a:gd name="connsiteY11" fmla="*/ 889000 h 1885950"/>
              <a:gd name="connsiteX12" fmla="*/ 781050 w 1028700"/>
              <a:gd name="connsiteY12" fmla="*/ 889000 h 1885950"/>
              <a:gd name="connsiteX13" fmla="*/ 717550 w 1028700"/>
              <a:gd name="connsiteY13" fmla="*/ 876300 h 1885950"/>
              <a:gd name="connsiteX14" fmla="*/ 685800 w 1028700"/>
              <a:gd name="connsiteY14" fmla="*/ 920750 h 1885950"/>
              <a:gd name="connsiteX15" fmla="*/ 685800 w 1028700"/>
              <a:gd name="connsiteY15" fmla="*/ 977900 h 1885950"/>
              <a:gd name="connsiteX16" fmla="*/ 666750 w 1028700"/>
              <a:gd name="connsiteY16" fmla="*/ 1022350 h 1885950"/>
              <a:gd name="connsiteX17" fmla="*/ 622300 w 1028700"/>
              <a:gd name="connsiteY17" fmla="*/ 1022350 h 1885950"/>
              <a:gd name="connsiteX18" fmla="*/ 609600 w 1028700"/>
              <a:gd name="connsiteY18" fmla="*/ 1066800 h 1885950"/>
              <a:gd name="connsiteX19" fmla="*/ 615950 w 1028700"/>
              <a:gd name="connsiteY19" fmla="*/ 1104900 h 1885950"/>
              <a:gd name="connsiteX20" fmla="*/ 641350 w 1028700"/>
              <a:gd name="connsiteY20" fmla="*/ 1149350 h 1885950"/>
              <a:gd name="connsiteX21" fmla="*/ 711200 w 1028700"/>
              <a:gd name="connsiteY21" fmla="*/ 1263650 h 1885950"/>
              <a:gd name="connsiteX22" fmla="*/ 584200 w 1028700"/>
              <a:gd name="connsiteY22" fmla="*/ 1358900 h 1885950"/>
              <a:gd name="connsiteX23" fmla="*/ 558800 w 1028700"/>
              <a:gd name="connsiteY23" fmla="*/ 1409700 h 1885950"/>
              <a:gd name="connsiteX24" fmla="*/ 501650 w 1028700"/>
              <a:gd name="connsiteY24" fmla="*/ 1447800 h 1885950"/>
              <a:gd name="connsiteX25" fmla="*/ 387350 w 1028700"/>
              <a:gd name="connsiteY25" fmla="*/ 1479550 h 1885950"/>
              <a:gd name="connsiteX26" fmla="*/ 787400 w 1028700"/>
              <a:gd name="connsiteY26" fmla="*/ 1492250 h 1885950"/>
              <a:gd name="connsiteX27" fmla="*/ 787400 w 1028700"/>
              <a:gd name="connsiteY27" fmla="*/ 1530350 h 1885950"/>
              <a:gd name="connsiteX28" fmla="*/ 736600 w 1028700"/>
              <a:gd name="connsiteY28" fmla="*/ 1581150 h 1885950"/>
              <a:gd name="connsiteX29" fmla="*/ 679450 w 1028700"/>
              <a:gd name="connsiteY29" fmla="*/ 1606550 h 1885950"/>
              <a:gd name="connsiteX30" fmla="*/ 635000 w 1028700"/>
              <a:gd name="connsiteY30" fmla="*/ 1638300 h 1885950"/>
              <a:gd name="connsiteX31" fmla="*/ 590550 w 1028700"/>
              <a:gd name="connsiteY31" fmla="*/ 1631950 h 1885950"/>
              <a:gd name="connsiteX32" fmla="*/ 539750 w 1028700"/>
              <a:gd name="connsiteY32" fmla="*/ 1663700 h 1885950"/>
              <a:gd name="connsiteX33" fmla="*/ 488950 w 1028700"/>
              <a:gd name="connsiteY33" fmla="*/ 1708150 h 1885950"/>
              <a:gd name="connsiteX34" fmla="*/ 425450 w 1028700"/>
              <a:gd name="connsiteY34" fmla="*/ 1752600 h 1885950"/>
              <a:gd name="connsiteX35" fmla="*/ 349250 w 1028700"/>
              <a:gd name="connsiteY35" fmla="*/ 1758950 h 1885950"/>
              <a:gd name="connsiteX36" fmla="*/ 304800 w 1028700"/>
              <a:gd name="connsiteY36" fmla="*/ 1816100 h 1885950"/>
              <a:gd name="connsiteX37" fmla="*/ 260350 w 1028700"/>
              <a:gd name="connsiteY37" fmla="*/ 1828800 h 1885950"/>
              <a:gd name="connsiteX38" fmla="*/ 266700 w 1028700"/>
              <a:gd name="connsiteY38" fmla="*/ 1885950 h 1885950"/>
              <a:gd name="connsiteX39" fmla="*/ 0 w 1028700"/>
              <a:gd name="connsiteY39" fmla="*/ 188595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28700" h="1885950">
                <a:moveTo>
                  <a:pt x="1009650" y="0"/>
                </a:moveTo>
                <a:lnTo>
                  <a:pt x="1028700" y="457200"/>
                </a:lnTo>
                <a:lnTo>
                  <a:pt x="1028700" y="457200"/>
                </a:lnTo>
                <a:lnTo>
                  <a:pt x="990600" y="482600"/>
                </a:lnTo>
                <a:lnTo>
                  <a:pt x="1009650" y="539750"/>
                </a:lnTo>
                <a:lnTo>
                  <a:pt x="977900" y="603250"/>
                </a:lnTo>
                <a:lnTo>
                  <a:pt x="952500" y="723900"/>
                </a:lnTo>
                <a:lnTo>
                  <a:pt x="901700" y="787400"/>
                </a:lnTo>
                <a:lnTo>
                  <a:pt x="825500" y="774700"/>
                </a:lnTo>
                <a:lnTo>
                  <a:pt x="793750" y="812800"/>
                </a:lnTo>
                <a:lnTo>
                  <a:pt x="793750" y="812800"/>
                </a:lnTo>
                <a:lnTo>
                  <a:pt x="781050" y="889000"/>
                </a:lnTo>
                <a:lnTo>
                  <a:pt x="781050" y="889000"/>
                </a:lnTo>
                <a:lnTo>
                  <a:pt x="717550" y="876300"/>
                </a:lnTo>
                <a:lnTo>
                  <a:pt x="685800" y="920750"/>
                </a:lnTo>
                <a:lnTo>
                  <a:pt x="685800" y="977900"/>
                </a:lnTo>
                <a:lnTo>
                  <a:pt x="666750" y="1022350"/>
                </a:lnTo>
                <a:lnTo>
                  <a:pt x="622300" y="1022350"/>
                </a:lnTo>
                <a:cubicBezTo>
                  <a:pt x="608931" y="1062458"/>
                  <a:pt x="609600" y="1047063"/>
                  <a:pt x="609600" y="1066800"/>
                </a:cubicBezTo>
                <a:lnTo>
                  <a:pt x="615950" y="1104900"/>
                </a:lnTo>
                <a:lnTo>
                  <a:pt x="641350" y="1149350"/>
                </a:lnTo>
                <a:cubicBezTo>
                  <a:pt x="718724" y="1265411"/>
                  <a:pt x="763341" y="1263650"/>
                  <a:pt x="711200" y="1263650"/>
                </a:cubicBezTo>
                <a:lnTo>
                  <a:pt x="584200" y="1358900"/>
                </a:lnTo>
                <a:lnTo>
                  <a:pt x="558800" y="1409700"/>
                </a:lnTo>
                <a:lnTo>
                  <a:pt x="501650" y="1447800"/>
                </a:lnTo>
                <a:lnTo>
                  <a:pt x="387350" y="1479550"/>
                </a:lnTo>
                <a:lnTo>
                  <a:pt x="787400" y="1492250"/>
                </a:lnTo>
                <a:lnTo>
                  <a:pt x="787400" y="1530350"/>
                </a:lnTo>
                <a:lnTo>
                  <a:pt x="736600" y="1581150"/>
                </a:lnTo>
                <a:cubicBezTo>
                  <a:pt x="698239" y="1611839"/>
                  <a:pt x="718403" y="1606550"/>
                  <a:pt x="679450" y="1606550"/>
                </a:cubicBezTo>
                <a:lnTo>
                  <a:pt x="635000" y="1638300"/>
                </a:lnTo>
                <a:lnTo>
                  <a:pt x="590550" y="1631950"/>
                </a:lnTo>
                <a:lnTo>
                  <a:pt x="539750" y="1663700"/>
                </a:lnTo>
                <a:lnTo>
                  <a:pt x="488950" y="1708150"/>
                </a:lnTo>
                <a:lnTo>
                  <a:pt x="425450" y="1752600"/>
                </a:lnTo>
                <a:lnTo>
                  <a:pt x="349250" y="1758950"/>
                </a:lnTo>
                <a:lnTo>
                  <a:pt x="304800" y="1816100"/>
                </a:lnTo>
                <a:lnTo>
                  <a:pt x="260350" y="1828800"/>
                </a:lnTo>
                <a:lnTo>
                  <a:pt x="266700" y="1885950"/>
                </a:lnTo>
                <a:lnTo>
                  <a:pt x="0" y="1885950"/>
                </a:lnTo>
              </a:path>
            </a:pathLst>
          </a:custGeom>
          <a:ln>
            <a:solidFill>
              <a:srgbClr val="143C7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 rot="18040267">
            <a:off x="3529357" y="3248403"/>
            <a:ext cx="25050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13 Kolonien in </a:t>
            </a:r>
            <a:r>
              <a:rPr lang="de-DE" sz="1200" dirty="0" err="1" smtClean="0">
                <a:solidFill>
                  <a:srgbClr val="143C78"/>
                </a:solidFill>
              </a:rPr>
              <a:t>Britisch-Amerika</a:t>
            </a:r>
            <a:endParaRPr lang="de-DE" sz="1200" dirty="0">
              <a:solidFill>
                <a:srgbClr val="143C78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 rot="18040267">
            <a:off x="3529359" y="3298230"/>
            <a:ext cx="25050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1200" dirty="0" smtClean="0">
                <a:solidFill>
                  <a:srgbClr val="143C78"/>
                </a:solidFill>
              </a:rPr>
              <a:t>Vereinigte Staaten von Amerika</a:t>
            </a:r>
            <a:endParaRPr lang="de-DE" sz="1200" dirty="0">
              <a:solidFill>
                <a:srgbClr val="143C78"/>
              </a:solidFill>
            </a:endParaRPr>
          </a:p>
        </p:txBody>
      </p:sp>
      <p:grpSp>
        <p:nvGrpSpPr>
          <p:cNvPr id="27" name="Gruppierung 4"/>
          <p:cNvGrpSpPr/>
          <p:nvPr/>
        </p:nvGrpSpPr>
        <p:grpSpPr>
          <a:xfrm>
            <a:off x="215899" y="892502"/>
            <a:ext cx="5801802" cy="1757062"/>
            <a:chOff x="2717798" y="3916484"/>
            <a:chExt cx="3988615" cy="1757062"/>
          </a:xfrm>
        </p:grpSpPr>
        <p:sp>
          <p:nvSpPr>
            <p:cNvPr id="28" name="Textfeld 27"/>
            <p:cNvSpPr txBox="1"/>
            <p:nvPr/>
          </p:nvSpPr>
          <p:spPr>
            <a:xfrm>
              <a:off x="2717798" y="3916484"/>
              <a:ext cx="1981933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19. Apr. 1775: Mit den Schlachten von Lexington &amp; </a:t>
              </a:r>
              <a:r>
                <a:rPr lang="de-DE" sz="14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Concord</a:t>
              </a:r>
              <a:r>
                <a:rPr lang="de-DE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beginnt der Amerikanische Unabhängigkeitskrieg</a:t>
              </a:r>
              <a:endPara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9" name="Gerade Verbindung mit Pfeil 28"/>
            <p:cNvCxnSpPr>
              <a:endCxn id="28" idx="3"/>
            </p:cNvCxnSpPr>
            <p:nvPr/>
          </p:nvCxnSpPr>
          <p:spPr>
            <a:xfrm rot="10800000">
              <a:off x="4699731" y="4285816"/>
              <a:ext cx="2006682" cy="1387730"/>
            </a:xfrm>
            <a:prstGeom prst="straightConnector1">
              <a:avLst/>
            </a:prstGeom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pierung 10"/>
          <p:cNvGrpSpPr/>
          <p:nvPr/>
        </p:nvGrpSpPr>
        <p:grpSpPr>
          <a:xfrm>
            <a:off x="241297" y="2248665"/>
            <a:ext cx="4978405" cy="1169551"/>
            <a:chOff x="2574629" y="3270153"/>
            <a:chExt cx="3301313" cy="1169551"/>
          </a:xfrm>
        </p:grpSpPr>
        <p:sp>
          <p:nvSpPr>
            <p:cNvPr id="31" name="Textfeld 30"/>
            <p:cNvSpPr txBox="1"/>
            <p:nvPr/>
          </p:nvSpPr>
          <p:spPr>
            <a:xfrm>
              <a:off x="2574629" y="3270153"/>
              <a:ext cx="2399599" cy="116955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10. Juli 1775: Der Zweite Kontinentalkongress beschließt den Verteidigungszustand, ernennt George Washington zum Oberbefehlshaber &amp; richtet die Olivenzweigpetition vergeblich an den britischen König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32" name="Gerade Verbindung mit Pfeil 31"/>
            <p:cNvCxnSpPr>
              <a:endCxn id="31" idx="3"/>
            </p:cNvCxnSpPr>
            <p:nvPr/>
          </p:nvCxnSpPr>
          <p:spPr>
            <a:xfrm rot="10800000">
              <a:off x="4974230" y="3854930"/>
              <a:ext cx="901712" cy="445463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ung 13"/>
          <p:cNvGrpSpPr/>
          <p:nvPr/>
        </p:nvGrpSpPr>
        <p:grpSpPr>
          <a:xfrm>
            <a:off x="5413425" y="2821811"/>
            <a:ext cx="3583387" cy="1709014"/>
            <a:chOff x="5974890" y="2946135"/>
            <a:chExt cx="2376237" cy="1709014"/>
          </a:xfrm>
        </p:grpSpPr>
        <p:sp>
          <p:nvSpPr>
            <p:cNvPr id="34" name="Textfeld 33"/>
            <p:cNvSpPr txBox="1"/>
            <p:nvPr/>
          </p:nvSpPr>
          <p:spPr>
            <a:xfrm>
              <a:off x="5974890" y="3916485"/>
              <a:ext cx="2376237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17. März 1776: Nachdem britische Truppen Bosten evakuieren sind die 13 Kolonien weitestgehend unter amerikanischer Kontrolle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35" name="Gerade Verbindung mit Pfeil 34"/>
            <p:cNvCxnSpPr>
              <a:endCxn id="34" idx="0"/>
            </p:cNvCxnSpPr>
            <p:nvPr/>
          </p:nvCxnSpPr>
          <p:spPr>
            <a:xfrm rot="16200000" flipH="1">
              <a:off x="6366247" y="3119722"/>
              <a:ext cx="970349" cy="623175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ierung 16"/>
          <p:cNvGrpSpPr/>
          <p:nvPr/>
        </p:nvGrpSpPr>
        <p:grpSpPr>
          <a:xfrm>
            <a:off x="609599" y="3405515"/>
            <a:ext cx="4645030" cy="2234898"/>
            <a:chOff x="2717798" y="1943197"/>
            <a:chExt cx="3184363" cy="2234898"/>
          </a:xfrm>
        </p:grpSpPr>
        <p:sp>
          <p:nvSpPr>
            <p:cNvPr id="37" name="Textfeld 36"/>
            <p:cNvSpPr txBox="1"/>
            <p:nvPr/>
          </p:nvSpPr>
          <p:spPr>
            <a:xfrm>
              <a:off x="2717798" y="3654875"/>
              <a:ext cx="265544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04. Juli 1976: Der Zweite Kontinentalkongress nimmt die Unabhängigkeitserklärung an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38" name="Gerade Verbindung mit Pfeil 37"/>
            <p:cNvCxnSpPr>
              <a:endCxn id="37" idx="0"/>
            </p:cNvCxnSpPr>
            <p:nvPr/>
          </p:nvCxnSpPr>
          <p:spPr>
            <a:xfrm rot="10800000" flipV="1">
              <a:off x="4045523" y="1943197"/>
              <a:ext cx="1856638" cy="1711678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Bild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69" y="4387753"/>
            <a:ext cx="507731" cy="267227"/>
          </a:xfrm>
          <a:prstGeom prst="rect">
            <a:avLst/>
          </a:prstGeom>
        </p:spPr>
      </p:pic>
      <p:pic>
        <p:nvPicPr>
          <p:cNvPr id="40" name="Bild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225" y="2175433"/>
            <a:ext cx="507731" cy="267227"/>
          </a:xfrm>
          <a:prstGeom prst="rect">
            <a:avLst/>
          </a:prstGeom>
        </p:spPr>
      </p:pic>
      <p:pic>
        <p:nvPicPr>
          <p:cNvPr id="41" name="Bild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314" y="892501"/>
            <a:ext cx="1925709" cy="2284899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ierung 26"/>
          <p:cNvGrpSpPr/>
          <p:nvPr/>
        </p:nvGrpSpPr>
        <p:grpSpPr>
          <a:xfrm>
            <a:off x="457199" y="1041400"/>
            <a:ext cx="8226258" cy="5041901"/>
            <a:chOff x="457199" y="1041400"/>
            <a:chExt cx="8226258" cy="5041901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199" y="1041400"/>
              <a:ext cx="8226258" cy="5041901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26" name="Textfeld 25"/>
            <p:cNvSpPr txBox="1"/>
            <p:nvPr/>
          </p:nvSpPr>
          <p:spPr>
            <a:xfrm rot="18040267">
              <a:off x="3544887" y="3254702"/>
              <a:ext cx="250507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Vereinigte Staaten von Amerika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  <p:grpSp>
          <p:nvGrpSpPr>
            <p:cNvPr id="3" name="Gruppierung 116"/>
            <p:cNvGrpSpPr/>
            <p:nvPr/>
          </p:nvGrpSpPr>
          <p:grpSpPr>
            <a:xfrm>
              <a:off x="5539950" y="2987000"/>
              <a:ext cx="1733550" cy="276999"/>
              <a:chOff x="4070350" y="3561433"/>
              <a:chExt cx="1733550" cy="27699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New York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7" name="Gruppierung 116"/>
            <p:cNvGrpSpPr/>
            <p:nvPr/>
          </p:nvGrpSpPr>
          <p:grpSpPr>
            <a:xfrm>
              <a:off x="6140400" y="2565400"/>
              <a:ext cx="1733550" cy="276999"/>
              <a:chOff x="4070350" y="3561433"/>
              <a:chExt cx="1733550" cy="276999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2" name="Textfeld 11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Boston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0" name="Gruppierung 116"/>
            <p:cNvGrpSpPr/>
            <p:nvPr/>
          </p:nvGrpSpPr>
          <p:grpSpPr>
            <a:xfrm>
              <a:off x="5305425" y="3177401"/>
              <a:ext cx="1733550" cy="276999"/>
              <a:chOff x="4070350" y="3561433"/>
              <a:chExt cx="1733550" cy="276999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Philadelphia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13" name="Gruppierung 116"/>
            <p:cNvGrpSpPr/>
            <p:nvPr/>
          </p:nvGrpSpPr>
          <p:grpSpPr>
            <a:xfrm>
              <a:off x="4937125" y="3469501"/>
              <a:ext cx="1733550" cy="276999"/>
              <a:chOff x="4070350" y="3561433"/>
              <a:chExt cx="1733550" cy="27699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070350" y="3662934"/>
                <a:ext cx="108000" cy="108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4133850" y="3561433"/>
                <a:ext cx="167005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r>
                  <a:rPr lang="de-DE" sz="1200" dirty="0" smtClean="0">
                    <a:solidFill>
                      <a:srgbClr val="143C78"/>
                    </a:solidFill>
                  </a:rPr>
                  <a:t>Philadelphia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sp>
          <p:nvSpPr>
            <p:cNvPr id="22" name="Freihandform 21"/>
            <p:cNvSpPr/>
            <p:nvPr/>
          </p:nvSpPr>
          <p:spPr>
            <a:xfrm>
              <a:off x="3251200" y="4584700"/>
              <a:ext cx="838200" cy="1122863"/>
            </a:xfrm>
            <a:custGeom>
              <a:avLst/>
              <a:gdLst>
                <a:gd name="connsiteX0" fmla="*/ 838200 w 838200"/>
                <a:gd name="connsiteY0" fmla="*/ 1028700 h 1122863"/>
                <a:gd name="connsiteX1" fmla="*/ 762000 w 838200"/>
                <a:gd name="connsiteY1" fmla="*/ 1022350 h 1122863"/>
                <a:gd name="connsiteX2" fmla="*/ 711200 w 838200"/>
                <a:gd name="connsiteY2" fmla="*/ 1117600 h 1122863"/>
                <a:gd name="connsiteX3" fmla="*/ 692150 w 838200"/>
                <a:gd name="connsiteY3" fmla="*/ 1111250 h 1122863"/>
                <a:gd name="connsiteX4" fmla="*/ 692150 w 838200"/>
                <a:gd name="connsiteY4" fmla="*/ 1111250 h 1122863"/>
                <a:gd name="connsiteX5" fmla="*/ 488950 w 838200"/>
                <a:gd name="connsiteY5" fmla="*/ 1060450 h 1122863"/>
                <a:gd name="connsiteX6" fmla="*/ 146050 w 838200"/>
                <a:gd name="connsiteY6" fmla="*/ 1028700 h 1122863"/>
                <a:gd name="connsiteX7" fmla="*/ 107950 w 838200"/>
                <a:gd name="connsiteY7" fmla="*/ 933450 h 1122863"/>
                <a:gd name="connsiteX8" fmla="*/ 120650 w 838200"/>
                <a:gd name="connsiteY8" fmla="*/ 850900 h 1122863"/>
                <a:gd name="connsiteX9" fmla="*/ 101600 w 838200"/>
                <a:gd name="connsiteY9" fmla="*/ 781050 h 1122863"/>
                <a:gd name="connsiteX10" fmla="*/ 120650 w 838200"/>
                <a:gd name="connsiteY10" fmla="*/ 698500 h 1122863"/>
                <a:gd name="connsiteX11" fmla="*/ 133350 w 838200"/>
                <a:gd name="connsiteY11" fmla="*/ 647700 h 1122863"/>
                <a:gd name="connsiteX12" fmla="*/ 133350 w 838200"/>
                <a:gd name="connsiteY12" fmla="*/ 647700 h 1122863"/>
                <a:gd name="connsiteX13" fmla="*/ 88900 w 838200"/>
                <a:gd name="connsiteY13" fmla="*/ 565150 h 1122863"/>
                <a:gd name="connsiteX14" fmla="*/ 0 w 838200"/>
                <a:gd name="connsiteY14" fmla="*/ 0 h 11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8200" h="1122863">
                  <a:moveTo>
                    <a:pt x="838200" y="1028700"/>
                  </a:moveTo>
                  <a:lnTo>
                    <a:pt x="762000" y="1022350"/>
                  </a:lnTo>
                  <a:cubicBezTo>
                    <a:pt x="745067" y="1054100"/>
                    <a:pt x="733431" y="1089306"/>
                    <a:pt x="711200" y="1117600"/>
                  </a:cubicBezTo>
                  <a:cubicBezTo>
                    <a:pt x="707065" y="1122863"/>
                    <a:pt x="692150" y="1111250"/>
                    <a:pt x="692150" y="1111250"/>
                  </a:cubicBezTo>
                  <a:lnTo>
                    <a:pt x="692150" y="1111250"/>
                  </a:lnTo>
                  <a:cubicBezTo>
                    <a:pt x="651547" y="1002975"/>
                    <a:pt x="691185" y="1060450"/>
                    <a:pt x="488950" y="1060450"/>
                  </a:cubicBezTo>
                  <a:lnTo>
                    <a:pt x="146050" y="1028700"/>
                  </a:lnTo>
                  <a:lnTo>
                    <a:pt x="107950" y="933450"/>
                  </a:lnTo>
                  <a:lnTo>
                    <a:pt x="120650" y="850900"/>
                  </a:lnTo>
                  <a:lnTo>
                    <a:pt x="101600" y="781050"/>
                  </a:lnTo>
                  <a:lnTo>
                    <a:pt x="120650" y="698500"/>
                  </a:lnTo>
                  <a:lnTo>
                    <a:pt x="133350" y="647700"/>
                  </a:lnTo>
                  <a:lnTo>
                    <a:pt x="133350" y="647700"/>
                  </a:lnTo>
                  <a:lnTo>
                    <a:pt x="88900" y="56515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>
              <a:off x="4273550" y="1244600"/>
              <a:ext cx="2743200" cy="1466850"/>
            </a:xfrm>
            <a:custGeom>
              <a:avLst/>
              <a:gdLst>
                <a:gd name="connsiteX0" fmla="*/ 2736850 w 2743200"/>
                <a:gd name="connsiteY0" fmla="*/ 800100 h 1466850"/>
                <a:gd name="connsiteX1" fmla="*/ 2743200 w 2743200"/>
                <a:gd name="connsiteY1" fmla="*/ 755650 h 1466850"/>
                <a:gd name="connsiteX2" fmla="*/ 2698750 w 2743200"/>
                <a:gd name="connsiteY2" fmla="*/ 666750 h 1466850"/>
                <a:gd name="connsiteX3" fmla="*/ 2698750 w 2743200"/>
                <a:gd name="connsiteY3" fmla="*/ 666750 h 1466850"/>
                <a:gd name="connsiteX4" fmla="*/ 2647950 w 2743200"/>
                <a:gd name="connsiteY4" fmla="*/ 673100 h 1466850"/>
                <a:gd name="connsiteX5" fmla="*/ 2622550 w 2743200"/>
                <a:gd name="connsiteY5" fmla="*/ 622300 h 1466850"/>
                <a:gd name="connsiteX6" fmla="*/ 2622550 w 2743200"/>
                <a:gd name="connsiteY6" fmla="*/ 622300 h 1466850"/>
                <a:gd name="connsiteX7" fmla="*/ 2628900 w 2743200"/>
                <a:gd name="connsiteY7" fmla="*/ 571500 h 1466850"/>
                <a:gd name="connsiteX8" fmla="*/ 2647950 w 2743200"/>
                <a:gd name="connsiteY8" fmla="*/ 539750 h 1466850"/>
                <a:gd name="connsiteX9" fmla="*/ 2571750 w 2743200"/>
                <a:gd name="connsiteY9" fmla="*/ 508000 h 1466850"/>
                <a:gd name="connsiteX10" fmla="*/ 2571750 w 2743200"/>
                <a:gd name="connsiteY10" fmla="*/ 444500 h 1466850"/>
                <a:gd name="connsiteX11" fmla="*/ 2571750 w 2743200"/>
                <a:gd name="connsiteY11" fmla="*/ 101600 h 1466850"/>
                <a:gd name="connsiteX12" fmla="*/ 2470150 w 2743200"/>
                <a:gd name="connsiteY12" fmla="*/ 19050 h 1466850"/>
                <a:gd name="connsiteX13" fmla="*/ 2438400 w 2743200"/>
                <a:gd name="connsiteY13" fmla="*/ 57150 h 1466850"/>
                <a:gd name="connsiteX14" fmla="*/ 2343150 w 2743200"/>
                <a:gd name="connsiteY14" fmla="*/ 76200 h 1466850"/>
                <a:gd name="connsiteX15" fmla="*/ 2343150 w 2743200"/>
                <a:gd name="connsiteY15" fmla="*/ 76200 h 1466850"/>
                <a:gd name="connsiteX16" fmla="*/ 2317750 w 2743200"/>
                <a:gd name="connsiteY16" fmla="*/ 19050 h 1466850"/>
                <a:gd name="connsiteX17" fmla="*/ 2279650 w 2743200"/>
                <a:gd name="connsiteY17" fmla="*/ 0 h 1466850"/>
                <a:gd name="connsiteX18" fmla="*/ 2114550 w 2743200"/>
                <a:gd name="connsiteY18" fmla="*/ 234950 h 1466850"/>
                <a:gd name="connsiteX19" fmla="*/ 2120900 w 2743200"/>
                <a:gd name="connsiteY19" fmla="*/ 279400 h 1466850"/>
                <a:gd name="connsiteX20" fmla="*/ 2120900 w 2743200"/>
                <a:gd name="connsiteY20" fmla="*/ 279400 h 1466850"/>
                <a:gd name="connsiteX21" fmla="*/ 2089150 w 2743200"/>
                <a:gd name="connsiteY21" fmla="*/ 323850 h 1466850"/>
                <a:gd name="connsiteX22" fmla="*/ 2057400 w 2743200"/>
                <a:gd name="connsiteY22" fmla="*/ 374650 h 1466850"/>
                <a:gd name="connsiteX23" fmla="*/ 2057400 w 2743200"/>
                <a:gd name="connsiteY23" fmla="*/ 374650 h 1466850"/>
                <a:gd name="connsiteX24" fmla="*/ 2057400 w 2743200"/>
                <a:gd name="connsiteY24" fmla="*/ 419100 h 1466850"/>
                <a:gd name="connsiteX25" fmla="*/ 2076450 w 2743200"/>
                <a:gd name="connsiteY25" fmla="*/ 457200 h 1466850"/>
                <a:gd name="connsiteX26" fmla="*/ 2076450 w 2743200"/>
                <a:gd name="connsiteY26" fmla="*/ 457200 h 1466850"/>
                <a:gd name="connsiteX27" fmla="*/ 2051050 w 2743200"/>
                <a:gd name="connsiteY27" fmla="*/ 501650 h 1466850"/>
                <a:gd name="connsiteX28" fmla="*/ 1981200 w 2743200"/>
                <a:gd name="connsiteY28" fmla="*/ 565150 h 1466850"/>
                <a:gd name="connsiteX29" fmla="*/ 1981200 w 2743200"/>
                <a:gd name="connsiteY29" fmla="*/ 603250 h 1466850"/>
                <a:gd name="connsiteX30" fmla="*/ 1981200 w 2743200"/>
                <a:gd name="connsiteY30" fmla="*/ 603250 h 1466850"/>
                <a:gd name="connsiteX31" fmla="*/ 1943100 w 2743200"/>
                <a:gd name="connsiteY31" fmla="*/ 647700 h 1466850"/>
                <a:gd name="connsiteX32" fmla="*/ 1943100 w 2743200"/>
                <a:gd name="connsiteY32" fmla="*/ 647700 h 1466850"/>
                <a:gd name="connsiteX33" fmla="*/ 1911350 w 2743200"/>
                <a:gd name="connsiteY33" fmla="*/ 622300 h 1466850"/>
                <a:gd name="connsiteX34" fmla="*/ 1911350 w 2743200"/>
                <a:gd name="connsiteY34" fmla="*/ 622300 h 1466850"/>
                <a:gd name="connsiteX35" fmla="*/ 1860550 w 2743200"/>
                <a:gd name="connsiteY35" fmla="*/ 635000 h 1466850"/>
                <a:gd name="connsiteX36" fmla="*/ 1828800 w 2743200"/>
                <a:gd name="connsiteY36" fmla="*/ 704850 h 1466850"/>
                <a:gd name="connsiteX37" fmla="*/ 1130300 w 2743200"/>
                <a:gd name="connsiteY37" fmla="*/ 704850 h 1466850"/>
                <a:gd name="connsiteX38" fmla="*/ 1028700 w 2743200"/>
                <a:gd name="connsiteY38" fmla="*/ 768350 h 1466850"/>
                <a:gd name="connsiteX39" fmla="*/ 933450 w 2743200"/>
                <a:gd name="connsiteY39" fmla="*/ 914400 h 1466850"/>
                <a:gd name="connsiteX40" fmla="*/ 838200 w 2743200"/>
                <a:gd name="connsiteY40" fmla="*/ 952500 h 1466850"/>
                <a:gd name="connsiteX41" fmla="*/ 749300 w 2743200"/>
                <a:gd name="connsiteY41" fmla="*/ 1098550 h 1466850"/>
                <a:gd name="connsiteX42" fmla="*/ 368300 w 2743200"/>
                <a:gd name="connsiteY42" fmla="*/ 1098550 h 1466850"/>
                <a:gd name="connsiteX43" fmla="*/ 279400 w 2743200"/>
                <a:gd name="connsiteY43" fmla="*/ 1143000 h 1466850"/>
                <a:gd name="connsiteX44" fmla="*/ 298450 w 2743200"/>
                <a:gd name="connsiteY44" fmla="*/ 1212850 h 1466850"/>
                <a:gd name="connsiteX45" fmla="*/ 317500 w 2743200"/>
                <a:gd name="connsiteY45" fmla="*/ 1276350 h 1466850"/>
                <a:gd name="connsiteX46" fmla="*/ 292100 w 2743200"/>
                <a:gd name="connsiteY46" fmla="*/ 1346200 h 1466850"/>
                <a:gd name="connsiteX47" fmla="*/ 95250 w 2743200"/>
                <a:gd name="connsiteY47" fmla="*/ 1447800 h 1466850"/>
                <a:gd name="connsiteX48" fmla="*/ 0 w 2743200"/>
                <a:gd name="connsiteY48" fmla="*/ 1466850 h 146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43200" h="1466850">
                  <a:moveTo>
                    <a:pt x="2736850" y="800100"/>
                  </a:moveTo>
                  <a:lnTo>
                    <a:pt x="2743200" y="755650"/>
                  </a:lnTo>
                  <a:lnTo>
                    <a:pt x="2698750" y="666750"/>
                  </a:lnTo>
                  <a:lnTo>
                    <a:pt x="2698750" y="666750"/>
                  </a:lnTo>
                  <a:lnTo>
                    <a:pt x="2647950" y="673100"/>
                  </a:lnTo>
                  <a:lnTo>
                    <a:pt x="2622550" y="622300"/>
                  </a:lnTo>
                  <a:lnTo>
                    <a:pt x="2622550" y="622300"/>
                  </a:lnTo>
                  <a:lnTo>
                    <a:pt x="2628900" y="571500"/>
                  </a:lnTo>
                  <a:lnTo>
                    <a:pt x="2647950" y="539750"/>
                  </a:lnTo>
                  <a:lnTo>
                    <a:pt x="2571750" y="508000"/>
                  </a:lnTo>
                  <a:lnTo>
                    <a:pt x="2571750" y="444500"/>
                  </a:lnTo>
                  <a:lnTo>
                    <a:pt x="2571750" y="101600"/>
                  </a:lnTo>
                  <a:lnTo>
                    <a:pt x="2470150" y="19050"/>
                  </a:lnTo>
                  <a:lnTo>
                    <a:pt x="2438400" y="57150"/>
                  </a:lnTo>
                  <a:lnTo>
                    <a:pt x="2343150" y="76200"/>
                  </a:lnTo>
                  <a:lnTo>
                    <a:pt x="2343150" y="76200"/>
                  </a:lnTo>
                  <a:lnTo>
                    <a:pt x="2317750" y="19050"/>
                  </a:lnTo>
                  <a:lnTo>
                    <a:pt x="2279650" y="0"/>
                  </a:lnTo>
                  <a:lnTo>
                    <a:pt x="2114550" y="234950"/>
                  </a:lnTo>
                  <a:lnTo>
                    <a:pt x="2120900" y="279400"/>
                  </a:lnTo>
                  <a:lnTo>
                    <a:pt x="2120900" y="279400"/>
                  </a:lnTo>
                  <a:lnTo>
                    <a:pt x="2089150" y="323850"/>
                  </a:lnTo>
                  <a:lnTo>
                    <a:pt x="2057400" y="374650"/>
                  </a:lnTo>
                  <a:lnTo>
                    <a:pt x="2057400" y="374650"/>
                  </a:lnTo>
                  <a:lnTo>
                    <a:pt x="2057400" y="419100"/>
                  </a:lnTo>
                  <a:lnTo>
                    <a:pt x="2076450" y="457200"/>
                  </a:lnTo>
                  <a:lnTo>
                    <a:pt x="2076450" y="457200"/>
                  </a:lnTo>
                  <a:lnTo>
                    <a:pt x="2051050" y="501650"/>
                  </a:lnTo>
                  <a:lnTo>
                    <a:pt x="1981200" y="565150"/>
                  </a:lnTo>
                  <a:cubicBezTo>
                    <a:pt x="1987898" y="605338"/>
                    <a:pt x="2000425" y="603250"/>
                    <a:pt x="1981200" y="603250"/>
                  </a:cubicBezTo>
                  <a:lnTo>
                    <a:pt x="1981200" y="603250"/>
                  </a:lnTo>
                  <a:lnTo>
                    <a:pt x="1943100" y="647700"/>
                  </a:lnTo>
                  <a:lnTo>
                    <a:pt x="1943100" y="647700"/>
                  </a:lnTo>
                  <a:lnTo>
                    <a:pt x="1911350" y="622300"/>
                  </a:lnTo>
                  <a:lnTo>
                    <a:pt x="1911350" y="622300"/>
                  </a:lnTo>
                  <a:lnTo>
                    <a:pt x="1860550" y="635000"/>
                  </a:lnTo>
                  <a:lnTo>
                    <a:pt x="1828800" y="704850"/>
                  </a:lnTo>
                  <a:lnTo>
                    <a:pt x="1130300" y="704850"/>
                  </a:lnTo>
                  <a:lnTo>
                    <a:pt x="1028700" y="768350"/>
                  </a:lnTo>
                  <a:lnTo>
                    <a:pt x="933450" y="914400"/>
                  </a:lnTo>
                  <a:lnTo>
                    <a:pt x="838200" y="952500"/>
                  </a:lnTo>
                  <a:lnTo>
                    <a:pt x="749300" y="1098550"/>
                  </a:lnTo>
                  <a:lnTo>
                    <a:pt x="368300" y="1098550"/>
                  </a:lnTo>
                  <a:lnTo>
                    <a:pt x="279400" y="1143000"/>
                  </a:lnTo>
                  <a:lnTo>
                    <a:pt x="298450" y="1212850"/>
                  </a:lnTo>
                  <a:lnTo>
                    <a:pt x="317500" y="1276350"/>
                  </a:lnTo>
                  <a:lnTo>
                    <a:pt x="292100" y="1346200"/>
                  </a:lnTo>
                  <a:lnTo>
                    <a:pt x="95250" y="1447800"/>
                  </a:lnTo>
                  <a:lnTo>
                    <a:pt x="0" y="146685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Freihandform 23"/>
            <p:cNvSpPr/>
            <p:nvPr/>
          </p:nvSpPr>
          <p:spPr>
            <a:xfrm>
              <a:off x="3251200" y="2711450"/>
              <a:ext cx="1028700" cy="1885950"/>
            </a:xfrm>
            <a:custGeom>
              <a:avLst/>
              <a:gdLst>
                <a:gd name="connsiteX0" fmla="*/ 1009650 w 1028700"/>
                <a:gd name="connsiteY0" fmla="*/ 0 h 1885950"/>
                <a:gd name="connsiteX1" fmla="*/ 1028700 w 1028700"/>
                <a:gd name="connsiteY1" fmla="*/ 457200 h 1885950"/>
                <a:gd name="connsiteX2" fmla="*/ 1028700 w 1028700"/>
                <a:gd name="connsiteY2" fmla="*/ 457200 h 1885950"/>
                <a:gd name="connsiteX3" fmla="*/ 990600 w 1028700"/>
                <a:gd name="connsiteY3" fmla="*/ 482600 h 1885950"/>
                <a:gd name="connsiteX4" fmla="*/ 1009650 w 1028700"/>
                <a:gd name="connsiteY4" fmla="*/ 539750 h 1885950"/>
                <a:gd name="connsiteX5" fmla="*/ 977900 w 1028700"/>
                <a:gd name="connsiteY5" fmla="*/ 603250 h 1885950"/>
                <a:gd name="connsiteX6" fmla="*/ 952500 w 1028700"/>
                <a:gd name="connsiteY6" fmla="*/ 723900 h 1885950"/>
                <a:gd name="connsiteX7" fmla="*/ 901700 w 1028700"/>
                <a:gd name="connsiteY7" fmla="*/ 787400 h 1885950"/>
                <a:gd name="connsiteX8" fmla="*/ 825500 w 1028700"/>
                <a:gd name="connsiteY8" fmla="*/ 774700 h 1885950"/>
                <a:gd name="connsiteX9" fmla="*/ 793750 w 1028700"/>
                <a:gd name="connsiteY9" fmla="*/ 812800 h 1885950"/>
                <a:gd name="connsiteX10" fmla="*/ 793750 w 1028700"/>
                <a:gd name="connsiteY10" fmla="*/ 812800 h 1885950"/>
                <a:gd name="connsiteX11" fmla="*/ 781050 w 1028700"/>
                <a:gd name="connsiteY11" fmla="*/ 889000 h 1885950"/>
                <a:gd name="connsiteX12" fmla="*/ 781050 w 1028700"/>
                <a:gd name="connsiteY12" fmla="*/ 889000 h 1885950"/>
                <a:gd name="connsiteX13" fmla="*/ 717550 w 1028700"/>
                <a:gd name="connsiteY13" fmla="*/ 876300 h 1885950"/>
                <a:gd name="connsiteX14" fmla="*/ 685800 w 1028700"/>
                <a:gd name="connsiteY14" fmla="*/ 920750 h 1885950"/>
                <a:gd name="connsiteX15" fmla="*/ 685800 w 1028700"/>
                <a:gd name="connsiteY15" fmla="*/ 977900 h 1885950"/>
                <a:gd name="connsiteX16" fmla="*/ 666750 w 1028700"/>
                <a:gd name="connsiteY16" fmla="*/ 1022350 h 1885950"/>
                <a:gd name="connsiteX17" fmla="*/ 622300 w 1028700"/>
                <a:gd name="connsiteY17" fmla="*/ 1022350 h 1885950"/>
                <a:gd name="connsiteX18" fmla="*/ 609600 w 1028700"/>
                <a:gd name="connsiteY18" fmla="*/ 1066800 h 1885950"/>
                <a:gd name="connsiteX19" fmla="*/ 615950 w 1028700"/>
                <a:gd name="connsiteY19" fmla="*/ 1104900 h 1885950"/>
                <a:gd name="connsiteX20" fmla="*/ 641350 w 1028700"/>
                <a:gd name="connsiteY20" fmla="*/ 1149350 h 1885950"/>
                <a:gd name="connsiteX21" fmla="*/ 711200 w 1028700"/>
                <a:gd name="connsiteY21" fmla="*/ 1263650 h 1885950"/>
                <a:gd name="connsiteX22" fmla="*/ 584200 w 1028700"/>
                <a:gd name="connsiteY22" fmla="*/ 1358900 h 1885950"/>
                <a:gd name="connsiteX23" fmla="*/ 558800 w 1028700"/>
                <a:gd name="connsiteY23" fmla="*/ 1409700 h 1885950"/>
                <a:gd name="connsiteX24" fmla="*/ 501650 w 1028700"/>
                <a:gd name="connsiteY24" fmla="*/ 1447800 h 1885950"/>
                <a:gd name="connsiteX25" fmla="*/ 387350 w 1028700"/>
                <a:gd name="connsiteY25" fmla="*/ 1479550 h 1885950"/>
                <a:gd name="connsiteX26" fmla="*/ 787400 w 1028700"/>
                <a:gd name="connsiteY26" fmla="*/ 1492250 h 1885950"/>
                <a:gd name="connsiteX27" fmla="*/ 787400 w 1028700"/>
                <a:gd name="connsiteY27" fmla="*/ 1530350 h 1885950"/>
                <a:gd name="connsiteX28" fmla="*/ 736600 w 1028700"/>
                <a:gd name="connsiteY28" fmla="*/ 1581150 h 1885950"/>
                <a:gd name="connsiteX29" fmla="*/ 679450 w 1028700"/>
                <a:gd name="connsiteY29" fmla="*/ 1606550 h 1885950"/>
                <a:gd name="connsiteX30" fmla="*/ 635000 w 1028700"/>
                <a:gd name="connsiteY30" fmla="*/ 1638300 h 1885950"/>
                <a:gd name="connsiteX31" fmla="*/ 590550 w 1028700"/>
                <a:gd name="connsiteY31" fmla="*/ 1631950 h 1885950"/>
                <a:gd name="connsiteX32" fmla="*/ 539750 w 1028700"/>
                <a:gd name="connsiteY32" fmla="*/ 1663700 h 1885950"/>
                <a:gd name="connsiteX33" fmla="*/ 488950 w 1028700"/>
                <a:gd name="connsiteY33" fmla="*/ 1708150 h 1885950"/>
                <a:gd name="connsiteX34" fmla="*/ 425450 w 1028700"/>
                <a:gd name="connsiteY34" fmla="*/ 1752600 h 1885950"/>
                <a:gd name="connsiteX35" fmla="*/ 349250 w 1028700"/>
                <a:gd name="connsiteY35" fmla="*/ 1758950 h 1885950"/>
                <a:gd name="connsiteX36" fmla="*/ 304800 w 1028700"/>
                <a:gd name="connsiteY36" fmla="*/ 1816100 h 1885950"/>
                <a:gd name="connsiteX37" fmla="*/ 260350 w 1028700"/>
                <a:gd name="connsiteY37" fmla="*/ 1828800 h 1885950"/>
                <a:gd name="connsiteX38" fmla="*/ 266700 w 1028700"/>
                <a:gd name="connsiteY38" fmla="*/ 1885950 h 1885950"/>
                <a:gd name="connsiteX39" fmla="*/ 0 w 1028700"/>
                <a:gd name="connsiteY39" fmla="*/ 1885950 h 188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28700" h="1885950">
                  <a:moveTo>
                    <a:pt x="1009650" y="0"/>
                  </a:moveTo>
                  <a:lnTo>
                    <a:pt x="1028700" y="457200"/>
                  </a:lnTo>
                  <a:lnTo>
                    <a:pt x="1028700" y="457200"/>
                  </a:lnTo>
                  <a:lnTo>
                    <a:pt x="990600" y="482600"/>
                  </a:lnTo>
                  <a:lnTo>
                    <a:pt x="1009650" y="539750"/>
                  </a:lnTo>
                  <a:lnTo>
                    <a:pt x="977900" y="603250"/>
                  </a:lnTo>
                  <a:lnTo>
                    <a:pt x="952500" y="723900"/>
                  </a:lnTo>
                  <a:lnTo>
                    <a:pt x="901700" y="787400"/>
                  </a:lnTo>
                  <a:lnTo>
                    <a:pt x="825500" y="774700"/>
                  </a:lnTo>
                  <a:lnTo>
                    <a:pt x="793750" y="812800"/>
                  </a:lnTo>
                  <a:lnTo>
                    <a:pt x="793750" y="812800"/>
                  </a:lnTo>
                  <a:lnTo>
                    <a:pt x="781050" y="889000"/>
                  </a:lnTo>
                  <a:lnTo>
                    <a:pt x="781050" y="889000"/>
                  </a:lnTo>
                  <a:lnTo>
                    <a:pt x="717550" y="876300"/>
                  </a:lnTo>
                  <a:lnTo>
                    <a:pt x="685800" y="920750"/>
                  </a:lnTo>
                  <a:lnTo>
                    <a:pt x="685800" y="977900"/>
                  </a:lnTo>
                  <a:lnTo>
                    <a:pt x="666750" y="1022350"/>
                  </a:lnTo>
                  <a:lnTo>
                    <a:pt x="622300" y="1022350"/>
                  </a:lnTo>
                  <a:cubicBezTo>
                    <a:pt x="608931" y="1062458"/>
                    <a:pt x="609600" y="1047063"/>
                    <a:pt x="609600" y="1066800"/>
                  </a:cubicBezTo>
                  <a:lnTo>
                    <a:pt x="615950" y="1104900"/>
                  </a:lnTo>
                  <a:lnTo>
                    <a:pt x="641350" y="1149350"/>
                  </a:lnTo>
                  <a:cubicBezTo>
                    <a:pt x="718724" y="1265411"/>
                    <a:pt x="763341" y="1263650"/>
                    <a:pt x="711200" y="1263650"/>
                  </a:cubicBezTo>
                  <a:lnTo>
                    <a:pt x="584200" y="1358900"/>
                  </a:lnTo>
                  <a:lnTo>
                    <a:pt x="558800" y="1409700"/>
                  </a:lnTo>
                  <a:lnTo>
                    <a:pt x="501650" y="1447800"/>
                  </a:lnTo>
                  <a:lnTo>
                    <a:pt x="387350" y="1479550"/>
                  </a:lnTo>
                  <a:lnTo>
                    <a:pt x="787400" y="1492250"/>
                  </a:lnTo>
                  <a:lnTo>
                    <a:pt x="787400" y="1530350"/>
                  </a:lnTo>
                  <a:lnTo>
                    <a:pt x="736600" y="1581150"/>
                  </a:lnTo>
                  <a:cubicBezTo>
                    <a:pt x="698239" y="1611839"/>
                    <a:pt x="718403" y="1606550"/>
                    <a:pt x="679450" y="1606550"/>
                  </a:cubicBezTo>
                  <a:lnTo>
                    <a:pt x="635000" y="1638300"/>
                  </a:lnTo>
                  <a:lnTo>
                    <a:pt x="590550" y="1631950"/>
                  </a:lnTo>
                  <a:lnTo>
                    <a:pt x="539750" y="1663700"/>
                  </a:lnTo>
                  <a:lnTo>
                    <a:pt x="488950" y="1708150"/>
                  </a:lnTo>
                  <a:lnTo>
                    <a:pt x="425450" y="1752600"/>
                  </a:lnTo>
                  <a:lnTo>
                    <a:pt x="349250" y="1758950"/>
                  </a:lnTo>
                  <a:lnTo>
                    <a:pt x="304800" y="1816100"/>
                  </a:lnTo>
                  <a:lnTo>
                    <a:pt x="260350" y="1828800"/>
                  </a:lnTo>
                  <a:lnTo>
                    <a:pt x="266700" y="1885950"/>
                  </a:lnTo>
                  <a:lnTo>
                    <a:pt x="0" y="1885950"/>
                  </a:lnTo>
                </a:path>
              </a:pathLst>
            </a:custGeom>
            <a:ln>
              <a:solidFill>
                <a:srgbClr val="143C7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5" name="Bild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69" y="4387753"/>
            <a:ext cx="507731" cy="267227"/>
          </a:xfrm>
          <a:prstGeom prst="rect">
            <a:avLst/>
          </a:prstGeom>
        </p:spPr>
      </p:pic>
      <p:pic>
        <p:nvPicPr>
          <p:cNvPr id="56" name="Bild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225" y="2175433"/>
            <a:ext cx="507731" cy="26722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28" name="Gruppierung 4"/>
          <p:cNvGrpSpPr/>
          <p:nvPr/>
        </p:nvGrpSpPr>
        <p:grpSpPr>
          <a:xfrm>
            <a:off x="2578940" y="914149"/>
            <a:ext cx="3127184" cy="1228196"/>
            <a:chOff x="2717798" y="3916484"/>
            <a:chExt cx="4476791" cy="1228196"/>
          </a:xfrm>
        </p:grpSpPr>
        <p:sp>
          <p:nvSpPr>
            <p:cNvPr id="29" name="Textfeld 28"/>
            <p:cNvSpPr txBox="1"/>
            <p:nvPr/>
          </p:nvSpPr>
          <p:spPr>
            <a:xfrm>
              <a:off x="2717798" y="3916484"/>
              <a:ext cx="3090767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05. Juli 1777: Briten erobern Fort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Ticonderoga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0" name="Gerade Verbindung mit Pfeil 29"/>
            <p:cNvCxnSpPr>
              <a:stCxn id="29" idx="2"/>
            </p:cNvCxnSpPr>
            <p:nvPr/>
          </p:nvCxnSpPr>
          <p:spPr>
            <a:xfrm rot="16200000" flipH="1">
              <a:off x="5376397" y="3326488"/>
              <a:ext cx="704977" cy="2931407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ung 10"/>
          <p:cNvGrpSpPr/>
          <p:nvPr/>
        </p:nvGrpSpPr>
        <p:grpSpPr>
          <a:xfrm>
            <a:off x="1244599" y="1692227"/>
            <a:ext cx="3994103" cy="1607944"/>
            <a:chOff x="2717798" y="3916484"/>
            <a:chExt cx="5225995" cy="1607944"/>
          </a:xfrm>
        </p:grpSpPr>
        <p:sp>
          <p:nvSpPr>
            <p:cNvPr id="32" name="Textfeld 31"/>
            <p:cNvSpPr txBox="1"/>
            <p:nvPr/>
          </p:nvSpPr>
          <p:spPr>
            <a:xfrm>
              <a:off x="2717798" y="3916484"/>
              <a:ext cx="2824897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26. Sep. 1777: Briten erobern Philadelphia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33" name="Gerade Verbindung mit Pfeil 32"/>
            <p:cNvCxnSpPr>
              <a:endCxn id="32" idx="3"/>
            </p:cNvCxnSpPr>
            <p:nvPr/>
          </p:nvCxnSpPr>
          <p:spPr>
            <a:xfrm rot="10800000">
              <a:off x="5542696" y="4178095"/>
              <a:ext cx="2401097" cy="1346333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ierung 13"/>
          <p:cNvGrpSpPr/>
          <p:nvPr/>
        </p:nvGrpSpPr>
        <p:grpSpPr>
          <a:xfrm>
            <a:off x="5647950" y="862018"/>
            <a:ext cx="3352801" cy="1353428"/>
            <a:chOff x="3817319" y="3547152"/>
            <a:chExt cx="3290171" cy="1353428"/>
          </a:xfrm>
        </p:grpSpPr>
        <p:sp>
          <p:nvSpPr>
            <p:cNvPr id="35" name="Textfeld 34"/>
            <p:cNvSpPr txBox="1"/>
            <p:nvPr/>
          </p:nvSpPr>
          <p:spPr>
            <a:xfrm>
              <a:off x="3817319" y="3547152"/>
              <a:ext cx="3290171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16. Aug. – 07. Okt. 1777: Amerikanische Erfolge in den Schlachten von Saratoga, die als Wendepunkt des Krieges gelten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36" name="Gerade Verbindung mit Pfeil 35"/>
            <p:cNvCxnSpPr>
              <a:stCxn id="35" idx="2"/>
            </p:cNvCxnSpPr>
            <p:nvPr/>
          </p:nvCxnSpPr>
          <p:spPr>
            <a:xfrm rot="5400000">
              <a:off x="4391318" y="3829493"/>
              <a:ext cx="614764" cy="1527410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pierung 16"/>
          <p:cNvGrpSpPr/>
          <p:nvPr/>
        </p:nvGrpSpPr>
        <p:grpSpPr>
          <a:xfrm>
            <a:off x="5603450" y="3571002"/>
            <a:ext cx="2794001" cy="1229527"/>
            <a:chOff x="2717798" y="3425621"/>
            <a:chExt cx="3655748" cy="1229527"/>
          </a:xfrm>
        </p:grpSpPr>
        <p:sp>
          <p:nvSpPr>
            <p:cNvPr id="38" name="Textfeld 37"/>
            <p:cNvSpPr txBox="1"/>
            <p:nvPr/>
          </p:nvSpPr>
          <p:spPr>
            <a:xfrm>
              <a:off x="2717798" y="3916484"/>
              <a:ext cx="3655748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06. Feb. 1778: Mit französisch-amerikanischem Bündnis wird die britische Seeherrschaft bedroht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39" name="Gerade Verbindung mit Pfeil 38"/>
            <p:cNvCxnSpPr>
              <a:endCxn id="38" idx="0"/>
            </p:cNvCxnSpPr>
            <p:nvPr/>
          </p:nvCxnSpPr>
          <p:spPr>
            <a:xfrm rot="5400000">
              <a:off x="4574426" y="3396868"/>
              <a:ext cx="490864" cy="548369"/>
            </a:xfrm>
            <a:prstGeom prst="straightConnector1">
              <a:avLst/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ierung 19"/>
          <p:cNvGrpSpPr/>
          <p:nvPr/>
        </p:nvGrpSpPr>
        <p:grpSpPr>
          <a:xfrm>
            <a:off x="139701" y="2940338"/>
            <a:ext cx="4396135" cy="1407504"/>
            <a:chOff x="2717798" y="3916484"/>
            <a:chExt cx="4162944" cy="1407504"/>
          </a:xfrm>
        </p:grpSpPr>
        <p:sp>
          <p:nvSpPr>
            <p:cNvPr id="41" name="Textfeld 40"/>
            <p:cNvSpPr txBox="1"/>
            <p:nvPr/>
          </p:nvSpPr>
          <p:spPr>
            <a:xfrm>
              <a:off x="2717798" y="3916484"/>
              <a:ext cx="3090767" cy="7386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660032"/>
                  </a:solidFill>
                </a:rPr>
                <a:t>Dez. 1778 – Aug. 1780: Erfolgreiche britische Kampagne in den südlichen Staaten ohne entscheidenden Sieg</a:t>
              </a:r>
              <a:endParaRPr lang="de-DE" sz="1400" dirty="0">
                <a:solidFill>
                  <a:srgbClr val="660032"/>
                </a:solidFill>
              </a:endParaRPr>
            </a:p>
          </p:txBody>
        </p:sp>
        <p:cxnSp>
          <p:nvCxnSpPr>
            <p:cNvPr id="42" name="Gerade Verbindung mit Pfeil 41"/>
            <p:cNvCxnSpPr>
              <a:endCxn id="41" idx="3"/>
            </p:cNvCxnSpPr>
            <p:nvPr/>
          </p:nvCxnSpPr>
          <p:spPr>
            <a:xfrm rot="10800000">
              <a:off x="5808566" y="4285817"/>
              <a:ext cx="1072176" cy="1038171"/>
            </a:xfrm>
            <a:prstGeom prst="straightConnector1">
              <a:avLst/>
            </a:prstGeom>
            <a:ln w="12700" cap="flat" cmpd="sng" algn="ctr">
              <a:solidFill>
                <a:srgbClr val="66003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ierung 22"/>
          <p:cNvGrpSpPr/>
          <p:nvPr/>
        </p:nvGrpSpPr>
        <p:grpSpPr>
          <a:xfrm>
            <a:off x="699340" y="3920481"/>
            <a:ext cx="4437764" cy="1750875"/>
            <a:chOff x="2661100" y="3332592"/>
            <a:chExt cx="3648673" cy="1750875"/>
          </a:xfrm>
        </p:grpSpPr>
        <p:sp>
          <p:nvSpPr>
            <p:cNvPr id="44" name="Textfeld 43"/>
            <p:cNvSpPr txBox="1"/>
            <p:nvPr/>
          </p:nvSpPr>
          <p:spPr>
            <a:xfrm>
              <a:off x="2661100" y="4129360"/>
              <a:ext cx="3090766" cy="95410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143C78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05. Sep. – 19. Okt 1781: Amerikanisch-französische Streitkräfte siegen entscheidend in der Seeschlacht von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Chesapeake</a:t>
              </a:r>
              <a:r>
                <a:rPr lang="de-DE" sz="1400" dirty="0" smtClean="0">
                  <a:solidFill>
                    <a:srgbClr val="143C78"/>
                  </a:solidFill>
                </a:rPr>
                <a:t> Bay &amp; der Schlacht von Yorktown</a:t>
              </a:r>
              <a:endParaRPr lang="de-DE" sz="1400" dirty="0">
                <a:solidFill>
                  <a:srgbClr val="143C78"/>
                </a:solidFill>
              </a:endParaRPr>
            </a:p>
          </p:txBody>
        </p:sp>
        <p:cxnSp>
          <p:nvCxnSpPr>
            <p:cNvPr id="45" name="Gerade Verbindung mit Pfeil 37"/>
            <p:cNvCxnSpPr/>
            <p:nvPr/>
          </p:nvCxnSpPr>
          <p:spPr>
            <a:xfrm rot="5400000">
              <a:off x="5393908" y="3690550"/>
              <a:ext cx="1273824" cy="557907"/>
            </a:xfrm>
            <a:prstGeom prst="bentConnector3">
              <a:avLst>
                <a:gd name="adj1" fmla="val 100847"/>
              </a:avLst>
            </a:pr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ierung 28"/>
          <p:cNvGrpSpPr/>
          <p:nvPr/>
        </p:nvGrpSpPr>
        <p:grpSpPr>
          <a:xfrm>
            <a:off x="5270500" y="4800600"/>
            <a:ext cx="3606801" cy="1396544"/>
            <a:chOff x="1089328" y="3258604"/>
            <a:chExt cx="4719239" cy="1396544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7" name="Textfeld 46"/>
            <p:cNvSpPr txBox="1"/>
            <p:nvPr/>
          </p:nvSpPr>
          <p:spPr>
            <a:xfrm>
              <a:off x="1089328" y="3916484"/>
              <a:ext cx="4719239" cy="738664"/>
            </a:xfrm>
            <a:prstGeom prst="rect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chemeClr val="bg1"/>
                  </a:solidFill>
                </a:rPr>
                <a:t>03. Sep. 1783: Durch den Frieden von Paris endet der Krieg &amp; Großbritannien erkennt die Unabhängigkeit der 13 Kolonien an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48" name="Gerade Verbindung mit Pfeil 47"/>
            <p:cNvCxnSpPr>
              <a:endCxn id="47" idx="0"/>
            </p:cNvCxnSpPr>
            <p:nvPr/>
          </p:nvCxnSpPr>
          <p:spPr>
            <a:xfrm rot="10800000" flipV="1">
              <a:off x="3448948" y="3258604"/>
              <a:ext cx="2359616" cy="657880"/>
            </a:xfrm>
            <a:prstGeom prst="straightConnector1">
              <a:avLst/>
            </a:prstGeom>
            <a:grpFill/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arrow" w="med" len="med"/>
              <a:tailEnd type="none" w="med" len="med"/>
            </a:ln>
            <a:effectLst>
              <a:outerShdw blurRad="50800" dist="12700" dir="8100000" sy="-23000" kx="800400" algn="br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Gerade Verbindung mit Pfeil 48"/>
          <p:cNvCxnSpPr/>
          <p:nvPr/>
        </p:nvCxnSpPr>
        <p:spPr>
          <a:xfrm rot="10800000">
            <a:off x="7038976" y="3386902"/>
            <a:ext cx="834974" cy="1588"/>
          </a:xfrm>
          <a:prstGeom prst="straightConnector1">
            <a:avLst/>
          </a:prstGeom>
          <a:ln w="12700" cap="flat" cmpd="sng" algn="ctr">
            <a:solidFill>
              <a:srgbClr val="143C78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Bild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748" y="3183801"/>
            <a:ext cx="597052" cy="398034"/>
          </a:xfrm>
          <a:prstGeom prst="rect">
            <a:avLst/>
          </a:prstGeom>
        </p:spPr>
      </p:pic>
      <p:pic>
        <p:nvPicPr>
          <p:cNvPr id="51" name="Bild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807" y="3226469"/>
            <a:ext cx="609644" cy="320865"/>
          </a:xfrm>
          <a:prstGeom prst="rect">
            <a:avLst/>
          </a:prstGeom>
        </p:spPr>
      </p:pic>
      <p:cxnSp>
        <p:nvCxnSpPr>
          <p:cNvPr id="52" name="Gerade Verbindung mit Pfeil 51"/>
          <p:cNvCxnSpPr/>
          <p:nvPr/>
        </p:nvCxnSpPr>
        <p:spPr>
          <a:xfrm rot="5400000" flipH="1" flipV="1">
            <a:off x="4394936" y="4209056"/>
            <a:ext cx="529245" cy="247444"/>
          </a:xfrm>
          <a:prstGeom prst="straightConnector1">
            <a:avLst/>
          </a:prstGeom>
          <a:ln w="12700" cap="flat" cmpd="sng" algn="ctr">
            <a:solidFill>
              <a:srgbClr val="660032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9"/>
            <a:ext cx="4864100" cy="2367382"/>
          </a:xfrm>
        </p:spPr>
        <p:txBody>
          <a:bodyPr/>
          <a:lstStyle/>
          <a:p>
            <a:r>
              <a:rPr lang="de-DE" dirty="0" smtClean="0"/>
              <a:t>Gründung der Vereinigten Staaten von Amerika</a:t>
            </a:r>
          </a:p>
          <a:p>
            <a:endParaRPr lang="de-DE" dirty="0" smtClean="0"/>
          </a:p>
          <a:p>
            <a:r>
              <a:rPr lang="de-DE" dirty="0" smtClean="0"/>
              <a:t>Weitere Entwicklung der USA in politischer, gesellschaftlicher &amp; territorialer Hinsicht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90" y="3582371"/>
            <a:ext cx="2519366" cy="1511621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690" y="972718"/>
            <a:ext cx="2519366" cy="1325982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57199" y="2564544"/>
            <a:ext cx="8229600" cy="915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Amerikanische Revolution ist der Vorreiter für weitere Revolutionen, insb. die Französische Revolution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3530756" y="3518871"/>
            <a:ext cx="5308444" cy="180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Ca. 50'000 Loyalisten fliehen in die britischen Kolonien im heutigen Canada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Nach anfänglichem Schock reformiert Großbritannien den politischen &amp; administrativen Bereich &amp; baut das Zweite Empire insb. in Asien auf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711</Words>
  <Application>Microsoft Macintosh PowerPoint</Application>
  <PresentationFormat>Bildschirmpräsentation (4:3)</PresentationFormat>
  <Paragraphs>85</Paragraphs>
  <Slides>9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Office-Design</vt:lpstr>
      <vt:lpstr>Geschichte in fünf Amerikanische Revolution (1765 – 1783)</vt:lpstr>
      <vt:lpstr>Überblick</vt:lpstr>
      <vt:lpstr>Hintergrund</vt:lpstr>
      <vt:lpstr>Verlauf</vt:lpstr>
      <vt:lpstr>Verlauf</vt:lpstr>
      <vt:lpstr>Verlauf</vt:lpstr>
      <vt:lpstr>Verlauf</vt:lpstr>
      <vt:lpstr>Folgen</vt:lpstr>
      <vt:lpstr>Folie 9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224</cp:revision>
  <dcterms:created xsi:type="dcterms:W3CDTF">2015-02-24T23:45:45Z</dcterms:created>
  <dcterms:modified xsi:type="dcterms:W3CDTF">2015-02-24T23:47:11Z</dcterms:modified>
</cp:coreProperties>
</file>