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8" r:id="rId3"/>
    <p:sldId id="269" r:id="rId4"/>
    <p:sldId id="289" r:id="rId5"/>
    <p:sldId id="286" r:id="rId6"/>
    <p:sldId id="290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872" y="-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201488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Der Dreißigjährige Krieg</a:t>
            </a:r>
            <a:br>
              <a:rPr lang="de-DE" dirty="0" smtClean="0">
                <a:solidFill>
                  <a:srgbClr val="660032"/>
                </a:solidFill>
              </a:rPr>
            </a:br>
            <a:r>
              <a:rPr lang="de-DE" dirty="0" smtClean="0">
                <a:solidFill>
                  <a:srgbClr val="660032"/>
                </a:solidFill>
              </a:rPr>
              <a:t>Schwedischer Krieg: 1630 – 1635</a:t>
            </a:r>
            <a:endParaRPr lang="de-DE" dirty="0">
              <a:solidFill>
                <a:srgbClr val="660032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79222" y="4261556"/>
            <a:ext cx="577708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e-DE" b="1" dirty="0" smtClean="0">
                <a:solidFill>
                  <a:srgbClr val="143C78"/>
                </a:solidFill>
              </a:rPr>
              <a:t>Die gesamte Serie: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Krieg im Überblick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Prager Fenstersturz &amp; der Böhmisch-Pfälzer Krieg – 1618-1623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</a:t>
            </a:r>
            <a:r>
              <a:rPr lang="de-DE" sz="1400" dirty="0" err="1" smtClean="0">
                <a:solidFill>
                  <a:srgbClr val="143C78"/>
                </a:solidFill>
              </a:rPr>
              <a:t>Dänisch-Niedersächsiche</a:t>
            </a:r>
            <a:r>
              <a:rPr lang="de-DE" sz="1400" dirty="0" smtClean="0">
                <a:solidFill>
                  <a:srgbClr val="143C78"/>
                </a:solidFill>
              </a:rPr>
              <a:t> Krieg – 1623-1629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660032"/>
                </a:solidFill>
              </a:rPr>
              <a:t>Der Schwedische Krieg – 1630-1635</a:t>
            </a:r>
          </a:p>
          <a:p>
            <a:pPr algn="ctr">
              <a:spcAft>
                <a:spcPts val="600"/>
              </a:spcAft>
            </a:pPr>
            <a:r>
              <a:rPr lang="de-DE" sz="1400" dirty="0" smtClean="0">
                <a:solidFill>
                  <a:srgbClr val="143C78"/>
                </a:solidFill>
              </a:rPr>
              <a:t>Der Schwedisch-Französische Krieg &amp; der Westfälische Frieden (1635-1648)</a:t>
            </a:r>
            <a:endParaRPr lang="de-DE" sz="1400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1630 – 1635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Heiliges Römisches Reich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Gustav II Adolf landet auf Usedom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Prager Frieden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6274832" y="3204548"/>
            <a:ext cx="248422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Wallenstein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(24. Sep. 1583 – 25. Feb. 1634)</a:t>
            </a:r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1013" y="3106202"/>
            <a:ext cx="759006" cy="1299639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280019" y="4498534"/>
            <a:ext cx="26811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Johann ’t </a:t>
            </a:r>
            <a:r>
              <a:rPr lang="de-DE" sz="1400" dirty="0" err="1" smtClean="0">
                <a:solidFill>
                  <a:srgbClr val="143C78"/>
                </a:solidFill>
              </a:rPr>
              <a:t>Serclaes</a:t>
            </a:r>
            <a:r>
              <a:rPr lang="de-DE" sz="1400" dirty="0" smtClean="0">
                <a:solidFill>
                  <a:srgbClr val="143C78"/>
                </a:solidFill>
              </a:rPr>
              <a:t> von Tilly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(Feb. 1559 – 30. Apr. 1632)</a:t>
            </a: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87" y="4498534"/>
            <a:ext cx="748632" cy="1004804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6762" y="1452381"/>
            <a:ext cx="772225" cy="1059396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6280019" y="1452381"/>
            <a:ext cx="248422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Gustav II Adolf von Schweden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(19. Dez. 1594 – 16. Nov. 1632)</a:t>
            </a:r>
          </a:p>
        </p:txBody>
      </p:sp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972717"/>
            <a:ext cx="5017913" cy="2782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Höhepunkt der kaiserlichen / Habsburger &amp; katholischen Macht, insb. durch Gebietsgewinne</a:t>
            </a:r>
          </a:p>
          <a:p>
            <a:endParaRPr lang="de-DE" dirty="0" smtClean="0"/>
          </a:p>
          <a:p>
            <a:r>
              <a:rPr lang="de-DE" sz="1600" dirty="0" smtClean="0"/>
              <a:t>Schwache &amp; gedemütigte Situation der protestantischen Seite</a:t>
            </a:r>
          </a:p>
          <a:p>
            <a:endParaRPr lang="de-DE" dirty="0" smtClean="0"/>
          </a:p>
          <a:p>
            <a:r>
              <a:rPr lang="de-DE" sz="1600" dirty="0" smtClean="0"/>
              <a:t>Starker Freiheits- &amp; Widerstandswill</a:t>
            </a:r>
            <a:r>
              <a:rPr lang="de-DE" dirty="0" smtClean="0"/>
              <a:t>e der protestantischen Seite</a:t>
            </a:r>
            <a:endParaRPr lang="de-DE" sz="1600" dirty="0" smtClean="0"/>
          </a:p>
          <a:p>
            <a:endParaRPr lang="de-DE" dirty="0" smtClean="0"/>
          </a:p>
          <a:p>
            <a:r>
              <a:rPr lang="de-DE" dirty="0" smtClean="0"/>
              <a:t>Schweden strebt nach europäischer Großmachtstellung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57199" y="1057022"/>
            <a:ext cx="8218800" cy="4535559"/>
          </a:xfrm>
          <a:prstGeom prst="rect">
            <a:avLst/>
          </a:prstGeom>
          <a:ln w="127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73" name="Gerade Verbindung 72"/>
          <p:cNvCxnSpPr/>
          <p:nvPr/>
        </p:nvCxnSpPr>
        <p:spPr>
          <a:xfrm flipV="1">
            <a:off x="5651500" y="2961199"/>
            <a:ext cx="967383" cy="48891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flipV="1">
            <a:off x="1932804" y="34020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135"/>
          <p:cNvCxnSpPr/>
          <p:nvPr/>
        </p:nvCxnSpPr>
        <p:spPr>
          <a:xfrm flipV="1">
            <a:off x="3197160" y="3254951"/>
            <a:ext cx="1438340" cy="79169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6" name="Freihandform 65"/>
          <p:cNvSpPr/>
          <p:nvPr/>
        </p:nvSpPr>
        <p:spPr>
          <a:xfrm>
            <a:off x="4635500" y="4660900"/>
            <a:ext cx="292100" cy="12700"/>
          </a:xfrm>
          <a:custGeom>
            <a:avLst/>
            <a:gdLst>
              <a:gd name="connsiteX0" fmla="*/ 0 w 292100"/>
              <a:gd name="connsiteY0" fmla="*/ 0 h 12700"/>
              <a:gd name="connsiteX1" fmla="*/ 292100 w 292100"/>
              <a:gd name="connsiteY1" fmla="*/ 12700 h 1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2100" h="12700">
                <a:moveTo>
                  <a:pt x="0" y="0"/>
                </a:moveTo>
                <a:lnTo>
                  <a:pt x="292100" y="12700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Freihandform 66"/>
          <p:cNvSpPr/>
          <p:nvPr/>
        </p:nvSpPr>
        <p:spPr>
          <a:xfrm>
            <a:off x="889000" y="5016500"/>
            <a:ext cx="1435100" cy="304800"/>
          </a:xfrm>
          <a:custGeom>
            <a:avLst/>
            <a:gdLst>
              <a:gd name="connsiteX0" fmla="*/ 1435100 w 1435100"/>
              <a:gd name="connsiteY0" fmla="*/ 304800 h 304800"/>
              <a:gd name="connsiteX1" fmla="*/ 0 w 1435100"/>
              <a:gd name="connsiteY1" fmla="*/ 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100" h="304800">
                <a:moveTo>
                  <a:pt x="1435100" y="304800"/>
                </a:moveTo>
                <a:lnTo>
                  <a:pt x="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Textfeld 69"/>
          <p:cNvSpPr txBox="1"/>
          <p:nvPr/>
        </p:nvSpPr>
        <p:spPr>
          <a:xfrm>
            <a:off x="457199" y="528480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Spanien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7" name="Textfeld 76"/>
          <p:cNvSpPr txBox="1"/>
          <p:nvPr/>
        </p:nvSpPr>
        <p:spPr>
          <a:xfrm>
            <a:off x="584199" y="2284511"/>
            <a:ext cx="113030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England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5930900" y="3599523"/>
            <a:ext cx="144000" cy="144000"/>
          </a:xfrm>
          <a:prstGeom prst="ellipse">
            <a:avLst/>
          </a:prstGeom>
          <a:noFill/>
          <a:ln w="3175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371149" y="2852782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8" name="Oval 87"/>
          <p:cNvSpPr/>
          <p:nvPr/>
        </p:nvSpPr>
        <p:spPr>
          <a:xfrm>
            <a:off x="4982700" y="5341292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9" name="Textfeld 88"/>
          <p:cNvSpPr txBox="1"/>
          <p:nvPr/>
        </p:nvSpPr>
        <p:spPr>
          <a:xfrm>
            <a:off x="5088600" y="5245215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de-DE" sz="1400" dirty="0" smtClean="0">
                <a:solidFill>
                  <a:srgbClr val="143C78"/>
                </a:solidFill>
              </a:rPr>
              <a:t>Rom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>
            <a:off x="5930900" y="3599523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uppierung 36"/>
          <p:cNvGrpSpPr/>
          <p:nvPr/>
        </p:nvGrpSpPr>
        <p:grpSpPr>
          <a:xfrm>
            <a:off x="1590338" y="3400290"/>
            <a:ext cx="1168400" cy="426377"/>
            <a:chOff x="5422900" y="3599523"/>
            <a:chExt cx="1168400" cy="426377"/>
          </a:xfrm>
          <a:noFill/>
        </p:grpSpPr>
        <p:sp>
          <p:nvSpPr>
            <p:cNvPr id="38" name="Oval 37"/>
            <p:cNvSpPr/>
            <p:nvPr/>
          </p:nvSpPr>
          <p:spPr>
            <a:xfrm>
              <a:off x="5930900" y="3599523"/>
              <a:ext cx="144000" cy="144000"/>
            </a:xfrm>
            <a:prstGeom prst="ellipse">
              <a:avLst/>
            </a:prstGeom>
            <a:grp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143C78"/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422900" y="3718123"/>
              <a:ext cx="1168400" cy="30777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400" dirty="0" smtClean="0">
                  <a:solidFill>
                    <a:srgbClr val="143C78"/>
                  </a:solidFill>
                </a:rPr>
                <a:t>Paris</a:t>
              </a:r>
              <a:endParaRPr lang="de-DE" sz="1400" dirty="0">
                <a:solidFill>
                  <a:srgbClr val="143C78"/>
                </a:solidFill>
              </a:endParaRPr>
            </a:p>
          </p:txBody>
        </p:sp>
      </p:grpSp>
      <p:sp>
        <p:nvSpPr>
          <p:cNvPr id="40" name="Oval 39"/>
          <p:cNvSpPr/>
          <p:nvPr/>
        </p:nvSpPr>
        <p:spPr>
          <a:xfrm>
            <a:off x="2098338" y="3400290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739450" y="2029575"/>
            <a:ext cx="1912050" cy="99543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/>
          <p:cNvCxnSpPr/>
          <p:nvPr/>
        </p:nvCxnSpPr>
        <p:spPr>
          <a:xfrm flipV="1">
            <a:off x="3711228" y="2228067"/>
            <a:ext cx="2372103" cy="1222050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46"/>
          <p:cNvCxnSpPr/>
          <p:nvPr/>
        </p:nvCxnSpPr>
        <p:spPr>
          <a:xfrm flipV="1">
            <a:off x="3739450" y="2029575"/>
            <a:ext cx="1121757" cy="56271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48"/>
          <p:cNvCxnSpPr/>
          <p:nvPr/>
        </p:nvCxnSpPr>
        <p:spPr>
          <a:xfrm flipV="1">
            <a:off x="4861207" y="2592288"/>
            <a:ext cx="1395793" cy="773164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721714" y="3365453"/>
            <a:ext cx="1564081" cy="8522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115"/>
          <p:cNvCxnSpPr/>
          <p:nvPr/>
        </p:nvCxnSpPr>
        <p:spPr>
          <a:xfrm flipV="1">
            <a:off x="6511571" y="2970017"/>
            <a:ext cx="1087967" cy="548873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116"/>
          <p:cNvCxnSpPr/>
          <p:nvPr/>
        </p:nvCxnSpPr>
        <p:spPr>
          <a:xfrm flipV="1">
            <a:off x="5967588" y="3477028"/>
            <a:ext cx="1631950" cy="863395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117"/>
          <p:cNvCxnSpPr/>
          <p:nvPr/>
        </p:nvCxnSpPr>
        <p:spPr>
          <a:xfrm flipV="1">
            <a:off x="6038900" y="3894246"/>
            <a:ext cx="1713038" cy="84990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127"/>
          <p:cNvCxnSpPr/>
          <p:nvPr/>
        </p:nvCxnSpPr>
        <p:spPr>
          <a:xfrm flipV="1">
            <a:off x="3353505" y="3875397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128"/>
          <p:cNvCxnSpPr/>
          <p:nvPr/>
        </p:nvCxnSpPr>
        <p:spPr>
          <a:xfrm flipV="1">
            <a:off x="3610384" y="3940640"/>
            <a:ext cx="660400" cy="385672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Gerade Verbindung 132"/>
          <p:cNvCxnSpPr/>
          <p:nvPr/>
        </p:nvCxnSpPr>
        <p:spPr>
          <a:xfrm flipV="1">
            <a:off x="4432300" y="2996782"/>
            <a:ext cx="1642600" cy="897465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Gerade Verbindung 136"/>
          <p:cNvCxnSpPr/>
          <p:nvPr/>
        </p:nvCxnSpPr>
        <p:spPr>
          <a:xfrm flipV="1">
            <a:off x="3044760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Gerade Verbindung 138"/>
          <p:cNvCxnSpPr/>
          <p:nvPr/>
        </p:nvCxnSpPr>
        <p:spPr>
          <a:xfrm flipV="1">
            <a:off x="2689654" y="2642076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141"/>
          <p:cNvCxnSpPr/>
          <p:nvPr/>
        </p:nvCxnSpPr>
        <p:spPr>
          <a:xfrm flipV="1">
            <a:off x="3154827" y="4340423"/>
            <a:ext cx="317989" cy="206986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Gerade Verbindung 144"/>
          <p:cNvCxnSpPr/>
          <p:nvPr/>
        </p:nvCxnSpPr>
        <p:spPr>
          <a:xfrm flipV="1">
            <a:off x="3493000" y="4096455"/>
            <a:ext cx="1009857" cy="622300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Gerade Verbindung 147"/>
          <p:cNvCxnSpPr/>
          <p:nvPr/>
        </p:nvCxnSpPr>
        <p:spPr>
          <a:xfrm flipV="1">
            <a:off x="4341339" y="3875397"/>
            <a:ext cx="1859969" cy="1007972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ihandform 47"/>
          <p:cNvSpPr/>
          <p:nvPr/>
        </p:nvSpPr>
        <p:spPr>
          <a:xfrm>
            <a:off x="3943350" y="1898650"/>
            <a:ext cx="476250" cy="44450"/>
          </a:xfrm>
          <a:custGeom>
            <a:avLst/>
            <a:gdLst>
              <a:gd name="connsiteX0" fmla="*/ 0 w 476250"/>
              <a:gd name="connsiteY0" fmla="*/ 25400 h 44450"/>
              <a:gd name="connsiteX1" fmla="*/ 120650 w 476250"/>
              <a:gd name="connsiteY1" fmla="*/ 44450 h 44450"/>
              <a:gd name="connsiteX2" fmla="*/ 476250 w 476250"/>
              <a:gd name="connsiteY2" fmla="*/ 0 h 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44450">
                <a:moveTo>
                  <a:pt x="0" y="25400"/>
                </a:moveTo>
                <a:lnTo>
                  <a:pt x="120650" y="44450"/>
                </a:lnTo>
                <a:lnTo>
                  <a:pt x="476250" y="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9" name="Gerade Verbindung 148"/>
          <p:cNvCxnSpPr/>
          <p:nvPr/>
        </p:nvCxnSpPr>
        <p:spPr>
          <a:xfrm flipV="1">
            <a:off x="3812101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Gerade Verbindung 149"/>
          <p:cNvCxnSpPr/>
          <p:nvPr/>
        </p:nvCxnSpPr>
        <p:spPr>
          <a:xfrm flipV="1">
            <a:off x="4670747" y="1085244"/>
            <a:ext cx="1183953" cy="613899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150"/>
          <p:cNvCxnSpPr/>
          <p:nvPr/>
        </p:nvCxnSpPr>
        <p:spPr>
          <a:xfrm flipV="1">
            <a:off x="1337311" y="3125271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Gerade Verbindung 152"/>
          <p:cNvCxnSpPr/>
          <p:nvPr/>
        </p:nvCxnSpPr>
        <p:spPr>
          <a:xfrm flipV="1">
            <a:off x="1904582" y="3927599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153"/>
          <p:cNvCxnSpPr/>
          <p:nvPr/>
        </p:nvCxnSpPr>
        <p:spPr>
          <a:xfrm flipV="1">
            <a:off x="1932804" y="4605527"/>
            <a:ext cx="986789" cy="525528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154"/>
          <p:cNvCxnSpPr/>
          <p:nvPr/>
        </p:nvCxnSpPr>
        <p:spPr>
          <a:xfrm flipV="1">
            <a:off x="4721714" y="4995151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156"/>
          <p:cNvCxnSpPr/>
          <p:nvPr/>
        </p:nvCxnSpPr>
        <p:spPr>
          <a:xfrm flipV="1">
            <a:off x="6201308" y="2027766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157"/>
          <p:cNvCxnSpPr/>
          <p:nvPr/>
        </p:nvCxnSpPr>
        <p:spPr>
          <a:xfrm flipV="1">
            <a:off x="6591300" y="2315927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158"/>
          <p:cNvCxnSpPr/>
          <p:nvPr/>
        </p:nvCxnSpPr>
        <p:spPr>
          <a:xfrm flipV="1">
            <a:off x="6831007" y="2719958"/>
            <a:ext cx="535859" cy="326149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6699250" y="2284511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Polen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395139" y="1463873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Dänemark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89895" y="4090654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Frankreich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66" name="Textfeld 165"/>
          <p:cNvSpPr txBox="1"/>
          <p:nvPr/>
        </p:nvSpPr>
        <p:spPr>
          <a:xfrm>
            <a:off x="5263225" y="5592581"/>
            <a:ext cx="3426885" cy="523220"/>
          </a:xfrm>
          <a:prstGeom prst="rect">
            <a:avLst/>
          </a:prstGeom>
          <a:solidFill>
            <a:schemeClr val="bg1"/>
          </a:solidFill>
          <a:ln>
            <a:solidFill>
              <a:srgbClr val="143C78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143C78"/>
                </a:solidFill>
              </a:rPr>
              <a:t>Konfessionen:	</a:t>
            </a:r>
            <a:r>
              <a:rPr lang="de-DE" sz="1400" dirty="0" smtClean="0">
                <a:solidFill>
                  <a:srgbClr val="FF99CB"/>
                </a:solidFill>
              </a:rPr>
              <a:t>Protestantisch dominiert</a:t>
            </a:r>
          </a:p>
          <a:p>
            <a:r>
              <a:rPr lang="de-DE" sz="1400" dirty="0" smtClean="0">
                <a:solidFill>
                  <a:srgbClr val="A5C3FF"/>
                </a:solidFill>
              </a:rPr>
              <a:t>			Katholisch dominiert</a:t>
            </a:r>
            <a:endParaRPr lang="de-DE" sz="1400" dirty="0">
              <a:solidFill>
                <a:srgbClr val="A5C3FF"/>
              </a:solidFill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4686300" y="4950138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Kirchenstaat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5" name="Freihandform 64"/>
          <p:cNvSpPr/>
          <p:nvPr/>
        </p:nvSpPr>
        <p:spPr>
          <a:xfrm>
            <a:off x="4432300" y="1771650"/>
            <a:ext cx="2266950" cy="3524250"/>
          </a:xfrm>
          <a:custGeom>
            <a:avLst/>
            <a:gdLst>
              <a:gd name="connsiteX0" fmla="*/ 2019300 w 2266950"/>
              <a:gd name="connsiteY0" fmla="*/ 0 h 3149600"/>
              <a:gd name="connsiteX1" fmla="*/ 1435100 w 2266950"/>
              <a:gd name="connsiteY1" fmla="*/ 628650 h 3149600"/>
              <a:gd name="connsiteX2" fmla="*/ 2241550 w 2266950"/>
              <a:gd name="connsiteY2" fmla="*/ 1168400 h 3149600"/>
              <a:gd name="connsiteX3" fmla="*/ 2266950 w 2266950"/>
              <a:gd name="connsiteY3" fmla="*/ 1441450 h 3149600"/>
              <a:gd name="connsiteX4" fmla="*/ 1955800 w 2266950"/>
              <a:gd name="connsiteY4" fmla="*/ 1847850 h 3149600"/>
              <a:gd name="connsiteX5" fmla="*/ 1695450 w 2266950"/>
              <a:gd name="connsiteY5" fmla="*/ 2374900 h 3149600"/>
              <a:gd name="connsiteX6" fmla="*/ 1092200 w 2266950"/>
              <a:gd name="connsiteY6" fmla="*/ 2673350 h 3149600"/>
              <a:gd name="connsiteX7" fmla="*/ 971550 w 2266950"/>
              <a:gd name="connsiteY7" fmla="*/ 2533650 h 3149600"/>
              <a:gd name="connsiteX8" fmla="*/ 635000 w 2266950"/>
              <a:gd name="connsiteY8" fmla="*/ 2374900 h 3149600"/>
              <a:gd name="connsiteX9" fmla="*/ 374650 w 2266950"/>
              <a:gd name="connsiteY9" fmla="*/ 2489200 h 3149600"/>
              <a:gd name="connsiteX10" fmla="*/ 203200 w 2266950"/>
              <a:gd name="connsiteY10" fmla="*/ 2616200 h 3149600"/>
              <a:gd name="connsiteX11" fmla="*/ 31750 w 2266950"/>
              <a:gd name="connsiteY11" fmla="*/ 2540000 h 3149600"/>
              <a:gd name="connsiteX12" fmla="*/ 0 w 2266950"/>
              <a:gd name="connsiteY12" fmla="*/ 2794000 h 3149600"/>
              <a:gd name="connsiteX13" fmla="*/ 209550 w 2266950"/>
              <a:gd name="connsiteY13" fmla="*/ 2895600 h 3149600"/>
              <a:gd name="connsiteX14" fmla="*/ 374650 w 2266950"/>
              <a:gd name="connsiteY14" fmla="*/ 3149600 h 3149600"/>
              <a:gd name="connsiteX15" fmla="*/ 673100 w 2266950"/>
              <a:gd name="connsiteY15" fmla="*/ 3136900 h 3149600"/>
              <a:gd name="connsiteX16" fmla="*/ 1035050 w 2266950"/>
              <a:gd name="connsiteY16" fmla="*/ 2997200 h 314960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1035050 w 2266950"/>
              <a:gd name="connsiteY17" fmla="*/ 2997200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673100 w 2266950"/>
              <a:gd name="connsiteY15" fmla="*/ 3136900 h 3524250"/>
              <a:gd name="connsiteX16" fmla="*/ 203200 w 2266950"/>
              <a:gd name="connsiteY16" fmla="*/ 3524250 h 3524250"/>
              <a:gd name="connsiteX17" fmla="*/ 209551 w 2266950"/>
              <a:gd name="connsiteY17" fmla="*/ 3522981 h 3524250"/>
              <a:gd name="connsiteX0" fmla="*/ 2019300 w 2266950"/>
              <a:gd name="connsiteY0" fmla="*/ 0 h 3524250"/>
              <a:gd name="connsiteX1" fmla="*/ 1435100 w 2266950"/>
              <a:gd name="connsiteY1" fmla="*/ 628650 h 3524250"/>
              <a:gd name="connsiteX2" fmla="*/ 2241550 w 2266950"/>
              <a:gd name="connsiteY2" fmla="*/ 1168400 h 3524250"/>
              <a:gd name="connsiteX3" fmla="*/ 2266950 w 2266950"/>
              <a:gd name="connsiteY3" fmla="*/ 1441450 h 3524250"/>
              <a:gd name="connsiteX4" fmla="*/ 1955800 w 2266950"/>
              <a:gd name="connsiteY4" fmla="*/ 1847850 h 3524250"/>
              <a:gd name="connsiteX5" fmla="*/ 1695450 w 2266950"/>
              <a:gd name="connsiteY5" fmla="*/ 2374900 h 3524250"/>
              <a:gd name="connsiteX6" fmla="*/ 1092200 w 2266950"/>
              <a:gd name="connsiteY6" fmla="*/ 2673350 h 3524250"/>
              <a:gd name="connsiteX7" fmla="*/ 971550 w 2266950"/>
              <a:gd name="connsiteY7" fmla="*/ 2533650 h 3524250"/>
              <a:gd name="connsiteX8" fmla="*/ 635000 w 2266950"/>
              <a:gd name="connsiteY8" fmla="*/ 2374900 h 3524250"/>
              <a:gd name="connsiteX9" fmla="*/ 374650 w 2266950"/>
              <a:gd name="connsiteY9" fmla="*/ 2489200 h 3524250"/>
              <a:gd name="connsiteX10" fmla="*/ 203200 w 2266950"/>
              <a:gd name="connsiteY10" fmla="*/ 2616200 h 3524250"/>
              <a:gd name="connsiteX11" fmla="*/ 31750 w 2266950"/>
              <a:gd name="connsiteY11" fmla="*/ 2540000 h 3524250"/>
              <a:gd name="connsiteX12" fmla="*/ 0 w 2266950"/>
              <a:gd name="connsiteY12" fmla="*/ 2794000 h 3524250"/>
              <a:gd name="connsiteX13" fmla="*/ 209550 w 2266950"/>
              <a:gd name="connsiteY13" fmla="*/ 2895600 h 3524250"/>
              <a:gd name="connsiteX14" fmla="*/ 374650 w 2266950"/>
              <a:gd name="connsiteY14" fmla="*/ 3149600 h 3524250"/>
              <a:gd name="connsiteX15" fmla="*/ 203200 w 2266950"/>
              <a:gd name="connsiteY15" fmla="*/ 3524250 h 3524250"/>
              <a:gd name="connsiteX16" fmla="*/ 209551 w 2266950"/>
              <a:gd name="connsiteY16" fmla="*/ 3522981 h 352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66950" h="3524250">
                <a:moveTo>
                  <a:pt x="2019300" y="0"/>
                </a:moveTo>
                <a:lnTo>
                  <a:pt x="1435100" y="628650"/>
                </a:lnTo>
                <a:lnTo>
                  <a:pt x="2241550" y="1168400"/>
                </a:lnTo>
                <a:lnTo>
                  <a:pt x="2266950" y="1441450"/>
                </a:lnTo>
                <a:lnTo>
                  <a:pt x="1955800" y="1847850"/>
                </a:lnTo>
                <a:lnTo>
                  <a:pt x="1695450" y="2374900"/>
                </a:lnTo>
                <a:lnTo>
                  <a:pt x="1092200" y="2673350"/>
                </a:lnTo>
                <a:lnTo>
                  <a:pt x="971550" y="2533650"/>
                </a:lnTo>
                <a:lnTo>
                  <a:pt x="635000" y="2374900"/>
                </a:lnTo>
                <a:cubicBezTo>
                  <a:pt x="372695" y="2483661"/>
                  <a:pt x="374650" y="2388902"/>
                  <a:pt x="374650" y="2489200"/>
                </a:cubicBezTo>
                <a:lnTo>
                  <a:pt x="203200" y="2616200"/>
                </a:lnTo>
                <a:lnTo>
                  <a:pt x="31750" y="2540000"/>
                </a:lnTo>
                <a:lnTo>
                  <a:pt x="0" y="2794000"/>
                </a:lnTo>
                <a:lnTo>
                  <a:pt x="209550" y="2895600"/>
                </a:lnTo>
                <a:lnTo>
                  <a:pt x="374650" y="3149600"/>
                </a:lnTo>
                <a:lnTo>
                  <a:pt x="203200" y="3524250"/>
                </a:lnTo>
                <a:lnTo>
                  <a:pt x="209551" y="3522981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4" name="Gerade Verbindung 73"/>
          <p:cNvCxnSpPr/>
          <p:nvPr/>
        </p:nvCxnSpPr>
        <p:spPr>
          <a:xfrm flipV="1">
            <a:off x="2666295" y="1943102"/>
            <a:ext cx="1437251" cy="776856"/>
          </a:xfrm>
          <a:prstGeom prst="line">
            <a:avLst/>
          </a:prstGeom>
          <a:ln w="50800" cap="flat" cmpd="sng" algn="ctr">
            <a:solidFill>
              <a:srgbClr val="FF99CB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74"/>
          <p:cNvCxnSpPr/>
          <p:nvPr/>
        </p:nvCxnSpPr>
        <p:spPr>
          <a:xfrm flipV="1">
            <a:off x="2098338" y="2790513"/>
            <a:ext cx="567957" cy="251424"/>
          </a:xfrm>
          <a:prstGeom prst="line">
            <a:avLst/>
          </a:prstGeom>
          <a:ln w="50800" cap="flat" cmpd="sng" algn="ctr">
            <a:solidFill>
              <a:srgbClr val="A5C3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feld 78"/>
          <p:cNvSpPr txBox="1"/>
          <p:nvPr/>
        </p:nvSpPr>
        <p:spPr>
          <a:xfrm>
            <a:off x="5422900" y="3718123"/>
            <a:ext cx="1168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Wien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68" name="Textfeld 67"/>
          <p:cNvSpPr txBox="1"/>
          <p:nvPr/>
        </p:nvSpPr>
        <p:spPr>
          <a:xfrm>
            <a:off x="3041939" y="3564734"/>
            <a:ext cx="130569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Heiliges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Römisches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21" name="Freihandform 20"/>
          <p:cNvSpPr/>
          <p:nvPr/>
        </p:nvSpPr>
        <p:spPr>
          <a:xfrm>
            <a:off x="2012950" y="2844800"/>
            <a:ext cx="1428750" cy="2114550"/>
          </a:xfrm>
          <a:custGeom>
            <a:avLst/>
            <a:gdLst>
              <a:gd name="connsiteX0" fmla="*/ 0 w 1428750"/>
              <a:gd name="connsiteY0" fmla="*/ 0 h 2114550"/>
              <a:gd name="connsiteX1" fmla="*/ 6350 w 1428750"/>
              <a:gd name="connsiteY1" fmla="*/ 196850 h 2114550"/>
              <a:gd name="connsiteX2" fmla="*/ 825500 w 1428750"/>
              <a:gd name="connsiteY2" fmla="*/ 285750 h 2114550"/>
              <a:gd name="connsiteX3" fmla="*/ 1060450 w 1428750"/>
              <a:gd name="connsiteY3" fmla="*/ 844550 h 2114550"/>
              <a:gd name="connsiteX4" fmla="*/ 819150 w 1428750"/>
              <a:gd name="connsiteY4" fmla="*/ 1492250 h 2114550"/>
              <a:gd name="connsiteX5" fmla="*/ 1060450 w 1428750"/>
              <a:gd name="connsiteY5" fmla="*/ 1898650 h 2114550"/>
              <a:gd name="connsiteX6" fmla="*/ 1428750 w 1428750"/>
              <a:gd name="connsiteY6" fmla="*/ 2114550 h 211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8750" h="2114550">
                <a:moveTo>
                  <a:pt x="0" y="0"/>
                </a:moveTo>
                <a:lnTo>
                  <a:pt x="6350" y="196850"/>
                </a:lnTo>
                <a:lnTo>
                  <a:pt x="825500" y="285750"/>
                </a:lnTo>
                <a:lnTo>
                  <a:pt x="1060450" y="844550"/>
                </a:lnTo>
                <a:lnTo>
                  <a:pt x="819150" y="1492250"/>
                </a:lnTo>
                <a:lnTo>
                  <a:pt x="1060450" y="1898650"/>
                </a:lnTo>
                <a:lnTo>
                  <a:pt x="1428750" y="2114550"/>
                </a:lnTo>
              </a:path>
            </a:pathLst>
          </a:custGeom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Oval 93"/>
          <p:cNvSpPr/>
          <p:nvPr/>
        </p:nvSpPr>
        <p:spPr>
          <a:xfrm>
            <a:off x="4826001" y="2879964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4332112" y="2984453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Lützen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2" name="Textfeld 101"/>
          <p:cNvSpPr txBox="1"/>
          <p:nvPr/>
        </p:nvSpPr>
        <p:spPr>
          <a:xfrm>
            <a:off x="7270750" y="4604718"/>
            <a:ext cx="1168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Osmanisches Reich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3" name="Bogen 102"/>
          <p:cNvSpPr/>
          <p:nvPr/>
        </p:nvSpPr>
        <p:spPr>
          <a:xfrm>
            <a:off x="7150100" y="4372032"/>
            <a:ext cx="2362200" cy="1593735"/>
          </a:xfrm>
          <a:prstGeom prst="arc">
            <a:avLst>
              <a:gd name="adj1" fmla="val 10855908"/>
              <a:gd name="adj2" fmla="val 16332156"/>
            </a:avLst>
          </a:pr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Pfeil nach links 103"/>
          <p:cNvSpPr/>
          <p:nvPr/>
        </p:nvSpPr>
        <p:spPr>
          <a:xfrm rot="2663259">
            <a:off x="6921499" y="4219133"/>
            <a:ext cx="457200" cy="542983"/>
          </a:xfrm>
          <a:prstGeom prst="leftArrow">
            <a:avLst/>
          </a:prstGeom>
          <a:noFill/>
          <a:ln w="25400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5" name="Oval 84"/>
          <p:cNvSpPr/>
          <p:nvPr/>
        </p:nvSpPr>
        <p:spPr>
          <a:xfrm>
            <a:off x="4614336" y="3656069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4120447" y="3760558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München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5514619" y="3229918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09" name="Textfeld 108"/>
          <p:cNvSpPr txBox="1"/>
          <p:nvPr/>
        </p:nvSpPr>
        <p:spPr>
          <a:xfrm>
            <a:off x="5020730" y="3334407"/>
            <a:ext cx="11684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Prag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3729567" y="2621181"/>
            <a:ext cx="144000" cy="144000"/>
          </a:xfrm>
          <a:prstGeom prst="ellipse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143C78"/>
              </a:solidFill>
            </a:endParaRPr>
          </a:p>
        </p:txBody>
      </p:sp>
      <p:sp>
        <p:nvSpPr>
          <p:cNvPr id="114" name="Textfeld 113"/>
          <p:cNvSpPr txBox="1"/>
          <p:nvPr/>
        </p:nvSpPr>
        <p:spPr>
          <a:xfrm>
            <a:off x="3019070" y="2222841"/>
            <a:ext cx="11089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Münster &amp; 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Osnabrück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3517902" y="2705847"/>
            <a:ext cx="108000" cy="108000"/>
          </a:xfrm>
          <a:prstGeom prst="ellipse">
            <a:avLst/>
          </a:prstGeom>
          <a:solidFill>
            <a:srgbClr val="143C78"/>
          </a:solidFill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4755446" y="1057022"/>
            <a:ext cx="16764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Kgr. Schweden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124" name="Freihandform 123"/>
          <p:cNvSpPr/>
          <p:nvPr/>
        </p:nvSpPr>
        <p:spPr>
          <a:xfrm>
            <a:off x="2328333" y="2455333"/>
            <a:ext cx="732370" cy="417962"/>
          </a:xfrm>
          <a:custGeom>
            <a:avLst/>
            <a:gdLst>
              <a:gd name="connsiteX0" fmla="*/ 663222 w 762000"/>
              <a:gd name="connsiteY0" fmla="*/ 0 h 479778"/>
              <a:gd name="connsiteX1" fmla="*/ 747889 w 762000"/>
              <a:gd name="connsiteY1" fmla="*/ 395111 h 479778"/>
              <a:gd name="connsiteX2" fmla="*/ 747889 w 762000"/>
              <a:gd name="connsiteY2" fmla="*/ 395111 h 479778"/>
              <a:gd name="connsiteX3" fmla="*/ 762000 w 762000"/>
              <a:gd name="connsiteY3" fmla="*/ 479778 h 479778"/>
              <a:gd name="connsiteX4" fmla="*/ 0 w 762000"/>
              <a:gd name="connsiteY4" fmla="*/ 352778 h 479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" h="479778">
                <a:moveTo>
                  <a:pt x="663222" y="0"/>
                </a:moveTo>
                <a:lnTo>
                  <a:pt x="747889" y="395111"/>
                </a:lnTo>
                <a:lnTo>
                  <a:pt x="747889" y="395111"/>
                </a:lnTo>
                <a:lnTo>
                  <a:pt x="762000" y="479778"/>
                </a:lnTo>
                <a:lnTo>
                  <a:pt x="0" y="352778"/>
                </a:lnTo>
              </a:path>
            </a:pathLst>
          </a:custGeom>
          <a:ln>
            <a:solidFill>
              <a:srgbClr val="143C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5" name="Textfeld 124"/>
          <p:cNvSpPr txBox="1"/>
          <p:nvPr/>
        </p:nvSpPr>
        <p:spPr>
          <a:xfrm>
            <a:off x="1902180" y="2246194"/>
            <a:ext cx="11303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Vereinigte Niederlande</a:t>
            </a:r>
            <a:endParaRPr lang="de-DE" sz="1400" dirty="0">
              <a:solidFill>
                <a:srgbClr val="143C78"/>
              </a:solidFill>
            </a:endParaRPr>
          </a:p>
        </p:txBody>
      </p:sp>
      <p:grpSp>
        <p:nvGrpSpPr>
          <p:cNvPr id="97" name="Gruppierung 96"/>
          <p:cNvGrpSpPr/>
          <p:nvPr/>
        </p:nvGrpSpPr>
        <p:grpSpPr>
          <a:xfrm>
            <a:off x="4982703" y="1541527"/>
            <a:ext cx="3653379" cy="1223654"/>
            <a:chOff x="4982703" y="1541527"/>
            <a:chExt cx="3653379" cy="1223654"/>
          </a:xfrm>
        </p:grpSpPr>
        <p:sp>
          <p:nvSpPr>
            <p:cNvPr id="93" name="Abgerundetes Rechteck 92"/>
            <p:cNvSpPr/>
            <p:nvPr/>
          </p:nvSpPr>
          <p:spPr>
            <a:xfrm>
              <a:off x="5479344" y="1541527"/>
              <a:ext cx="3156738" cy="61806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17 Sep. 1631: Schlacht bei Breitenfeld – Gustav Adolf schlägt Tilly </a:t>
              </a:r>
            </a:p>
          </p:txBody>
        </p:sp>
        <p:cxnSp>
          <p:nvCxnSpPr>
            <p:cNvPr id="120" name="Gerade Verbindung 119"/>
            <p:cNvCxnSpPr>
              <a:endCxn id="93" idx="1"/>
            </p:cNvCxnSpPr>
            <p:nvPr/>
          </p:nvCxnSpPr>
          <p:spPr>
            <a:xfrm rot="5400000" flipH="1" flipV="1">
              <a:off x="4773714" y="2059551"/>
              <a:ext cx="914619" cy="49664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uppierung 89"/>
          <p:cNvGrpSpPr/>
          <p:nvPr/>
        </p:nvGrpSpPr>
        <p:grpSpPr>
          <a:xfrm>
            <a:off x="492126" y="1116469"/>
            <a:ext cx="4796721" cy="782181"/>
            <a:chOff x="492126" y="1116469"/>
            <a:chExt cx="4796721" cy="782181"/>
          </a:xfrm>
        </p:grpSpPr>
        <p:sp>
          <p:nvSpPr>
            <p:cNvPr id="80" name="Abgerundetes Rechteck 79"/>
            <p:cNvSpPr/>
            <p:nvPr/>
          </p:nvSpPr>
          <p:spPr>
            <a:xfrm>
              <a:off x="492126" y="1116469"/>
              <a:ext cx="3511201" cy="78218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06. Jul. 1630: Gustav II Adolf landet auf Usedom – Pommern, Mecklenburg, Brandenburg &amp; Sachsen werden Verbündete</a:t>
              </a:r>
            </a:p>
          </p:txBody>
        </p:sp>
        <p:cxnSp>
          <p:nvCxnSpPr>
            <p:cNvPr id="184" name="Gerade Verbindung 183"/>
            <p:cNvCxnSpPr>
              <a:stCxn id="80" idx="3"/>
            </p:cNvCxnSpPr>
            <p:nvPr/>
          </p:nvCxnSpPr>
          <p:spPr>
            <a:xfrm>
              <a:off x="4003327" y="1507560"/>
              <a:ext cx="1285520" cy="9280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0" name="Gerade Verbindung 99"/>
          <p:cNvCxnSpPr/>
          <p:nvPr/>
        </p:nvCxnSpPr>
        <p:spPr>
          <a:xfrm rot="5400000">
            <a:off x="5057931" y="1378412"/>
            <a:ext cx="578301" cy="551077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uppierung 91"/>
          <p:cNvGrpSpPr/>
          <p:nvPr/>
        </p:nvGrpSpPr>
        <p:grpSpPr>
          <a:xfrm>
            <a:off x="519969" y="3174586"/>
            <a:ext cx="3899631" cy="733666"/>
            <a:chOff x="519969" y="3174586"/>
            <a:chExt cx="3899631" cy="733666"/>
          </a:xfrm>
        </p:grpSpPr>
        <p:cxnSp>
          <p:nvCxnSpPr>
            <p:cNvPr id="126" name="Gerade Verbindung 125"/>
            <p:cNvCxnSpPr>
              <a:stCxn id="131" idx="3"/>
            </p:cNvCxnSpPr>
            <p:nvPr/>
          </p:nvCxnSpPr>
          <p:spPr>
            <a:xfrm>
              <a:off x="3676707" y="3541419"/>
              <a:ext cx="742893" cy="158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1" name="Abgerundetes Rechteck 130"/>
            <p:cNvSpPr/>
            <p:nvPr/>
          </p:nvSpPr>
          <p:spPr>
            <a:xfrm>
              <a:off x="519969" y="3174586"/>
              <a:ext cx="3156738" cy="73366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15. Apr. 1632: Schlacht bei Rain am Lech – Gustav Adolf schlägt Tilly vernichtend ( Tilly fällt) </a:t>
              </a:r>
            </a:p>
          </p:txBody>
        </p:sp>
      </p:grpSp>
      <p:cxnSp>
        <p:nvCxnSpPr>
          <p:cNvPr id="135" name="Gerade Verbindung 134"/>
          <p:cNvCxnSpPr/>
          <p:nvPr/>
        </p:nvCxnSpPr>
        <p:spPr>
          <a:xfrm rot="16200000" flipH="1">
            <a:off x="4117267" y="2950326"/>
            <a:ext cx="771181" cy="1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1" name="Gruppierung 90"/>
          <p:cNvGrpSpPr/>
          <p:nvPr/>
        </p:nvGrpSpPr>
        <p:grpSpPr>
          <a:xfrm>
            <a:off x="492126" y="2254295"/>
            <a:ext cx="3927474" cy="706904"/>
            <a:chOff x="492126" y="2254295"/>
            <a:chExt cx="3927474" cy="706904"/>
          </a:xfrm>
        </p:grpSpPr>
        <p:sp>
          <p:nvSpPr>
            <p:cNvPr id="132" name="Abgerundetes Rechteck 131"/>
            <p:cNvSpPr/>
            <p:nvPr/>
          </p:nvSpPr>
          <p:spPr>
            <a:xfrm>
              <a:off x="492126" y="2254295"/>
              <a:ext cx="2983836" cy="55736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Ab Sep. 1631 – Apr. 1632: Schweden rücken nach Süddeutschland vor</a:t>
              </a:r>
            </a:p>
          </p:txBody>
        </p:sp>
        <p:cxnSp>
          <p:nvCxnSpPr>
            <p:cNvPr id="143" name="Gerade Verbindung 142"/>
            <p:cNvCxnSpPr>
              <a:stCxn id="132" idx="3"/>
            </p:cNvCxnSpPr>
            <p:nvPr/>
          </p:nvCxnSpPr>
          <p:spPr>
            <a:xfrm>
              <a:off x="3475962" y="2532979"/>
              <a:ext cx="943638" cy="42822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ung 95"/>
          <p:cNvGrpSpPr/>
          <p:nvPr/>
        </p:nvGrpSpPr>
        <p:grpSpPr>
          <a:xfrm>
            <a:off x="857167" y="3780073"/>
            <a:ext cx="3743055" cy="1218835"/>
            <a:chOff x="857167" y="3780073"/>
            <a:chExt cx="3743055" cy="1218835"/>
          </a:xfrm>
        </p:grpSpPr>
        <p:sp>
          <p:nvSpPr>
            <p:cNvPr id="147" name="Abgerundetes Rechteck 146"/>
            <p:cNvSpPr/>
            <p:nvPr/>
          </p:nvSpPr>
          <p:spPr>
            <a:xfrm>
              <a:off x="857167" y="4265242"/>
              <a:ext cx="3156738" cy="73366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Apr. 1632: Schweden besetzen München </a:t>
              </a:r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 Wallenstein wird erneut </a:t>
              </a:r>
              <a:r>
                <a:rPr lang="de-DE" sz="1400" dirty="0" err="1" smtClean="0">
                  <a:solidFill>
                    <a:srgbClr val="660032"/>
                  </a:solidFill>
                  <a:sym typeface="Wingdings"/>
                </a:rPr>
                <a:t>kaiserl</a:t>
              </a:r>
              <a:r>
                <a:rPr lang="de-DE" sz="1400" dirty="0" smtClean="0">
                  <a:solidFill>
                    <a:srgbClr val="660032"/>
                  </a:solidFill>
                  <a:sym typeface="Wingdings"/>
                </a:rPr>
                <a:t>. Oberbefehlshaber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156" name="Gerade Verbindung 155"/>
            <p:cNvCxnSpPr>
              <a:stCxn id="147" idx="3"/>
            </p:cNvCxnSpPr>
            <p:nvPr/>
          </p:nvCxnSpPr>
          <p:spPr>
            <a:xfrm flipV="1">
              <a:off x="4013905" y="3780073"/>
              <a:ext cx="586317" cy="852002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ung 97"/>
          <p:cNvGrpSpPr/>
          <p:nvPr/>
        </p:nvGrpSpPr>
        <p:grpSpPr>
          <a:xfrm>
            <a:off x="5020730" y="2459082"/>
            <a:ext cx="3615352" cy="615006"/>
            <a:chOff x="5020730" y="2459082"/>
            <a:chExt cx="3615352" cy="615006"/>
          </a:xfrm>
        </p:grpSpPr>
        <p:sp>
          <p:nvSpPr>
            <p:cNvPr id="162" name="Abgerundetes Rechteck 161"/>
            <p:cNvSpPr/>
            <p:nvPr/>
          </p:nvSpPr>
          <p:spPr>
            <a:xfrm>
              <a:off x="5651500" y="2459082"/>
              <a:ext cx="2984582" cy="61500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16. Nov. 1632: Schlacht bei Lützen – Schwedischer Sieg; Gustav Adolf fällt</a:t>
              </a:r>
            </a:p>
          </p:txBody>
        </p:sp>
        <p:cxnSp>
          <p:nvCxnSpPr>
            <p:cNvPr id="164" name="Gerade Verbindung 163"/>
            <p:cNvCxnSpPr>
              <a:endCxn id="162" idx="1"/>
            </p:cNvCxnSpPr>
            <p:nvPr/>
          </p:nvCxnSpPr>
          <p:spPr>
            <a:xfrm flipV="1">
              <a:off x="5020730" y="2766585"/>
              <a:ext cx="630770" cy="12749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pierung 100"/>
          <p:cNvGrpSpPr/>
          <p:nvPr/>
        </p:nvGrpSpPr>
        <p:grpSpPr>
          <a:xfrm>
            <a:off x="4861207" y="3382441"/>
            <a:ext cx="3361877" cy="2066851"/>
            <a:chOff x="4861207" y="3382441"/>
            <a:chExt cx="3361877" cy="2066851"/>
          </a:xfrm>
        </p:grpSpPr>
        <p:sp>
          <p:nvSpPr>
            <p:cNvPr id="173" name="Abgerundetes Rechteck 172"/>
            <p:cNvSpPr/>
            <p:nvPr/>
          </p:nvSpPr>
          <p:spPr>
            <a:xfrm>
              <a:off x="4861207" y="4615329"/>
              <a:ext cx="3361877" cy="83396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30. Mai 1635: Prager Frieden – Kaiser &amp; Fürsten einigen sich auf Status Quo &amp; die gemeinsame Verteidigung des Reichs</a:t>
              </a:r>
            </a:p>
          </p:txBody>
        </p:sp>
        <p:cxnSp>
          <p:nvCxnSpPr>
            <p:cNvPr id="174" name="Gerade Verbindung 173"/>
            <p:cNvCxnSpPr>
              <a:endCxn id="173" idx="0"/>
            </p:cNvCxnSpPr>
            <p:nvPr/>
          </p:nvCxnSpPr>
          <p:spPr>
            <a:xfrm rot="16200000" flipH="1">
              <a:off x="5467744" y="3540927"/>
              <a:ext cx="1232888" cy="91591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Abgerundetes Rechteck 176"/>
          <p:cNvSpPr/>
          <p:nvPr/>
        </p:nvSpPr>
        <p:spPr>
          <a:xfrm>
            <a:off x="6431846" y="3170853"/>
            <a:ext cx="2210545" cy="1145339"/>
          </a:xfrm>
          <a:prstGeom prst="roundRect">
            <a:avLst/>
          </a:prstGeom>
          <a:solidFill>
            <a:schemeClr val="bg1">
              <a:alpha val="75000"/>
            </a:schemeClr>
          </a:solidFill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660032"/>
                </a:solidFill>
              </a:rPr>
              <a:t>1632-1635: Fortführung des Krieges ohne Entscheidung; Ermordung Wallensteins (15. Feb. 1634)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Schweden etabliert sich als europäische / nordische Großmacht</a:t>
            </a:r>
          </a:p>
          <a:p>
            <a:endParaRPr lang="de-DE" dirty="0" smtClean="0"/>
          </a:p>
          <a:p>
            <a:r>
              <a:rPr lang="de-DE" dirty="0" smtClean="0"/>
              <a:t>Protestantische Fürsten &amp; Kaiser schließen Frieden</a:t>
            </a:r>
          </a:p>
          <a:p>
            <a:endParaRPr lang="de-DE" dirty="0" smtClean="0"/>
          </a:p>
          <a:p>
            <a:r>
              <a:rPr lang="de-DE" dirty="0" smtClean="0"/>
              <a:t>Status quo ante </a:t>
            </a:r>
            <a:r>
              <a:rPr lang="de-DE" dirty="0" err="1" smtClean="0"/>
              <a:t>bellum</a:t>
            </a:r>
            <a:r>
              <a:rPr lang="de-DE" dirty="0" smtClean="0"/>
              <a:t> wird wieder hergestellt</a:t>
            </a:r>
          </a:p>
          <a:p>
            <a:endParaRPr lang="de-DE" dirty="0" smtClean="0"/>
          </a:p>
          <a:p>
            <a:r>
              <a:rPr lang="de-DE" dirty="0" smtClean="0"/>
              <a:t>Evangelischer Glaube ist im Reich gesichert</a:t>
            </a:r>
          </a:p>
          <a:p>
            <a:endParaRPr lang="de-DE" dirty="0" smtClean="0"/>
          </a:p>
          <a:p>
            <a:r>
              <a:rPr lang="de-DE" dirty="0" smtClean="0"/>
              <a:t>Schweden (protestantisch) verbündet sich mit Frankreich (katholisch) gegen den Kaiser</a:t>
            </a:r>
          </a:p>
          <a:p>
            <a:endParaRPr lang="de-DE" dirty="0" smtClean="0"/>
          </a:p>
          <a:p>
            <a:r>
              <a:rPr lang="de-DE" sz="1600" dirty="0" smtClean="0"/>
              <a:t>Der Krieg wandelt sich spätestens jetzt von einem konfessionellen zu einem machtpolitischen / weltlichen Konflikt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424</Words>
  <Application>Microsoft Macintosh PowerPoint</Application>
  <PresentationFormat>Bildschirmpräsentation (4:3)</PresentationFormat>
  <Paragraphs>79</Paragraphs>
  <Slides>6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Office-Design</vt:lpstr>
      <vt:lpstr>Geschichte in fünf Der Dreißigjährige Krieg Schwedischer Krieg: 1630 – 1635</vt:lpstr>
      <vt:lpstr>Überblick</vt:lpstr>
      <vt:lpstr>Hintergrund</vt:lpstr>
      <vt:lpstr>Verlauf</vt:lpstr>
      <vt:lpstr>Folgen</vt:lpstr>
      <vt:lpstr>Folie 6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73</cp:revision>
  <dcterms:created xsi:type="dcterms:W3CDTF">2015-02-24T23:40:33Z</dcterms:created>
  <dcterms:modified xsi:type="dcterms:W3CDTF">2015-02-24T23:41:59Z</dcterms:modified>
</cp:coreProperties>
</file>