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506" r:id="rId3"/>
    <p:sldId id="578" r:id="rId4"/>
    <p:sldId id="579" r:id="rId5"/>
    <p:sldId id="580" r:id="rId6"/>
    <p:sldId id="583" r:id="rId7"/>
    <p:sldId id="584" r:id="rId8"/>
    <p:sldId id="585" r:id="rId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Die Kaperfahrt um die Welt von Sir Francis Drake</a:t>
            </a:r>
            <a:br>
              <a:rPr lang="de-DE" dirty="0" smtClean="0"/>
            </a:br>
            <a:r>
              <a:rPr lang="de-DE" dirty="0" smtClean="0"/>
              <a:t>(1577 – 1580)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18000"/>
            <a:ext cx="4879876" cy="2038350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13. Dez. 1577 – 26. Sep. 1580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Welt</a:t>
            </a:r>
          </a:p>
          <a:p>
            <a:pPr lvl="0">
              <a:defRPr/>
            </a:pPr>
            <a:r>
              <a:rPr lang="de-DE" dirty="0" smtClean="0"/>
              <a:t>Ereignis</a:t>
            </a:r>
          </a:p>
          <a:p>
            <a:pPr lvl="1">
              <a:defRPr/>
            </a:pPr>
            <a:r>
              <a:rPr lang="de-DE" dirty="0" smtClean="0"/>
              <a:t>Drake umsegelt die Welt &amp; führt eine erfolgreiche Kaperfahrt gegen Spanien durch</a:t>
            </a:r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968492"/>
            <a:ext cx="6971622" cy="3197108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160" y="2981871"/>
            <a:ext cx="2324340" cy="3170914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15" name="Textfeld 14"/>
          <p:cNvSpPr txBox="1"/>
          <p:nvPr/>
        </p:nvSpPr>
        <p:spPr>
          <a:xfrm>
            <a:off x="6375160" y="5598787"/>
            <a:ext cx="2293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FFFFFF"/>
                </a:solidFill>
              </a:rPr>
              <a:t>Sir Francis Drake</a:t>
            </a:r>
          </a:p>
          <a:p>
            <a:pPr algn="ctr"/>
            <a:r>
              <a:rPr lang="de-DE" sz="1400" dirty="0" smtClean="0">
                <a:solidFill>
                  <a:srgbClr val="FFFFFF"/>
                </a:solidFill>
              </a:rPr>
              <a:t>(1540 – 1596)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691092"/>
            <a:ext cx="8230595" cy="3744508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6" name="Gruppierung 18"/>
          <p:cNvGrpSpPr/>
          <p:nvPr/>
        </p:nvGrpSpPr>
        <p:grpSpPr>
          <a:xfrm>
            <a:off x="4532737" y="2296636"/>
            <a:ext cx="4040925" cy="738664"/>
            <a:chOff x="3025992" y="-2105943"/>
            <a:chExt cx="4475648" cy="738244"/>
          </a:xfrm>
        </p:grpSpPr>
        <p:sp>
          <p:nvSpPr>
            <p:cNvPr id="7" name="Textfeld 6"/>
            <p:cNvSpPr txBox="1"/>
            <p:nvPr/>
          </p:nvSpPr>
          <p:spPr>
            <a:xfrm>
              <a:off x="4435195" y="-2105943"/>
              <a:ext cx="3066445" cy="73824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1562 – 1563: Sir John Hawkins beginnt den englischen Seehandel &amp; die Kaperfahrten im Atlantik</a:t>
              </a:r>
            </a:p>
          </p:txBody>
        </p:sp>
        <p:cxnSp>
          <p:nvCxnSpPr>
            <p:cNvPr id="8" name="Gerade Verbindung mit Pfeil 24"/>
            <p:cNvCxnSpPr>
              <a:stCxn id="7" idx="1"/>
            </p:cNvCxnSpPr>
            <p:nvPr/>
          </p:nvCxnSpPr>
          <p:spPr>
            <a:xfrm rot="10800000">
              <a:off x="3025992" y="-1850023"/>
              <a:ext cx="1409203" cy="11320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13" name="Pfeil nach rechts 12"/>
          <p:cNvSpPr/>
          <p:nvPr/>
        </p:nvSpPr>
        <p:spPr>
          <a:xfrm>
            <a:off x="457199" y="1016000"/>
            <a:ext cx="4644600" cy="52322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60032">
              <a:alpha val="83000"/>
            </a:srgb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</a:rPr>
              <a:t>Wachsender Gegensatz zw. dem katholischen Spanien &amp; dem protestantischen England in religiösen Fragen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rot="5400000" flipH="1" flipV="1">
            <a:off x="3848103" y="3149602"/>
            <a:ext cx="635000" cy="2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4178305" y="2590800"/>
            <a:ext cx="253995" cy="228603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2959100" y="3251200"/>
            <a:ext cx="1206502" cy="25400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2959100" y="2654300"/>
            <a:ext cx="1358902" cy="52070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3022600" y="2578100"/>
            <a:ext cx="1358902" cy="52070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uppierung 18"/>
          <p:cNvGrpSpPr/>
          <p:nvPr/>
        </p:nvGrpSpPr>
        <p:grpSpPr>
          <a:xfrm>
            <a:off x="3293636" y="2596914"/>
            <a:ext cx="2349501" cy="2594818"/>
            <a:chOff x="1797315" y="-5755813"/>
            <a:chExt cx="2602258" cy="2593345"/>
          </a:xfrm>
        </p:grpSpPr>
        <p:sp>
          <p:nvSpPr>
            <p:cNvPr id="32" name="Textfeld 31"/>
            <p:cNvSpPr txBox="1"/>
            <p:nvPr/>
          </p:nvSpPr>
          <p:spPr>
            <a:xfrm>
              <a:off x="1797315" y="-3685390"/>
              <a:ext cx="2602258" cy="52292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Ab 1572: Drake führt eigene Kaperfahrten in die Karibik</a:t>
              </a:r>
            </a:p>
          </p:txBody>
        </p:sp>
        <p:cxnSp>
          <p:nvCxnSpPr>
            <p:cNvPr id="33" name="Gerade Verbindung mit Pfeil 24"/>
            <p:cNvCxnSpPr>
              <a:endCxn id="32" idx="0"/>
            </p:cNvCxnSpPr>
            <p:nvPr/>
          </p:nvCxnSpPr>
          <p:spPr>
            <a:xfrm rot="5400000">
              <a:off x="2064789" y="-4722156"/>
              <a:ext cx="2070423" cy="310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7" name="Gruppierung 18"/>
          <p:cNvGrpSpPr/>
          <p:nvPr/>
        </p:nvGrpSpPr>
        <p:grpSpPr>
          <a:xfrm>
            <a:off x="132553" y="1763694"/>
            <a:ext cx="3302001" cy="1627835"/>
            <a:chOff x="2211375" y="-3752454"/>
            <a:chExt cx="3657226" cy="1626911"/>
          </a:xfrm>
        </p:grpSpPr>
        <p:sp>
          <p:nvSpPr>
            <p:cNvPr id="38" name="Textfeld 37"/>
            <p:cNvSpPr txBox="1"/>
            <p:nvPr/>
          </p:nvSpPr>
          <p:spPr>
            <a:xfrm>
              <a:off x="2211375" y="-3752454"/>
              <a:ext cx="3657226" cy="95356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Ab 1492: Nach der Entdeckung Amerikas durch Christoph Kolumbus wird Spanien zur vorherrschenden Seemacht im Atlantik  &amp; Kolonialmacht in Amerika</a:t>
              </a:r>
            </a:p>
          </p:txBody>
        </p:sp>
        <p:cxnSp>
          <p:nvCxnSpPr>
            <p:cNvPr id="39" name="Gerade Verbindung mit Pfeil 24"/>
            <p:cNvCxnSpPr>
              <a:endCxn id="38" idx="2"/>
            </p:cNvCxnSpPr>
            <p:nvPr/>
          </p:nvCxnSpPr>
          <p:spPr>
            <a:xfrm rot="10800000">
              <a:off x="4039989" y="-2798889"/>
              <a:ext cx="1006621" cy="67334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41" name="Pfeil nach rechts 40"/>
          <p:cNvSpPr/>
          <p:nvPr/>
        </p:nvSpPr>
        <p:spPr>
          <a:xfrm>
            <a:off x="5162549" y="5648980"/>
            <a:ext cx="2781301" cy="52322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60032">
              <a:alpha val="83000"/>
            </a:srgb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</a:rPr>
              <a:t>Maritimer Gegensatz</a:t>
            </a:r>
          </a:p>
          <a:p>
            <a:pPr algn="ctr"/>
            <a:r>
              <a:rPr lang="de-DE" sz="1400" dirty="0" smtClean="0">
                <a:solidFill>
                  <a:schemeClr val="bg1"/>
                </a:solidFill>
              </a:rPr>
              <a:t>zw. Spanien &amp; England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45" name="Bild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501" y="3098799"/>
            <a:ext cx="1743014" cy="2132809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50" name="Gruppierung 18"/>
          <p:cNvGrpSpPr/>
          <p:nvPr/>
        </p:nvGrpSpPr>
        <p:grpSpPr>
          <a:xfrm>
            <a:off x="4809699" y="3035300"/>
            <a:ext cx="2379664" cy="1005309"/>
            <a:chOff x="1741051" y="-4078354"/>
            <a:chExt cx="2635666" cy="1004738"/>
          </a:xfrm>
        </p:grpSpPr>
        <p:sp>
          <p:nvSpPr>
            <p:cNvPr id="51" name="Textfeld 50"/>
            <p:cNvSpPr txBox="1"/>
            <p:nvPr/>
          </p:nvSpPr>
          <p:spPr>
            <a:xfrm>
              <a:off x="1741051" y="-3596539"/>
              <a:ext cx="2602258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Drake begleitet Hawkins auf dieser &amp; weiteren Fahrten</a:t>
              </a:r>
            </a:p>
          </p:txBody>
        </p:sp>
        <p:cxnSp>
          <p:nvCxnSpPr>
            <p:cNvPr id="52" name="Gerade Verbindung mit Pfeil 24"/>
            <p:cNvCxnSpPr>
              <a:stCxn id="7" idx="2"/>
              <a:endCxn id="51" idx="0"/>
            </p:cNvCxnSpPr>
            <p:nvPr/>
          </p:nvCxnSpPr>
          <p:spPr>
            <a:xfrm rot="5400000">
              <a:off x="3468541" y="-4504714"/>
              <a:ext cx="481816" cy="1334536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54" name="Bild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53" y="3860290"/>
            <a:ext cx="2854224" cy="2131589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55" name="Bild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337" y="2249623"/>
            <a:ext cx="304877" cy="182926"/>
          </a:xfrm>
          <a:prstGeom prst="rect">
            <a:avLst/>
          </a:prstGeom>
          <a:ln>
            <a:noFill/>
          </a:ln>
        </p:spPr>
      </p:pic>
      <p:pic>
        <p:nvPicPr>
          <p:cNvPr id="56" name="Bild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6779" y="2852374"/>
            <a:ext cx="274389" cy="182926"/>
          </a:xfrm>
          <a:prstGeom prst="rect">
            <a:avLst/>
          </a:prstGeom>
        </p:spPr>
      </p:pic>
      <p:pic>
        <p:nvPicPr>
          <p:cNvPr id="57" name="Bild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85" y="2810221"/>
            <a:ext cx="699568" cy="466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691092"/>
            <a:ext cx="8230595" cy="3744508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" name="Gruppierung 18"/>
          <p:cNvGrpSpPr/>
          <p:nvPr/>
        </p:nvGrpSpPr>
        <p:grpSpPr>
          <a:xfrm>
            <a:off x="4545437" y="844709"/>
            <a:ext cx="4484265" cy="1702490"/>
            <a:chOff x="2871211" y="-2105946"/>
            <a:chExt cx="4135956" cy="1701525"/>
          </a:xfrm>
        </p:grpSpPr>
        <p:sp>
          <p:nvSpPr>
            <p:cNvPr id="7" name="Textfeld 6"/>
            <p:cNvSpPr txBox="1"/>
            <p:nvPr/>
          </p:nvSpPr>
          <p:spPr>
            <a:xfrm>
              <a:off x="3940722" y="-2105946"/>
              <a:ext cx="3066445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15. Nov. 1577: Drake verlässt Plymouth, muss aber auf Grund eines Sturmes &amp; Schäden an den Schiffen zurückkehren</a:t>
              </a:r>
            </a:p>
          </p:txBody>
        </p:sp>
        <p:cxnSp>
          <p:nvCxnSpPr>
            <p:cNvPr id="8" name="Gerade Verbindung mit Pfeil 24"/>
            <p:cNvCxnSpPr>
              <a:stCxn id="7" idx="1"/>
            </p:cNvCxnSpPr>
            <p:nvPr/>
          </p:nvCxnSpPr>
          <p:spPr>
            <a:xfrm rot="10800000" flipV="1">
              <a:off x="2871211" y="-1736823"/>
              <a:ext cx="1069509" cy="133240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18" name="Gerade Verbindung mit Pfeil 17"/>
          <p:cNvCxnSpPr/>
          <p:nvPr/>
        </p:nvCxnSpPr>
        <p:spPr>
          <a:xfrm rot="5400000" flipH="1" flipV="1">
            <a:off x="4056546" y="2635304"/>
            <a:ext cx="459260" cy="340732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Bild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337" y="2249623"/>
            <a:ext cx="304877" cy="182926"/>
          </a:xfrm>
          <a:prstGeom prst="rect">
            <a:avLst/>
          </a:prstGeom>
          <a:ln>
            <a:noFill/>
          </a:ln>
        </p:spPr>
      </p:pic>
      <p:pic>
        <p:nvPicPr>
          <p:cNvPr id="56" name="Bild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779" y="2852374"/>
            <a:ext cx="274389" cy="182926"/>
          </a:xfrm>
          <a:prstGeom prst="rect">
            <a:avLst/>
          </a:prstGeom>
        </p:spPr>
      </p:pic>
      <p:grpSp>
        <p:nvGrpSpPr>
          <p:cNvPr id="30" name="Gruppierung 18"/>
          <p:cNvGrpSpPr/>
          <p:nvPr/>
        </p:nvGrpSpPr>
        <p:grpSpPr>
          <a:xfrm>
            <a:off x="241299" y="1214040"/>
            <a:ext cx="4266039" cy="1333160"/>
            <a:chOff x="4435194" y="-1754789"/>
            <a:chExt cx="4724980" cy="1332404"/>
          </a:xfrm>
        </p:grpSpPr>
        <p:sp>
          <p:nvSpPr>
            <p:cNvPr id="31" name="Textfeld 30"/>
            <p:cNvSpPr txBox="1"/>
            <p:nvPr/>
          </p:nvSpPr>
          <p:spPr>
            <a:xfrm>
              <a:off x="4435194" y="-1754789"/>
              <a:ext cx="4629092" cy="738245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13. Dez. 1577: Drake beginnt an Bord der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Pelican</a:t>
              </a:r>
              <a:r>
                <a:rPr lang="de-DE" sz="1400" dirty="0" smtClean="0">
                  <a:solidFill>
                    <a:srgbClr val="FFFFFF"/>
                  </a:solidFill>
                </a:rPr>
                <a:t> mit vier weiteren Schiffen (Elizabeth,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Marigold</a:t>
              </a:r>
              <a:r>
                <a:rPr lang="de-DE" sz="1400" dirty="0" smtClean="0">
                  <a:solidFill>
                    <a:srgbClr val="FFFFFF"/>
                  </a:solidFill>
                </a:rPr>
                <a:t>, Christopher &amp;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Swan</a:t>
              </a:r>
              <a:r>
                <a:rPr lang="de-DE" sz="1400" dirty="0" smtClean="0">
                  <a:solidFill>
                    <a:srgbClr val="FFFFFF"/>
                  </a:solidFill>
                </a:rPr>
                <a:t>) seine Kaperfahrt um die Welt</a:t>
              </a:r>
            </a:p>
          </p:txBody>
        </p:sp>
        <p:cxnSp>
          <p:nvCxnSpPr>
            <p:cNvPr id="34" name="Gerade Verbindung mit Pfeil 24"/>
            <p:cNvCxnSpPr>
              <a:endCxn id="31" idx="2"/>
            </p:cNvCxnSpPr>
            <p:nvPr/>
          </p:nvCxnSpPr>
          <p:spPr>
            <a:xfrm rot="10800000">
              <a:off x="6749742" y="-1016544"/>
              <a:ext cx="2410432" cy="59415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5" name="Gruppierung 18"/>
          <p:cNvGrpSpPr/>
          <p:nvPr/>
        </p:nvGrpSpPr>
        <p:grpSpPr>
          <a:xfrm>
            <a:off x="4115811" y="1952705"/>
            <a:ext cx="4913889" cy="1364114"/>
            <a:chOff x="3646856" y="-1649917"/>
            <a:chExt cx="3998447" cy="1363340"/>
          </a:xfrm>
        </p:grpSpPr>
        <p:sp>
          <p:nvSpPr>
            <p:cNvPr id="36" name="Textfeld 35"/>
            <p:cNvSpPr txBox="1"/>
            <p:nvPr/>
          </p:nvSpPr>
          <p:spPr>
            <a:xfrm>
              <a:off x="4637090" y="-1649917"/>
              <a:ext cx="3008213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30. Jan. 1578: Drake kapert das portugiesische Handelsschiff Santa Maria vor Cap Verde, das er als Mary in seine Flotte aufnimmt</a:t>
              </a:r>
            </a:p>
          </p:txBody>
        </p:sp>
        <p:cxnSp>
          <p:nvCxnSpPr>
            <p:cNvPr id="37" name="Gerade Verbindung mit Pfeil 24"/>
            <p:cNvCxnSpPr>
              <a:stCxn id="36" idx="1"/>
            </p:cNvCxnSpPr>
            <p:nvPr/>
          </p:nvCxnSpPr>
          <p:spPr>
            <a:xfrm rot="10800000" flipV="1">
              <a:off x="3646856" y="-1280795"/>
              <a:ext cx="990235" cy="99421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2" name="Gruppierung 18"/>
          <p:cNvGrpSpPr/>
          <p:nvPr/>
        </p:nvGrpSpPr>
        <p:grpSpPr>
          <a:xfrm>
            <a:off x="3211941" y="3645581"/>
            <a:ext cx="5336322" cy="1174038"/>
            <a:chOff x="1591235" y="-2105943"/>
            <a:chExt cx="5910405" cy="1173372"/>
          </a:xfrm>
        </p:grpSpPr>
        <p:sp>
          <p:nvSpPr>
            <p:cNvPr id="43" name="Textfeld 42"/>
            <p:cNvSpPr txBox="1"/>
            <p:nvPr/>
          </p:nvSpPr>
          <p:spPr>
            <a:xfrm>
              <a:off x="4435195" y="-2105943"/>
              <a:ext cx="3066445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18. Juni 1578: Drake erreicht San Julian, um dort zu überwintern</a:t>
              </a:r>
            </a:p>
          </p:txBody>
        </p:sp>
        <p:cxnSp>
          <p:nvCxnSpPr>
            <p:cNvPr id="44" name="Gerade Verbindung mit Pfeil 24"/>
            <p:cNvCxnSpPr>
              <a:stCxn id="43" idx="1"/>
            </p:cNvCxnSpPr>
            <p:nvPr/>
          </p:nvCxnSpPr>
          <p:spPr>
            <a:xfrm rot="10800000" flipV="1">
              <a:off x="1591235" y="-1844481"/>
              <a:ext cx="2843959" cy="91191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7" name="Gruppierung 18"/>
          <p:cNvGrpSpPr/>
          <p:nvPr/>
        </p:nvGrpSpPr>
        <p:grpSpPr>
          <a:xfrm>
            <a:off x="3930750" y="2852374"/>
            <a:ext cx="5098955" cy="1043771"/>
            <a:chOff x="3241641" y="-2105943"/>
            <a:chExt cx="4259999" cy="1043179"/>
          </a:xfrm>
        </p:grpSpPr>
        <p:sp>
          <p:nvSpPr>
            <p:cNvPr id="48" name="Textfeld 47"/>
            <p:cNvSpPr txBox="1"/>
            <p:nvPr/>
          </p:nvSpPr>
          <p:spPr>
            <a:xfrm>
              <a:off x="4435195" y="-2105943"/>
              <a:ext cx="3066445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Auf Grund des Verlustes von vielen Seeleuten werden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Cristopher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Swan</a:t>
              </a:r>
              <a:r>
                <a:rPr lang="de-DE" sz="1400" dirty="0" smtClean="0">
                  <a:solidFill>
                    <a:srgbClr val="660032"/>
                  </a:solidFill>
                </a:rPr>
                <a:t> aufgegeben</a:t>
              </a:r>
            </a:p>
          </p:txBody>
        </p:sp>
        <p:cxnSp>
          <p:nvCxnSpPr>
            <p:cNvPr id="49" name="Gerade Verbindung mit Pfeil 24"/>
            <p:cNvCxnSpPr>
              <a:stCxn id="48" idx="1"/>
            </p:cNvCxnSpPr>
            <p:nvPr/>
          </p:nvCxnSpPr>
          <p:spPr>
            <a:xfrm rot="10800000" flipV="1">
              <a:off x="3241641" y="-1844482"/>
              <a:ext cx="1193550" cy="78171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0" name="Gruppierung 18"/>
          <p:cNvGrpSpPr/>
          <p:nvPr/>
        </p:nvGrpSpPr>
        <p:grpSpPr>
          <a:xfrm>
            <a:off x="6553199" y="4168801"/>
            <a:ext cx="2476500" cy="861629"/>
            <a:chOff x="4435195" y="-2494926"/>
            <a:chExt cx="3066445" cy="861139"/>
          </a:xfrm>
        </p:grpSpPr>
        <p:sp>
          <p:nvSpPr>
            <p:cNvPr id="53" name="Textfeld 52"/>
            <p:cNvSpPr txBox="1"/>
            <p:nvPr/>
          </p:nvSpPr>
          <p:spPr>
            <a:xfrm>
              <a:off x="4435195" y="-2156710"/>
              <a:ext cx="3066445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Die Mary muss auf Grund von  Fäulnis aufgegeben werden</a:t>
              </a:r>
            </a:p>
          </p:txBody>
        </p:sp>
        <p:cxnSp>
          <p:nvCxnSpPr>
            <p:cNvPr id="58" name="Gerade Verbindung mit Pfeil 24"/>
            <p:cNvCxnSpPr>
              <a:stCxn id="53" idx="0"/>
              <a:endCxn id="43" idx="2"/>
            </p:cNvCxnSpPr>
            <p:nvPr/>
          </p:nvCxnSpPr>
          <p:spPr>
            <a:xfrm rot="16200000" flipV="1">
              <a:off x="5410827" y="-2714299"/>
              <a:ext cx="338218" cy="776964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9" name="Gruppierung 18"/>
          <p:cNvGrpSpPr/>
          <p:nvPr/>
        </p:nvGrpSpPr>
        <p:grpSpPr>
          <a:xfrm>
            <a:off x="50661" y="4845020"/>
            <a:ext cx="3161279" cy="1124282"/>
            <a:chOff x="-150168" y="-1491634"/>
            <a:chExt cx="3066445" cy="1123644"/>
          </a:xfrm>
        </p:grpSpPr>
        <p:sp>
          <p:nvSpPr>
            <p:cNvPr id="60" name="Textfeld 59"/>
            <p:cNvSpPr txBox="1"/>
            <p:nvPr/>
          </p:nvSpPr>
          <p:spPr>
            <a:xfrm>
              <a:off x="-150168" y="-1106235"/>
              <a:ext cx="3066445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02. Juli 1578: Drake lässt neben anderen Verschwörern seinen Freund Thomas Dougherty wegen Meuterei  hinrichten</a:t>
              </a:r>
            </a:p>
          </p:txBody>
        </p:sp>
        <p:cxnSp>
          <p:nvCxnSpPr>
            <p:cNvPr id="61" name="Gerade Verbindung mit Pfeil 24"/>
            <p:cNvCxnSpPr>
              <a:endCxn id="60" idx="0"/>
            </p:cNvCxnSpPr>
            <p:nvPr/>
          </p:nvCxnSpPr>
          <p:spPr>
            <a:xfrm rot="10800000" flipV="1">
              <a:off x="1383055" y="-1491634"/>
              <a:ext cx="1321747" cy="38539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2" name="Gruppierung 18"/>
          <p:cNvGrpSpPr/>
          <p:nvPr/>
        </p:nvGrpSpPr>
        <p:grpSpPr>
          <a:xfrm>
            <a:off x="3103805" y="4904492"/>
            <a:ext cx="5252795" cy="1330449"/>
            <a:chOff x="3533916" y="-2697390"/>
            <a:chExt cx="4065240" cy="1329695"/>
          </a:xfrm>
        </p:grpSpPr>
        <p:sp>
          <p:nvSpPr>
            <p:cNvPr id="33" name="Textfeld 32"/>
            <p:cNvSpPr txBox="1"/>
            <p:nvPr/>
          </p:nvSpPr>
          <p:spPr>
            <a:xfrm>
              <a:off x="4435193" y="-2105940"/>
              <a:ext cx="3163963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Drake hält seine berühmte Motivationsrede: </a:t>
              </a:r>
            </a:p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„...I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must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have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gentleman</a:t>
              </a:r>
              <a:r>
                <a:rPr lang="de-DE" sz="1400" dirty="0" smtClean="0">
                  <a:solidFill>
                    <a:srgbClr val="660032"/>
                  </a:solidFill>
                </a:rPr>
                <a:t> to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haul</a:t>
              </a:r>
              <a:r>
                <a:rPr lang="de-DE" sz="1400" dirty="0" smtClean="0">
                  <a:solidFill>
                    <a:srgbClr val="660032"/>
                  </a:solidFill>
                </a:rPr>
                <a:t> and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draw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with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mariner</a:t>
              </a:r>
              <a:r>
                <a:rPr lang="de-DE" sz="1400" dirty="0" smtClean="0">
                  <a:solidFill>
                    <a:srgbClr val="660032"/>
                  </a:solidFill>
                </a:rPr>
                <a:t>, and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mariner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with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gentleman</a:t>
              </a:r>
              <a:r>
                <a:rPr lang="de-DE" sz="1400" dirty="0" smtClean="0">
                  <a:solidFill>
                    <a:srgbClr val="660032"/>
                  </a:solidFill>
                </a:rPr>
                <a:t>...“</a:t>
              </a:r>
            </a:p>
          </p:txBody>
        </p:sp>
        <p:cxnSp>
          <p:nvCxnSpPr>
            <p:cNvPr id="38" name="Gerade Verbindung mit Pfeil 24"/>
            <p:cNvCxnSpPr>
              <a:stCxn id="33" idx="0"/>
            </p:cNvCxnSpPr>
            <p:nvPr/>
          </p:nvCxnSpPr>
          <p:spPr>
            <a:xfrm rot="16200000" flipV="1">
              <a:off x="4479821" y="-3643295"/>
              <a:ext cx="591449" cy="248326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52" name="Bild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" y="2168076"/>
            <a:ext cx="2803100" cy="2102325"/>
          </a:xfrm>
          <a:prstGeom prst="rect">
            <a:avLst/>
          </a:prstGeom>
          <a:ln>
            <a:solidFill>
              <a:srgbClr val="143C78"/>
            </a:solidFill>
          </a:ln>
        </p:spPr>
      </p:pic>
      <p:cxnSp>
        <p:nvCxnSpPr>
          <p:cNvPr id="72" name="Gerade Verbindung mit Pfeil 71"/>
          <p:cNvCxnSpPr/>
          <p:nvPr/>
        </p:nvCxnSpPr>
        <p:spPr>
          <a:xfrm rot="5400000" flipH="1" flipV="1">
            <a:off x="3962351" y="3201460"/>
            <a:ext cx="268819" cy="1270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/>
          <p:cNvCxnSpPr/>
          <p:nvPr/>
        </p:nvCxnSpPr>
        <p:spPr>
          <a:xfrm rot="5400000" flipH="1" flipV="1">
            <a:off x="3684027" y="3546115"/>
            <a:ext cx="564207" cy="22316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/>
          <p:nvPr/>
        </p:nvCxnSpPr>
        <p:spPr>
          <a:xfrm rot="5400000" flipH="1" flipV="1">
            <a:off x="3401369" y="4054031"/>
            <a:ext cx="518914" cy="387446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/>
          <p:cNvCxnSpPr/>
          <p:nvPr/>
        </p:nvCxnSpPr>
        <p:spPr>
          <a:xfrm flipV="1">
            <a:off x="3103802" y="4560163"/>
            <a:ext cx="327261" cy="284857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691092"/>
            <a:ext cx="8230595" cy="3744508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" name="Gruppierung 18"/>
          <p:cNvGrpSpPr/>
          <p:nvPr/>
        </p:nvGrpSpPr>
        <p:grpSpPr>
          <a:xfrm>
            <a:off x="2790775" y="874498"/>
            <a:ext cx="3755273" cy="3895377"/>
            <a:chOff x="3922416" y="-2105944"/>
            <a:chExt cx="3399893" cy="3893168"/>
          </a:xfrm>
        </p:grpSpPr>
        <p:sp>
          <p:nvSpPr>
            <p:cNvPr id="7" name="Textfeld 6"/>
            <p:cNvSpPr txBox="1"/>
            <p:nvPr/>
          </p:nvSpPr>
          <p:spPr>
            <a:xfrm>
              <a:off x="3922416" y="-2105944"/>
              <a:ext cx="3399893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17. Aug. 1578: Drakes Flotte verlässt San Julian &amp; erreicht am 20. Aug.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Magelanstraße</a:t>
              </a:r>
              <a:r>
                <a:rPr lang="de-DE" sz="1400" dirty="0" smtClean="0">
                  <a:solidFill>
                    <a:srgbClr val="660032"/>
                  </a:solidFill>
                </a:rPr>
                <a:t>, wo er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Pelican</a:t>
              </a:r>
              <a:r>
                <a:rPr lang="de-DE" sz="1400" dirty="0" smtClean="0">
                  <a:solidFill>
                    <a:srgbClr val="660032"/>
                  </a:solidFill>
                </a:rPr>
                <a:t> in Golden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Hind</a:t>
              </a:r>
              <a:r>
                <a:rPr lang="de-DE" sz="1400" dirty="0" smtClean="0">
                  <a:solidFill>
                    <a:srgbClr val="660032"/>
                  </a:solidFill>
                </a:rPr>
                <a:t> umbenennt</a:t>
              </a:r>
            </a:p>
          </p:txBody>
        </p:sp>
        <p:cxnSp>
          <p:nvCxnSpPr>
            <p:cNvPr id="8" name="Gerade Verbindung mit Pfeil 24"/>
            <p:cNvCxnSpPr>
              <a:stCxn id="7" idx="2"/>
            </p:cNvCxnSpPr>
            <p:nvPr/>
          </p:nvCxnSpPr>
          <p:spPr>
            <a:xfrm rot="5400000">
              <a:off x="3324181" y="-510959"/>
              <a:ext cx="3154923" cy="144144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18" name="Gerade Verbindung mit Pfeil 17"/>
          <p:cNvCxnSpPr/>
          <p:nvPr/>
        </p:nvCxnSpPr>
        <p:spPr>
          <a:xfrm rot="5400000">
            <a:off x="2562825" y="4678842"/>
            <a:ext cx="468604" cy="88905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Bild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337" y="2249623"/>
            <a:ext cx="304877" cy="182926"/>
          </a:xfrm>
          <a:prstGeom prst="rect">
            <a:avLst/>
          </a:prstGeom>
          <a:ln>
            <a:noFill/>
          </a:ln>
        </p:spPr>
      </p:pic>
      <p:pic>
        <p:nvPicPr>
          <p:cNvPr id="56" name="Bild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779" y="2852374"/>
            <a:ext cx="274389" cy="182926"/>
          </a:xfrm>
          <a:prstGeom prst="rect">
            <a:avLst/>
          </a:prstGeom>
        </p:spPr>
      </p:pic>
      <p:grpSp>
        <p:nvGrpSpPr>
          <p:cNvPr id="9" name="Gruppierung 18"/>
          <p:cNvGrpSpPr/>
          <p:nvPr/>
        </p:nvGrpSpPr>
        <p:grpSpPr>
          <a:xfrm>
            <a:off x="2739975" y="1838647"/>
            <a:ext cx="5725284" cy="3195146"/>
            <a:chOff x="1369424" y="-2545705"/>
            <a:chExt cx="5525170" cy="3193326"/>
          </a:xfrm>
        </p:grpSpPr>
        <p:sp>
          <p:nvSpPr>
            <p:cNvPr id="36" name="Textfeld 35"/>
            <p:cNvSpPr txBox="1"/>
            <p:nvPr/>
          </p:nvSpPr>
          <p:spPr>
            <a:xfrm>
              <a:off x="5238654" y="-2545705"/>
              <a:ext cx="1655940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06. Sep. 1578: Drake erreicht den Pazifik</a:t>
              </a:r>
            </a:p>
          </p:txBody>
        </p:sp>
        <p:cxnSp>
          <p:nvCxnSpPr>
            <p:cNvPr id="37" name="Gerade Verbindung mit Pfeil 24"/>
            <p:cNvCxnSpPr>
              <a:stCxn id="36" idx="1"/>
            </p:cNvCxnSpPr>
            <p:nvPr/>
          </p:nvCxnSpPr>
          <p:spPr>
            <a:xfrm rot="10800000" flipV="1">
              <a:off x="1369424" y="-2284244"/>
              <a:ext cx="3869230" cy="2931865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0" name="Gruppierung 18"/>
          <p:cNvGrpSpPr/>
          <p:nvPr/>
        </p:nvGrpSpPr>
        <p:grpSpPr>
          <a:xfrm>
            <a:off x="2422861" y="4488993"/>
            <a:ext cx="3035290" cy="1214336"/>
            <a:chOff x="4510478" y="-2898212"/>
            <a:chExt cx="2249235" cy="1213646"/>
          </a:xfrm>
        </p:grpSpPr>
        <p:sp>
          <p:nvSpPr>
            <p:cNvPr id="43" name="Textfeld 42"/>
            <p:cNvSpPr txBox="1"/>
            <p:nvPr/>
          </p:nvSpPr>
          <p:spPr>
            <a:xfrm>
              <a:off x="4510484" y="-2207489"/>
              <a:ext cx="2249229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05. Dez. 1578: Überfall auf Valparaiso &amp; weitere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span</a:t>
              </a:r>
              <a:r>
                <a:rPr lang="de-DE" sz="1400" dirty="0" smtClean="0">
                  <a:solidFill>
                    <a:srgbClr val="660032"/>
                  </a:solidFill>
                </a:rPr>
                <a:t>. Schiffe &amp; Häfen</a:t>
              </a:r>
            </a:p>
          </p:txBody>
        </p:sp>
        <p:cxnSp>
          <p:nvCxnSpPr>
            <p:cNvPr id="44" name="Gerade Verbindung mit Pfeil 24"/>
            <p:cNvCxnSpPr>
              <a:stCxn id="43" idx="1"/>
            </p:cNvCxnSpPr>
            <p:nvPr/>
          </p:nvCxnSpPr>
          <p:spPr>
            <a:xfrm rot="10800000" flipH="1">
              <a:off x="4510478" y="-2898212"/>
              <a:ext cx="265902" cy="952187"/>
            </a:xfrm>
            <a:prstGeom prst="bentConnector4">
              <a:avLst>
                <a:gd name="adj1" fmla="val -63707"/>
                <a:gd name="adj2" fmla="val 99721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1" name="Gruppierung 18"/>
          <p:cNvGrpSpPr/>
          <p:nvPr/>
        </p:nvGrpSpPr>
        <p:grpSpPr>
          <a:xfrm>
            <a:off x="5060043" y="2361866"/>
            <a:ext cx="3967588" cy="1051373"/>
            <a:chOff x="-2390654" y="-45335"/>
            <a:chExt cx="3273139" cy="1050773"/>
          </a:xfrm>
        </p:grpSpPr>
        <p:sp>
          <p:nvSpPr>
            <p:cNvPr id="48" name="Textfeld 47"/>
            <p:cNvSpPr txBox="1"/>
            <p:nvPr/>
          </p:nvSpPr>
          <p:spPr>
            <a:xfrm>
              <a:off x="-2390654" y="267195"/>
              <a:ext cx="3273139" cy="73824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Auf Grund von schwerem Wetter geht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Marigold</a:t>
              </a:r>
              <a:r>
                <a:rPr lang="de-DE" sz="1400" dirty="0" smtClean="0">
                  <a:solidFill>
                    <a:srgbClr val="660032"/>
                  </a:solidFill>
                </a:rPr>
                <a:t> verloren &amp; die Elizabeth kehrt nach England zurück</a:t>
              </a:r>
            </a:p>
            <a:p>
              <a:pPr algn="ctr"/>
              <a:r>
                <a:rPr lang="de-DE" sz="1400" dirty="0" smtClean="0">
                  <a:solidFill>
                    <a:srgbClr val="660032"/>
                  </a:solidFill>
                  <a:sym typeface="Wingdings"/>
                </a:rPr>
                <a:t> Golden </a:t>
              </a:r>
              <a:r>
                <a:rPr lang="de-DE" sz="1400" dirty="0" err="1" smtClean="0">
                  <a:solidFill>
                    <a:srgbClr val="660032"/>
                  </a:solidFill>
                  <a:sym typeface="Wingdings"/>
                </a:rPr>
                <a:t>Hind</a:t>
              </a:r>
              <a:r>
                <a:rPr lang="de-DE" sz="1400" dirty="0" smtClean="0">
                  <a:solidFill>
                    <a:srgbClr val="660032"/>
                  </a:solidFill>
                  <a:sym typeface="Wingdings"/>
                </a:rPr>
                <a:t> ist das einzig verbleibende Schiff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49" name="Gerade Verbindung mit Pfeil 24"/>
            <p:cNvCxnSpPr>
              <a:stCxn id="36" idx="2"/>
              <a:endCxn id="48" idx="0"/>
            </p:cNvCxnSpPr>
            <p:nvPr/>
          </p:nvCxnSpPr>
          <p:spPr>
            <a:xfrm rot="5400000">
              <a:off x="-677928" y="-121491"/>
              <a:ext cx="312529" cy="464841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39" name="Gerade Verbindung mit Pfeil 38"/>
          <p:cNvCxnSpPr/>
          <p:nvPr/>
        </p:nvCxnSpPr>
        <p:spPr>
          <a:xfrm rot="5400000" flipH="1" flipV="1">
            <a:off x="4056546" y="2635304"/>
            <a:ext cx="459260" cy="340732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rot="5400000" flipH="1" flipV="1">
            <a:off x="3962351" y="3201460"/>
            <a:ext cx="268819" cy="1270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 rot="5400000" flipH="1" flipV="1">
            <a:off x="3684027" y="3546115"/>
            <a:ext cx="564207" cy="22316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rot="5400000" flipH="1" flipV="1">
            <a:off x="3401369" y="4054031"/>
            <a:ext cx="518914" cy="387446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 flipV="1">
            <a:off x="3103802" y="4560163"/>
            <a:ext cx="327261" cy="284857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/>
          <p:cNvCxnSpPr/>
          <p:nvPr/>
        </p:nvCxnSpPr>
        <p:spPr>
          <a:xfrm flipV="1">
            <a:off x="2775339" y="4842292"/>
            <a:ext cx="294611" cy="115302"/>
          </a:xfrm>
          <a:prstGeom prst="bentConnector3">
            <a:avLst>
              <a:gd name="adj1" fmla="val 99574"/>
            </a:avLst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/>
          <p:cNvCxnSpPr/>
          <p:nvPr/>
        </p:nvCxnSpPr>
        <p:spPr>
          <a:xfrm rot="16200000" flipH="1">
            <a:off x="2402868" y="3969694"/>
            <a:ext cx="649204" cy="22822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98"/>
          <p:cNvCxnSpPr/>
          <p:nvPr/>
        </p:nvCxnSpPr>
        <p:spPr>
          <a:xfrm rot="16200000" flipH="1">
            <a:off x="2406802" y="3578039"/>
            <a:ext cx="286499" cy="75819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mit Pfeil 102"/>
          <p:cNvCxnSpPr/>
          <p:nvPr/>
        </p:nvCxnSpPr>
        <p:spPr>
          <a:xfrm>
            <a:off x="1816100" y="3186198"/>
            <a:ext cx="606760" cy="28650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 rot="5400000">
            <a:off x="1651949" y="3060146"/>
            <a:ext cx="252103" cy="158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8" name="Bild 1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0" y="858524"/>
            <a:ext cx="1935042" cy="1485125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09" name="Bild 1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226" y="3538127"/>
            <a:ext cx="1999547" cy="2613786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12" name="Gruppierung 18"/>
          <p:cNvGrpSpPr/>
          <p:nvPr/>
        </p:nvGrpSpPr>
        <p:grpSpPr>
          <a:xfrm>
            <a:off x="1659586" y="3759200"/>
            <a:ext cx="5089754" cy="2531932"/>
            <a:chOff x="4385687" y="-4113512"/>
            <a:chExt cx="3372045" cy="2530495"/>
          </a:xfrm>
        </p:grpSpPr>
        <p:sp>
          <p:nvSpPr>
            <p:cNvPr id="53" name="Textfeld 52"/>
            <p:cNvSpPr txBox="1"/>
            <p:nvPr/>
          </p:nvSpPr>
          <p:spPr>
            <a:xfrm>
              <a:off x="4385687" y="-2105940"/>
              <a:ext cx="3372045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01. März 1579: Kaperung der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Cagafuego</a:t>
              </a:r>
              <a:r>
                <a:rPr lang="de-DE" sz="1400" dirty="0" smtClean="0">
                  <a:solidFill>
                    <a:srgbClr val="660032"/>
                  </a:solidFill>
                </a:rPr>
                <a:t> (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Nuestra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Senora</a:t>
              </a:r>
              <a:r>
                <a:rPr lang="de-DE" sz="1400" dirty="0" smtClean="0">
                  <a:solidFill>
                    <a:srgbClr val="660032"/>
                  </a:solidFill>
                </a:rPr>
                <a:t> de la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Concepcion</a:t>
              </a:r>
              <a:r>
                <a:rPr lang="de-DE" sz="1400" dirty="0" smtClean="0">
                  <a:solidFill>
                    <a:srgbClr val="660032"/>
                  </a:solidFill>
                </a:rPr>
                <a:t>) &amp; Erbeutung von großen Gold- &amp;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SIlberschätzen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58" name="Gerade Verbindung mit Pfeil 24"/>
            <p:cNvCxnSpPr>
              <a:stCxn id="53" idx="1"/>
            </p:cNvCxnSpPr>
            <p:nvPr/>
          </p:nvCxnSpPr>
          <p:spPr>
            <a:xfrm rot="10800000" flipH="1">
              <a:off x="4385688" y="-4113512"/>
              <a:ext cx="581406" cy="2269033"/>
            </a:xfrm>
            <a:prstGeom prst="bentConnector4">
              <a:avLst>
                <a:gd name="adj1" fmla="val -26049"/>
                <a:gd name="adj2" fmla="val 99954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4" name="Gruppierung 18"/>
          <p:cNvGrpSpPr/>
          <p:nvPr/>
        </p:nvGrpSpPr>
        <p:grpSpPr>
          <a:xfrm>
            <a:off x="277723" y="2201855"/>
            <a:ext cx="2335637" cy="694933"/>
            <a:chOff x="4435195" y="-2105939"/>
            <a:chExt cx="2586905" cy="694539"/>
          </a:xfrm>
        </p:grpSpPr>
        <p:sp>
          <p:nvSpPr>
            <p:cNvPr id="63" name="Textfeld 62"/>
            <p:cNvSpPr txBox="1"/>
            <p:nvPr/>
          </p:nvSpPr>
          <p:spPr>
            <a:xfrm>
              <a:off x="4435195" y="-2105939"/>
              <a:ext cx="2586905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17. Juni 1579: Drake erreicht die kalifornische Küste</a:t>
              </a:r>
            </a:p>
          </p:txBody>
        </p:sp>
        <p:cxnSp>
          <p:nvCxnSpPr>
            <p:cNvPr id="64" name="Gerade Verbindung mit Pfeil 24"/>
            <p:cNvCxnSpPr>
              <a:endCxn id="63" idx="2"/>
            </p:cNvCxnSpPr>
            <p:nvPr/>
          </p:nvCxnSpPr>
          <p:spPr>
            <a:xfrm rot="10800000">
              <a:off x="5728648" y="-1583015"/>
              <a:ext cx="325146" cy="17161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691092"/>
            <a:ext cx="8230595" cy="3744508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01" name="Bild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1" y="890606"/>
            <a:ext cx="2611023" cy="1958268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3" name="Gruppierung 18"/>
          <p:cNvGrpSpPr/>
          <p:nvPr/>
        </p:nvGrpSpPr>
        <p:grpSpPr>
          <a:xfrm>
            <a:off x="6746216" y="1435954"/>
            <a:ext cx="2176115" cy="2260029"/>
            <a:chOff x="4435195" y="-2105941"/>
            <a:chExt cx="3066445" cy="2258747"/>
          </a:xfrm>
        </p:grpSpPr>
        <p:sp>
          <p:nvSpPr>
            <p:cNvPr id="7" name="Textfeld 6"/>
            <p:cNvSpPr txBox="1"/>
            <p:nvPr/>
          </p:nvSpPr>
          <p:spPr>
            <a:xfrm>
              <a:off x="4435195" y="-2105941"/>
              <a:ext cx="3066445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03. Nov. 1579: Drake erreicht die Gewürzinseln</a:t>
              </a:r>
            </a:p>
          </p:txBody>
        </p:sp>
        <p:cxnSp>
          <p:nvCxnSpPr>
            <p:cNvPr id="8" name="Gerade Verbindung mit Pfeil 24"/>
            <p:cNvCxnSpPr>
              <a:stCxn id="7" idx="2"/>
            </p:cNvCxnSpPr>
            <p:nvPr/>
          </p:nvCxnSpPr>
          <p:spPr>
            <a:xfrm rot="5400000">
              <a:off x="4958484" y="-857128"/>
              <a:ext cx="1735824" cy="28404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18" name="Gerade Verbindung mit Pfeil 17"/>
          <p:cNvCxnSpPr/>
          <p:nvPr/>
        </p:nvCxnSpPr>
        <p:spPr>
          <a:xfrm flipV="1">
            <a:off x="622300" y="2909488"/>
            <a:ext cx="1054101" cy="56321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Bild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337" y="2249623"/>
            <a:ext cx="304877" cy="182926"/>
          </a:xfrm>
          <a:prstGeom prst="rect">
            <a:avLst/>
          </a:prstGeom>
          <a:ln>
            <a:noFill/>
          </a:ln>
        </p:spPr>
      </p:pic>
      <p:pic>
        <p:nvPicPr>
          <p:cNvPr id="56" name="Bild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779" y="2852374"/>
            <a:ext cx="274389" cy="182926"/>
          </a:xfrm>
          <a:prstGeom prst="rect">
            <a:avLst/>
          </a:prstGeom>
        </p:spPr>
      </p:pic>
      <p:grpSp>
        <p:nvGrpSpPr>
          <p:cNvPr id="6" name="Gruppierung 18"/>
          <p:cNvGrpSpPr/>
          <p:nvPr/>
        </p:nvGrpSpPr>
        <p:grpSpPr>
          <a:xfrm>
            <a:off x="5350037" y="2773689"/>
            <a:ext cx="1971514" cy="1132775"/>
            <a:chOff x="4435195" y="-2105940"/>
            <a:chExt cx="2183611" cy="1132129"/>
          </a:xfrm>
        </p:grpSpPr>
        <p:sp>
          <p:nvSpPr>
            <p:cNvPr id="31" name="Textfeld 30"/>
            <p:cNvSpPr txBox="1"/>
            <p:nvPr/>
          </p:nvSpPr>
          <p:spPr>
            <a:xfrm>
              <a:off x="4435195" y="-2105940"/>
              <a:ext cx="1827325" cy="52292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26. März 1580: Drake erreicht Java</a:t>
              </a:r>
            </a:p>
          </p:txBody>
        </p:sp>
        <p:cxnSp>
          <p:nvCxnSpPr>
            <p:cNvPr id="34" name="Gerade Verbindung mit Pfeil 24"/>
            <p:cNvCxnSpPr>
              <a:endCxn id="31" idx="2"/>
            </p:cNvCxnSpPr>
            <p:nvPr/>
          </p:nvCxnSpPr>
          <p:spPr>
            <a:xfrm rot="10800000">
              <a:off x="5348862" y="-1583017"/>
              <a:ext cx="1269944" cy="60920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" name="Gruppierung 18"/>
          <p:cNvGrpSpPr/>
          <p:nvPr/>
        </p:nvGrpSpPr>
        <p:grpSpPr>
          <a:xfrm>
            <a:off x="3240245" y="3660652"/>
            <a:ext cx="1903835" cy="1827840"/>
            <a:chOff x="4435195" y="-3612899"/>
            <a:chExt cx="2108650" cy="1826794"/>
          </a:xfrm>
        </p:grpSpPr>
        <p:sp>
          <p:nvSpPr>
            <p:cNvPr id="36" name="Textfeld 35"/>
            <p:cNvSpPr txBox="1"/>
            <p:nvPr/>
          </p:nvSpPr>
          <p:spPr>
            <a:xfrm>
              <a:off x="4435195" y="-2309028"/>
              <a:ext cx="2108650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22. Juli: Drake erreicht Sierra Leone</a:t>
              </a:r>
            </a:p>
          </p:txBody>
        </p:sp>
        <p:cxnSp>
          <p:nvCxnSpPr>
            <p:cNvPr id="37" name="Gerade Verbindung mit Pfeil 24"/>
            <p:cNvCxnSpPr>
              <a:stCxn id="36" idx="0"/>
            </p:cNvCxnSpPr>
            <p:nvPr/>
          </p:nvCxnSpPr>
          <p:spPr>
            <a:xfrm rot="5400000" flipH="1" flipV="1">
              <a:off x="4859831" y="-2983210"/>
              <a:ext cx="1303873" cy="4449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0" name="Gruppierung 18"/>
          <p:cNvGrpSpPr/>
          <p:nvPr/>
        </p:nvGrpSpPr>
        <p:grpSpPr>
          <a:xfrm>
            <a:off x="2791160" y="1161402"/>
            <a:ext cx="2083126" cy="878718"/>
            <a:chOff x="6756406" y="-597918"/>
            <a:chExt cx="2307230" cy="878219"/>
          </a:xfrm>
        </p:grpSpPr>
        <p:sp>
          <p:nvSpPr>
            <p:cNvPr id="43" name="Textfeld 42"/>
            <p:cNvSpPr txBox="1"/>
            <p:nvPr/>
          </p:nvSpPr>
          <p:spPr>
            <a:xfrm>
              <a:off x="6756406" y="-242622"/>
              <a:ext cx="2307230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04. Apr. 1581: Drake wird zum Ritter geschlagen</a:t>
              </a:r>
            </a:p>
          </p:txBody>
        </p:sp>
        <p:cxnSp>
          <p:nvCxnSpPr>
            <p:cNvPr id="44" name="Gerade Verbindung mit Pfeil 24"/>
            <p:cNvCxnSpPr>
              <a:stCxn id="48" idx="1"/>
              <a:endCxn id="43" idx="0"/>
            </p:cNvCxnSpPr>
            <p:nvPr/>
          </p:nvCxnSpPr>
          <p:spPr>
            <a:xfrm rot="10800000" flipV="1">
              <a:off x="7910022" y="-597918"/>
              <a:ext cx="683899" cy="355296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1" name="Gruppierung 18"/>
          <p:cNvGrpSpPr/>
          <p:nvPr/>
        </p:nvGrpSpPr>
        <p:grpSpPr>
          <a:xfrm>
            <a:off x="4450195" y="899793"/>
            <a:ext cx="2130258" cy="1627171"/>
            <a:chOff x="4900053" y="-2634375"/>
            <a:chExt cx="2359433" cy="1626249"/>
          </a:xfrm>
        </p:grpSpPr>
        <p:sp>
          <p:nvSpPr>
            <p:cNvPr id="48" name="Textfeld 47"/>
            <p:cNvSpPr txBox="1"/>
            <p:nvPr/>
          </p:nvSpPr>
          <p:spPr>
            <a:xfrm>
              <a:off x="4900053" y="-2634375"/>
              <a:ext cx="2359433" cy="522923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26. Sep. 1580: Rückkehr nach Plymouth</a:t>
              </a:r>
            </a:p>
          </p:txBody>
        </p:sp>
        <p:cxnSp>
          <p:nvCxnSpPr>
            <p:cNvPr id="49" name="Gerade Verbindung mit Pfeil 24"/>
            <p:cNvCxnSpPr>
              <a:stCxn id="48" idx="2"/>
            </p:cNvCxnSpPr>
            <p:nvPr/>
          </p:nvCxnSpPr>
          <p:spPr>
            <a:xfrm rot="5400000">
              <a:off x="4979235" y="-2108660"/>
              <a:ext cx="1103327" cy="109774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32" name="Gerade Verbindung mit Pfeil 31"/>
          <p:cNvCxnSpPr/>
          <p:nvPr/>
        </p:nvCxnSpPr>
        <p:spPr>
          <a:xfrm rot="5400000">
            <a:off x="2562825" y="4678842"/>
            <a:ext cx="468604" cy="88905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86"/>
          <p:cNvCxnSpPr/>
          <p:nvPr/>
        </p:nvCxnSpPr>
        <p:spPr>
          <a:xfrm flipV="1">
            <a:off x="2775339" y="4842292"/>
            <a:ext cx="294611" cy="115302"/>
          </a:xfrm>
          <a:prstGeom prst="bentConnector3">
            <a:avLst>
              <a:gd name="adj1" fmla="val 99574"/>
            </a:avLst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rot="16200000" flipH="1">
            <a:off x="2402868" y="3969694"/>
            <a:ext cx="649204" cy="22822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rot="16200000" flipH="1">
            <a:off x="2406802" y="3578039"/>
            <a:ext cx="286499" cy="75819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1816100" y="3186198"/>
            <a:ext cx="606760" cy="28650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rot="5400000">
            <a:off x="1651949" y="3060146"/>
            <a:ext cx="252103" cy="158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rot="5400000" flipH="1" flipV="1">
            <a:off x="4056546" y="2635304"/>
            <a:ext cx="459260" cy="340732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 rot="5400000" flipH="1" flipV="1">
            <a:off x="3962351" y="3201460"/>
            <a:ext cx="268819" cy="1270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 rot="5400000" flipH="1" flipV="1">
            <a:off x="3684027" y="3546115"/>
            <a:ext cx="564207" cy="22316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/>
          <p:nvPr/>
        </p:nvCxnSpPr>
        <p:spPr>
          <a:xfrm rot="5400000" flipH="1" flipV="1">
            <a:off x="3401369" y="4054031"/>
            <a:ext cx="518914" cy="387446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 flipV="1">
            <a:off x="3103802" y="4560163"/>
            <a:ext cx="327261" cy="284857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 flipV="1">
            <a:off x="7651750" y="3466348"/>
            <a:ext cx="1016000" cy="27671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 flipV="1">
            <a:off x="7372350" y="3759200"/>
            <a:ext cx="247650" cy="17266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/>
          <p:cNvCxnSpPr/>
          <p:nvPr/>
        </p:nvCxnSpPr>
        <p:spPr>
          <a:xfrm flipV="1">
            <a:off x="5359400" y="3946151"/>
            <a:ext cx="1974850" cy="468605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 flipV="1">
            <a:off x="5073654" y="4427460"/>
            <a:ext cx="273047" cy="24614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/>
          <p:nvPr/>
        </p:nvCxnSpPr>
        <p:spPr>
          <a:xfrm rot="16200000" flipH="1">
            <a:off x="4132241" y="3738540"/>
            <a:ext cx="1063753" cy="780972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/>
          <p:nvPr/>
        </p:nvCxnSpPr>
        <p:spPr>
          <a:xfrm rot="16200000" flipH="1">
            <a:off x="3746351" y="3068490"/>
            <a:ext cx="632285" cy="390483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/>
          <p:nvPr/>
        </p:nvCxnSpPr>
        <p:spPr>
          <a:xfrm rot="10800000" flipV="1">
            <a:off x="3867249" y="2544288"/>
            <a:ext cx="582945" cy="371549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" name="Bild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800" y="4490710"/>
            <a:ext cx="3046374" cy="1752106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9"/>
            <a:ext cx="5943600" cy="34801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Die Kaperfahrt um die Welt war ein immenser wirtschaftlicher Erfolg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Englands Staatshaushalt ist für die nächsten Jahre gesichert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Spanien hat massive Verluste zu verzeichnen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Augenscheinlicher Vorläufer für den (unerklärten) Englisch-Spanischen Krieg (1585-1604)</a:t>
            </a:r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r>
              <a:rPr lang="de-DE" dirty="0" smtClean="0"/>
              <a:t>Sir Francis Drake wird zum englischen Volkshelden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Sir Francis Drake gelangt in der Folge zu großem Einfluss in Politik &amp; insb. in der Royal </a:t>
            </a:r>
            <a:r>
              <a:rPr lang="de-DE" dirty="0" err="1" smtClean="0"/>
              <a:t>Navy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4346473"/>
            <a:ext cx="1510339" cy="1827452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972718"/>
            <a:ext cx="2133599" cy="3373754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2108200" y="4452874"/>
            <a:ext cx="6578600" cy="19034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Drakes Handeln in San Julian legt die Grundlage für Ethos &amp; Kommandostruktur der Royal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Navy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Kapitän als absoluter Befehlshaber auf See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&amp; gemeinsame Pflichterfüllung unabhängig von gesellschaftlichem Stand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Erstes großes Zeichen für Englands Aufstieg zur maritimen Supermacht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575</Words>
  <Application>Microsoft Macintosh PowerPoint</Application>
  <PresentationFormat>Bildschirmpräsentation (4:3)</PresentationFormat>
  <Paragraphs>61</Paragraphs>
  <Slides>8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Office-Design</vt:lpstr>
      <vt:lpstr>Geschichte in fünf Die Kaperfahrt um die Welt von Sir Francis Drake (1577 – 1580)</vt:lpstr>
      <vt:lpstr>Überblick</vt:lpstr>
      <vt:lpstr>Hintergrund</vt:lpstr>
      <vt:lpstr>Verlauf</vt:lpstr>
      <vt:lpstr>Verlauf</vt:lpstr>
      <vt:lpstr>Verlauf</vt:lpstr>
      <vt:lpstr>Folgen</vt:lpstr>
      <vt:lpstr>Folie 8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320</cp:revision>
  <dcterms:created xsi:type="dcterms:W3CDTF">2015-02-24T23:53:15Z</dcterms:created>
  <dcterms:modified xsi:type="dcterms:W3CDTF">2015-02-24T23:54:05Z</dcterms:modified>
</cp:coreProperties>
</file>